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935" r:id="rId2"/>
    <p:sldId id="936" r:id="rId3"/>
    <p:sldId id="937" r:id="rId4"/>
    <p:sldId id="951" r:id="rId5"/>
    <p:sldId id="979" r:id="rId6"/>
    <p:sldId id="982" r:id="rId7"/>
    <p:sldId id="958" r:id="rId8"/>
    <p:sldId id="950" r:id="rId9"/>
    <p:sldId id="938" r:id="rId10"/>
    <p:sldId id="947" r:id="rId11"/>
    <p:sldId id="948" r:id="rId12"/>
    <p:sldId id="949" r:id="rId13"/>
    <p:sldId id="883" r:id="rId14"/>
    <p:sldId id="884" r:id="rId15"/>
    <p:sldId id="885" r:id="rId16"/>
    <p:sldId id="886" r:id="rId17"/>
    <p:sldId id="932" r:id="rId18"/>
    <p:sldId id="944" r:id="rId19"/>
    <p:sldId id="957" r:id="rId20"/>
    <p:sldId id="943" r:id="rId21"/>
    <p:sldId id="984" r:id="rId22"/>
    <p:sldId id="900" r:id="rId23"/>
    <p:sldId id="942" r:id="rId24"/>
    <p:sldId id="904" r:id="rId25"/>
    <p:sldId id="905" r:id="rId26"/>
    <p:sldId id="980" r:id="rId27"/>
    <p:sldId id="981" r:id="rId28"/>
    <p:sldId id="941" r:id="rId29"/>
    <p:sldId id="973" r:id="rId30"/>
    <p:sldId id="974" r:id="rId31"/>
    <p:sldId id="975" r:id="rId32"/>
    <p:sldId id="985" r:id="rId33"/>
    <p:sldId id="966" r:id="rId34"/>
    <p:sldId id="970" r:id="rId35"/>
    <p:sldId id="971" r:id="rId36"/>
    <p:sldId id="972" r:id="rId37"/>
    <p:sldId id="967" r:id="rId3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7373FE6-F951-4A6B-B20D-5549B8F24396}">
          <p14:sldIdLst>
            <p14:sldId id="935"/>
            <p14:sldId id="936"/>
          </p14:sldIdLst>
        </p14:section>
        <p14:section name=" Project Overview" id="{E128ABBB-0520-49EC-A580-6A8B441C4CBD}">
          <p14:sldIdLst>
            <p14:sldId id="937"/>
            <p14:sldId id="951"/>
            <p14:sldId id="979"/>
            <p14:sldId id="982"/>
            <p14:sldId id="958"/>
            <p14:sldId id="950"/>
          </p14:sldIdLst>
        </p14:section>
        <p14:section name="Preparing for the Project" id="{E6EB2BC1-1DD5-4F50-943D-F6F154CAD0CC}">
          <p14:sldIdLst>
            <p14:sldId id="938"/>
            <p14:sldId id="947"/>
            <p14:sldId id="948"/>
            <p14:sldId id="949"/>
          </p14:sldIdLst>
        </p14:section>
        <p14:section name="Engineering Design" id="{EE941032-30A2-44DE-AF02-2FDCFC369CA4}">
          <p14:sldIdLst>
            <p14:sldId id="883"/>
            <p14:sldId id="884"/>
            <p14:sldId id="885"/>
            <p14:sldId id="886"/>
            <p14:sldId id="932"/>
            <p14:sldId id="944"/>
            <p14:sldId id="957"/>
          </p14:sldIdLst>
        </p14:section>
        <p14:section name="Science Background" id="{65FDC0CB-847A-4333-9683-0B57805E0B4F}">
          <p14:sldIdLst>
            <p14:sldId id="943"/>
            <p14:sldId id="984"/>
            <p14:sldId id="900"/>
          </p14:sldIdLst>
        </p14:section>
        <p14:section name="Handouts" id="{D3FBB1E8-7FD1-46E3-BF71-6AC04222CCDE}">
          <p14:sldIdLst>
            <p14:sldId id="942"/>
            <p14:sldId id="904"/>
            <p14:sldId id="905"/>
            <p14:sldId id="980"/>
            <p14:sldId id="981"/>
          </p14:sldIdLst>
        </p14:section>
        <p14:section name="Final Product Code" id="{E01621CF-3F08-4B27-B10F-F3863B5770BD}">
          <p14:sldIdLst>
            <p14:sldId id="941"/>
            <p14:sldId id="973"/>
            <p14:sldId id="974"/>
            <p14:sldId id="975"/>
            <p14:sldId id="985"/>
          </p14:sldIdLst>
        </p14:section>
        <p14:section name="More STEM Projects!" id="{F303AD78-0B0A-4696-A4FD-816D00F1990D}">
          <p14:sldIdLst>
            <p14:sldId id="966"/>
            <p14:sldId id="970"/>
            <p14:sldId id="971"/>
            <p14:sldId id="972"/>
            <p14:sldId id="967"/>
          </p14:sldIdLst>
        </p14:section>
      </p14:sectionLst>
    </p:ext>
    <p:ext uri="{EFAFB233-063F-42B5-8137-9DF3F51BA10A}">
      <p15:sldGuideLst xmlns:p15="http://schemas.microsoft.com/office/powerpoint/2012/main" xmlns="">
        <p15:guide id="1" orient="horz" pos="391" userDrawn="1">
          <p15:clr>
            <a:srgbClr val="A4A3A4"/>
          </p15:clr>
        </p15:guide>
        <p15:guide id="2" pos="5556"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1901"/>
    <a:srgbClr val="EE2325"/>
    <a:srgbClr val="DE1F00"/>
    <a:srgbClr val="6A6A6A"/>
    <a:srgbClr val="D1282E"/>
    <a:srgbClr val="7030A0"/>
    <a:srgbClr val="4D1BCB"/>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39" autoAdjust="0"/>
    <p:restoredTop sz="77620" autoAdjust="0"/>
  </p:normalViewPr>
  <p:slideViewPr>
    <p:cSldViewPr snapToGrid="0" snapToObjects="1">
      <p:cViewPr>
        <p:scale>
          <a:sx n="52" d="100"/>
          <a:sy n="52" d="100"/>
        </p:scale>
        <p:origin x="-1290" y="-186"/>
      </p:cViewPr>
      <p:guideLst>
        <p:guide orient="horz" pos="391"/>
        <p:guide pos="5556"/>
      </p:guideLst>
    </p:cSldViewPr>
  </p:slideViewPr>
  <p:outlineViewPr>
    <p:cViewPr>
      <p:scale>
        <a:sx n="33" d="100"/>
        <a:sy n="33" d="100"/>
      </p:scale>
      <p:origin x="0" y="74508"/>
    </p:cViewPr>
  </p:outlineViewPr>
  <p:notesTextViewPr>
    <p:cViewPr>
      <p:scale>
        <a:sx n="100" d="100"/>
        <a:sy n="100" d="100"/>
      </p:scale>
      <p:origin x="0" y="0"/>
    </p:cViewPr>
  </p:notesTextViewPr>
  <p:sorterViewPr>
    <p:cViewPr>
      <p:scale>
        <a:sx n="85" d="100"/>
        <a:sy n="85" d="100"/>
      </p:scale>
      <p:origin x="0" y="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dgm:spPr/>
      <dgm:t>
        <a:bodyPr/>
        <a:lstStyle/>
        <a:p>
          <a:pPr algn="l"/>
          <a:r>
            <a:rPr lang="en-US" dirty="0" smtClean="0"/>
            <a:t>4. Science Background</a:t>
          </a:r>
          <a:endParaRPr lang="en-US"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dgm:spPr/>
      <dgm:t>
        <a:bodyPr/>
        <a:lstStyle/>
        <a:p>
          <a:r>
            <a:rPr lang="en-US" dirty="0" smtClean="0"/>
            <a:t>Additive Color Model</a:t>
          </a:r>
          <a:endParaRPr lang="en-US"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dgm:spPr/>
      <dgm:t>
        <a:bodyPr/>
        <a:lstStyle/>
        <a:p>
          <a:pPr algn="l"/>
          <a:r>
            <a:rPr lang="en-US" dirty="0" smtClean="0"/>
            <a:t>5. Hands outs and Additional Resources</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dgm:spPr/>
      <dgm:t>
        <a:bodyPr/>
        <a:lstStyle/>
        <a:p>
          <a:r>
            <a:rPr lang="en-US" dirty="0" smtClean="0"/>
            <a:t>Handouts that maybe helpful to print for students to have on hand. </a:t>
          </a:r>
          <a:endParaRPr lang="en-US"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6. Example Project With Code </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1B342216-5B21-48ED-ACF7-4BCF7E743CDE}">
      <dgm:prSet phldrT="[Text]"/>
      <dgm:spPr/>
      <dgm:t>
        <a:bodyPr/>
        <a:lstStyle/>
        <a:p>
          <a:r>
            <a:rPr lang="en-US" dirty="0" smtClean="0"/>
            <a:t>Code for TI-84 Plus CE</a:t>
          </a:r>
          <a:endParaRPr lang="en-US" dirty="0"/>
        </a:p>
      </dgm:t>
    </dgm:pt>
    <dgm:pt modelId="{0C8C3FA1-DA63-4E19-84A1-A76DCE208DB2}" type="parTrans" cxnId="{FDEB2D7A-F421-4083-B342-2D8BB7321631}">
      <dgm:prSet/>
      <dgm:spPr/>
      <dgm:t>
        <a:bodyPr/>
        <a:lstStyle/>
        <a:p>
          <a:endParaRPr lang="en-US"/>
        </a:p>
      </dgm:t>
    </dgm:pt>
    <dgm:pt modelId="{6E6F037A-DF67-4D99-A3A6-C953E380A1CF}" type="sibTrans" cxnId="{FDEB2D7A-F421-4083-B342-2D8BB7321631}">
      <dgm:prSet/>
      <dgm:spPr/>
      <dgm:t>
        <a:bodyPr/>
        <a:lstStyle/>
        <a:p>
          <a:endParaRPr lang="en-US"/>
        </a:p>
      </dgm:t>
    </dgm:pt>
    <dgm:pt modelId="{33613D66-D8FD-4002-9CD8-7DDE455CF92D}">
      <dgm:prSet phldrT="[Text]"/>
      <dgm:spPr/>
      <dgm:t>
        <a:bodyPr/>
        <a:lstStyle/>
        <a:p>
          <a:r>
            <a:rPr lang="en-US" dirty="0" smtClean="0"/>
            <a:t>Electromagnetic spectrum</a:t>
          </a:r>
          <a:endParaRPr lang="en-US" dirty="0"/>
        </a:p>
      </dgm:t>
    </dgm:pt>
    <dgm:pt modelId="{E0274846-7034-448B-B453-6D8D5ECCF5C4}" type="parTrans" cxnId="{16B2B1CD-ABFE-4FA1-8E8B-1344F8CDF35F}">
      <dgm:prSet/>
      <dgm:spPr/>
      <dgm:t>
        <a:bodyPr/>
        <a:lstStyle/>
        <a:p>
          <a:endParaRPr lang="en-US"/>
        </a:p>
      </dgm:t>
    </dgm:pt>
    <dgm:pt modelId="{95ED51AE-33F2-4131-9030-6C52EA20CAE4}" type="sibTrans" cxnId="{16B2B1CD-ABFE-4FA1-8E8B-1344F8CDF35F}">
      <dgm:prSet/>
      <dgm:spPr/>
      <dgm:t>
        <a:bodyPr/>
        <a:lstStyle/>
        <a:p>
          <a:endParaRPr lang="en-US"/>
        </a:p>
      </dgm:t>
    </dgm:pt>
    <dgm:pt modelId="{FCAD09D4-81EE-47F4-A866-3DC6DA42175C}">
      <dgm:prSet phldrT="[Text]"/>
      <dgm:spPr/>
      <dgm:t>
        <a:bodyPr/>
        <a:lstStyle/>
        <a:p>
          <a:r>
            <a:rPr lang="en-US" dirty="0" smtClean="0"/>
            <a:t>Code for TI-Nspire CX</a:t>
          </a:r>
          <a:endParaRPr lang="en-US" dirty="0"/>
        </a:p>
      </dgm:t>
    </dgm:pt>
    <dgm:pt modelId="{EF4AA2A5-7F61-42D0-BBD8-38391620C25C}" type="parTrans" cxnId="{50239DC4-0665-4D51-97B0-DE2B14299D29}">
      <dgm:prSet/>
      <dgm:spPr/>
      <dgm:t>
        <a:bodyPr/>
        <a:lstStyle/>
        <a:p>
          <a:endParaRPr lang="en-US"/>
        </a:p>
      </dgm:t>
    </dgm:pt>
    <dgm:pt modelId="{2175D3AB-AF28-4126-A43D-6C5A6E581E39}" type="sibTrans" cxnId="{50239DC4-0665-4D51-97B0-DE2B14299D29}">
      <dgm:prSet/>
      <dgm:spPr/>
      <dgm:t>
        <a:bodyPr/>
        <a:lstStyle/>
        <a:p>
          <a:endParaRPr lang="en-US"/>
        </a:p>
      </dgm:t>
    </dgm:pt>
    <dgm:pt modelId="{C2DB1F4F-A401-4BC7-9C26-270EF55D52FA}">
      <dgm:prSet phldrT="[Text]"/>
      <dgm:spPr/>
      <dgm:t>
        <a:bodyPr/>
        <a:lstStyle/>
        <a:p>
          <a:r>
            <a:rPr lang="en-US" dirty="0" smtClean="0"/>
            <a:t>Links  to explore, for additional background. </a:t>
          </a:r>
          <a:endParaRPr lang="en-US" dirty="0"/>
        </a:p>
      </dgm:t>
    </dgm:pt>
    <dgm:pt modelId="{70B2A937-F044-4EE5-8F8A-402D8E5263EC}" type="parTrans" cxnId="{386185D7-A76F-49D1-83EE-AFD2067300C4}">
      <dgm:prSet/>
      <dgm:spPr/>
      <dgm:t>
        <a:bodyPr/>
        <a:lstStyle/>
        <a:p>
          <a:endParaRPr lang="en-US"/>
        </a:p>
      </dgm:t>
    </dgm:pt>
    <dgm:pt modelId="{AA41B1A6-B4E2-440E-A253-42C23DB8D146}" type="sibTrans" cxnId="{386185D7-A76F-49D1-83EE-AFD2067300C4}">
      <dgm:prSet/>
      <dgm:spPr/>
      <dgm:t>
        <a:bodyPr/>
        <a:lstStyle/>
        <a:p>
          <a:endParaRPr lang="en-US"/>
        </a:p>
      </dgm:t>
    </dgm:pt>
    <dgm:pt modelId="{68751AE2-5FC9-4630-976F-A0DBF3AE1D83}">
      <dgm:prSet phldrT="[Text]"/>
      <dgm:spPr/>
      <dgm:t>
        <a:bodyPr/>
        <a:lstStyle/>
        <a:p>
          <a:r>
            <a:rPr lang="en-US" dirty="0" smtClean="0"/>
            <a:t>Reference websites</a:t>
          </a:r>
          <a:endParaRPr lang="en-US" dirty="0"/>
        </a:p>
      </dgm:t>
    </dgm:pt>
    <dgm:pt modelId="{BA63C874-0E2B-4B53-AA08-867AC14E877D}" type="parTrans" cxnId="{1EC3A22B-7A51-4CD5-98BE-24064C25C5FD}">
      <dgm:prSet/>
      <dgm:spPr/>
      <dgm:t>
        <a:bodyPr/>
        <a:lstStyle/>
        <a:p>
          <a:endParaRPr lang="en-US"/>
        </a:p>
      </dgm:t>
    </dgm:pt>
    <dgm:pt modelId="{F87BDB15-4376-4A5E-8D6D-9951C57E35C0}" type="sibTrans" cxnId="{1EC3A22B-7A51-4CD5-98BE-24064C25C5FD}">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16B2B1CD-ABFE-4FA1-8E8B-1344F8CDF35F}" srcId="{4334B397-698B-456D-B78D-38EDEAF99387}" destId="{33613D66-D8FD-4002-9CD8-7DDE455CF92D}" srcOrd="1" destOrd="0" parTransId="{E0274846-7034-448B-B453-6D8D5ECCF5C4}" sibTransId="{95ED51AE-33F2-4131-9030-6C52EA20CAE4}"/>
    <dgm:cxn modelId="{1EC3A22B-7A51-4CD5-98BE-24064C25C5FD}" srcId="{4334B397-698B-456D-B78D-38EDEAF99387}" destId="{68751AE2-5FC9-4630-976F-A0DBF3AE1D83}" srcOrd="2" destOrd="0" parTransId="{BA63C874-0E2B-4B53-AA08-867AC14E877D}" sibTransId="{F87BDB15-4376-4A5E-8D6D-9951C57E35C0}"/>
    <dgm:cxn modelId="{15D5DDE9-2187-9E46-A549-FB893B2AE1C0}" type="presOf" srcId="{81870AF1-80A2-4C92-B067-F48129166358}" destId="{5FDF61DF-49A1-4B78-99B2-AFF66186C143}" srcOrd="0" destOrd="0"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37F82B38-77C8-9C42-BE36-8FEDAE26276B}" type="presOf" srcId="{FCB8BB52-3691-4348-95B3-8219A83F3B69}" destId="{B856E84F-85DD-49E9-A95F-314FE47D2AEF}" srcOrd="0" destOrd="0" presId="urn:microsoft.com/office/officeart/2005/8/layout/hList1"/>
    <dgm:cxn modelId="{C9983CE0-8BA3-B94B-BCE4-BCFF5559BC0A}" type="presOf" srcId="{1B342216-5B21-48ED-ACF7-4BCF7E743CDE}" destId="{CE6BE841-462E-4FCE-B098-D851E9114D12}" srcOrd="0" destOrd="0" presId="urn:microsoft.com/office/officeart/2005/8/layout/hList1"/>
    <dgm:cxn modelId="{20F3B584-CB8D-7540-AC1E-1BCC5D53680B}" type="presOf" srcId="{17F1CA59-A6F7-4C5A-B81C-296CD511E885}" destId="{6C7FACE1-65F1-4C67-AE46-6CC369A83074}"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386185D7-A76F-49D1-83EE-AFD2067300C4}" srcId="{17F1CA59-A6F7-4C5A-B81C-296CD511E885}" destId="{C2DB1F4F-A401-4BC7-9C26-270EF55D52FA}" srcOrd="0" destOrd="0" parTransId="{70B2A937-F044-4EE5-8F8A-402D8E5263EC}" sibTransId="{AA41B1A6-B4E2-440E-A253-42C23DB8D146}"/>
    <dgm:cxn modelId="{9BDCED52-6398-46D4-8F56-4BF1263F0894}" srcId="{FCB8BB52-3691-4348-95B3-8219A83F3B69}" destId="{17F1CA59-A6F7-4C5A-B81C-296CD511E885}" srcOrd="1" destOrd="0" parTransId="{F0A3BCDC-2C82-442A-84F6-A8E730221AB1}" sibTransId="{3B22D05C-0F3C-4FB4-8BB0-CCB1DA21137B}"/>
    <dgm:cxn modelId="{FDEB2D7A-F421-4083-B342-2D8BB7321631}" srcId="{78CBE39B-5ACD-404C-8CF0-174B29398FE8}" destId="{1B342216-5B21-48ED-ACF7-4BCF7E743CDE}" srcOrd="0" destOrd="0" parTransId="{0C8C3FA1-DA63-4E19-84A1-A76DCE208DB2}" sibTransId="{6E6F037A-DF67-4D99-A3A6-C953E380A1CF}"/>
    <dgm:cxn modelId="{6E7C4472-4E34-4584-8B60-A8AA68BFF1F9}" type="presOf" srcId="{68751AE2-5FC9-4630-976F-A0DBF3AE1D83}" destId="{5FDF61DF-49A1-4B78-99B2-AFF66186C143}" srcOrd="0" destOrd="2" presId="urn:microsoft.com/office/officeart/2005/8/layout/hList1"/>
    <dgm:cxn modelId="{749522A7-4650-4EE4-9726-1BB9D6E57619}" type="presOf" srcId="{33613D66-D8FD-4002-9CD8-7DDE455CF92D}" destId="{5FDF61DF-49A1-4B78-99B2-AFF66186C143}" srcOrd="0" destOrd="1" presId="urn:microsoft.com/office/officeart/2005/8/layout/hList1"/>
    <dgm:cxn modelId="{50239DC4-0665-4D51-97B0-DE2B14299D29}" srcId="{78CBE39B-5ACD-404C-8CF0-174B29398FE8}" destId="{FCAD09D4-81EE-47F4-A866-3DC6DA42175C}" srcOrd="1" destOrd="0" parTransId="{EF4AA2A5-7F61-42D0-BBD8-38391620C25C}" sibTransId="{2175D3AB-AF28-4126-A43D-6C5A6E581E39}"/>
    <dgm:cxn modelId="{065FD44F-AD2C-40A8-A328-BD315E2C20EF}" srcId="{17F1CA59-A6F7-4C5A-B81C-296CD511E885}" destId="{650AC3AA-D1DD-4325-B3B2-FDF2E81301CA}" srcOrd="1" destOrd="0" parTransId="{732B884F-D0DA-4DD3-9751-26F6E85197ED}" sibTransId="{2E55AAEA-1F8A-41CD-9374-10E8D86DA595}"/>
    <dgm:cxn modelId="{E6F805F6-673C-3E46-85B5-4A22AA64C058}" type="presOf" srcId="{4334B397-698B-456D-B78D-38EDEAF99387}" destId="{EB0296A8-C041-4A68-9EA0-883C1F030B3F}" srcOrd="0" destOrd="0" presId="urn:microsoft.com/office/officeart/2005/8/layout/hList1"/>
    <dgm:cxn modelId="{9EA43BCA-02CA-4E24-951B-404DD205E58F}" type="presOf" srcId="{C2DB1F4F-A401-4BC7-9C26-270EF55D52FA}" destId="{F1A03FC0-84ED-4032-8D74-B2E75AFB5FEE}" srcOrd="0" destOrd="0" presId="urn:microsoft.com/office/officeart/2005/8/layout/hList1"/>
    <dgm:cxn modelId="{1E74536D-5EB8-43F5-8EDD-FA091B93930F}" type="presOf" srcId="{FCAD09D4-81EE-47F4-A866-3DC6DA42175C}" destId="{CE6BE841-462E-4FCE-B098-D851E9114D12}" srcOrd="0" destOrd="1" presId="urn:microsoft.com/office/officeart/2005/8/layout/hList1"/>
    <dgm:cxn modelId="{FCD46B59-85CB-4EAB-B97C-14709D041211}" srcId="{4334B397-698B-456D-B78D-38EDEAF99387}" destId="{81870AF1-80A2-4C92-B067-F48129166358}" srcOrd="0" destOrd="0" parTransId="{36D2466F-6372-4ED2-8468-BB618522F548}" sibTransId="{34D7BC53-33AF-4572-8E14-178B1136725D}"/>
    <dgm:cxn modelId="{65D3D832-82B4-DC45-8F8C-9EC332F6B9AC}" type="presOf" srcId="{78CBE39B-5ACD-404C-8CF0-174B29398FE8}" destId="{D646C84A-72E4-477A-A134-4DF624385E85}" srcOrd="0" destOrd="0" presId="urn:microsoft.com/office/officeart/2005/8/layout/hList1"/>
    <dgm:cxn modelId="{E4CADF54-DED6-D446-A96D-4D5A102ACC20}" type="presOf" srcId="{650AC3AA-D1DD-4325-B3B2-FDF2E81301CA}" destId="{F1A03FC0-84ED-4032-8D74-B2E75AFB5FEE}" srcOrd="0" destOrd="1" presId="urn:microsoft.com/office/officeart/2005/8/layout/hList1"/>
    <dgm:cxn modelId="{4EAEDDA2-54E2-C04C-94A6-B44E33D828DD}" type="presParOf" srcId="{B856E84F-85DD-49E9-A95F-314FE47D2AEF}" destId="{F9B5FE66-2E7F-4177-9BC3-F5DCEDB17BDB}" srcOrd="0" destOrd="0" presId="urn:microsoft.com/office/officeart/2005/8/layout/hList1"/>
    <dgm:cxn modelId="{4A085D9B-E74D-084C-A970-12A73F76FFC8}" type="presParOf" srcId="{F9B5FE66-2E7F-4177-9BC3-F5DCEDB17BDB}" destId="{EB0296A8-C041-4A68-9EA0-883C1F030B3F}" srcOrd="0" destOrd="0" presId="urn:microsoft.com/office/officeart/2005/8/layout/hList1"/>
    <dgm:cxn modelId="{0E18A1F5-244D-0549-AED3-537563783E25}" type="presParOf" srcId="{F9B5FE66-2E7F-4177-9BC3-F5DCEDB17BDB}" destId="{5FDF61DF-49A1-4B78-99B2-AFF66186C143}" srcOrd="1" destOrd="0" presId="urn:microsoft.com/office/officeart/2005/8/layout/hList1"/>
    <dgm:cxn modelId="{A2135B10-8C62-3E4A-BEE8-15D8C899A097}" type="presParOf" srcId="{B856E84F-85DD-49E9-A95F-314FE47D2AEF}" destId="{A4A22CBF-32AB-4C55-9C68-17174215179D}" srcOrd="1" destOrd="0" presId="urn:microsoft.com/office/officeart/2005/8/layout/hList1"/>
    <dgm:cxn modelId="{80EE3756-DA91-BE45-9B4E-FC77C4E9B34C}" type="presParOf" srcId="{B856E84F-85DD-49E9-A95F-314FE47D2AEF}" destId="{5F764CE3-F6BE-44B2-AA6D-A3B1B3791122}" srcOrd="2" destOrd="0" presId="urn:microsoft.com/office/officeart/2005/8/layout/hList1"/>
    <dgm:cxn modelId="{10413237-BB28-E846-B032-9316615AFB56}" type="presParOf" srcId="{5F764CE3-F6BE-44B2-AA6D-A3B1B3791122}" destId="{6C7FACE1-65F1-4C67-AE46-6CC369A83074}" srcOrd="0" destOrd="0" presId="urn:microsoft.com/office/officeart/2005/8/layout/hList1"/>
    <dgm:cxn modelId="{5F5822AB-4EF0-E34A-9975-97F4D7C7A1D8}" type="presParOf" srcId="{5F764CE3-F6BE-44B2-AA6D-A3B1B3791122}" destId="{F1A03FC0-84ED-4032-8D74-B2E75AFB5FEE}" srcOrd="1" destOrd="0" presId="urn:microsoft.com/office/officeart/2005/8/layout/hList1"/>
    <dgm:cxn modelId="{CD202219-69BF-1A41-966B-63840C0ECD71}" type="presParOf" srcId="{B856E84F-85DD-49E9-A95F-314FE47D2AEF}" destId="{2A5394E3-8663-49A7-8FFE-A2D17D4634D1}" srcOrd="3" destOrd="0" presId="urn:microsoft.com/office/officeart/2005/8/layout/hList1"/>
    <dgm:cxn modelId="{A5DCBBAB-A28C-F443-818E-DF5AE8049641}" type="presParOf" srcId="{B856E84F-85DD-49E9-A95F-314FE47D2AEF}" destId="{D9B2D8A1-8B40-4952-8EC8-8294D0E6814D}" srcOrd="4" destOrd="0" presId="urn:microsoft.com/office/officeart/2005/8/layout/hList1"/>
    <dgm:cxn modelId="{082FB5CB-88D0-374E-993B-8C0805724BB7}" type="presParOf" srcId="{D9B2D8A1-8B40-4952-8EC8-8294D0E6814D}" destId="{D646C84A-72E4-477A-A134-4DF624385E85}" srcOrd="0" destOrd="0" presId="urn:microsoft.com/office/officeart/2005/8/layout/hList1"/>
    <dgm:cxn modelId="{36587936-561C-C547-9E98-85C1D1B644DE}"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custT="1"/>
      <dgm:spPr/>
      <dgm:t>
        <a:bodyPr/>
        <a:lstStyle/>
        <a:p>
          <a:pPr algn="l"/>
          <a:r>
            <a:rPr lang="en-US" sz="1600" dirty="0" smtClean="0"/>
            <a:t>1. Project Overview</a:t>
          </a:r>
          <a:endParaRPr lang="en-US" sz="1600"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custT="1"/>
      <dgm:spPr/>
      <dgm:t>
        <a:bodyPr/>
        <a:lstStyle/>
        <a:p>
          <a:r>
            <a:rPr lang="en-US" sz="1600" dirty="0" smtClean="0"/>
            <a:t>Overview </a:t>
          </a:r>
          <a:endParaRPr lang="en-US" sz="1600"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custT="1"/>
      <dgm:spPr/>
      <dgm:t>
        <a:bodyPr/>
        <a:lstStyle/>
        <a:p>
          <a:pPr algn="l"/>
          <a:r>
            <a:rPr lang="en-US" sz="1600" dirty="0" smtClean="0"/>
            <a:t>2. Preparing for the Project</a:t>
          </a:r>
          <a:endParaRPr lang="en-US" sz="1600"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600" dirty="0" smtClean="0"/>
            <a:t>Tips for Success </a:t>
          </a:r>
          <a:endParaRPr lang="en-US" sz="16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3BD85FA6-A390-491C-BFA0-B2F8CBD8A9F5}">
      <dgm:prSet phldrT="[Text]" custT="1"/>
      <dgm:spPr/>
      <dgm:t>
        <a:bodyPr/>
        <a:lstStyle/>
        <a:p>
          <a:pPr algn="l"/>
          <a:r>
            <a:rPr lang="en-US" sz="1600" dirty="0" smtClean="0"/>
            <a:t>3. Process of Engineering Design and Computational Thinking</a:t>
          </a:r>
          <a:endParaRPr lang="en-US" sz="1600" dirty="0"/>
        </a:p>
      </dgm:t>
    </dgm:pt>
    <dgm:pt modelId="{E1FD8A9E-014D-4596-932D-DE916B3340A6}" type="parTrans" cxnId="{E5B3F484-9EEE-41FE-BD53-B50A758D62D9}">
      <dgm:prSet/>
      <dgm:spPr/>
      <dgm:t>
        <a:bodyPr/>
        <a:lstStyle/>
        <a:p>
          <a:endParaRPr lang="en-US"/>
        </a:p>
      </dgm:t>
    </dgm:pt>
    <dgm:pt modelId="{CDEE5A96-F6CA-435F-989F-FC9E32EE4A3E}" type="sibTrans" cxnId="{E5B3F484-9EEE-41FE-BD53-B50A758D62D9}">
      <dgm:prSet/>
      <dgm:spPr/>
      <dgm:t>
        <a:bodyPr/>
        <a:lstStyle/>
        <a:p>
          <a:endParaRPr lang="en-US"/>
        </a:p>
      </dgm:t>
    </dgm:pt>
    <dgm:pt modelId="{49FB9012-207A-4E35-A892-A2C8C99423F7}">
      <dgm:prSet phldrT="[Text]" custT="1"/>
      <dgm:spPr/>
      <dgm:t>
        <a:bodyPr/>
        <a:lstStyle/>
        <a:p>
          <a:r>
            <a:rPr lang="en-US" sz="1600" dirty="0" smtClean="0"/>
            <a:t>Problem</a:t>
          </a:r>
          <a:endParaRPr lang="en-US" sz="1600" dirty="0"/>
        </a:p>
      </dgm:t>
    </dgm:pt>
    <dgm:pt modelId="{921F106C-6104-4322-96CC-628A66F79D7C}" type="parTrans" cxnId="{C0843008-DEF7-41AB-875B-7125E35F5CC3}">
      <dgm:prSet/>
      <dgm:spPr/>
      <dgm:t>
        <a:bodyPr/>
        <a:lstStyle/>
        <a:p>
          <a:endParaRPr lang="en-US"/>
        </a:p>
      </dgm:t>
    </dgm:pt>
    <dgm:pt modelId="{510A6853-63C5-4F5C-AA91-151592BE0297}" type="sibTrans" cxnId="{C0843008-DEF7-41AB-875B-7125E35F5CC3}">
      <dgm:prSet/>
      <dgm:spPr/>
      <dgm:t>
        <a:bodyPr/>
        <a:lstStyle/>
        <a:p>
          <a:endParaRPr lang="en-US"/>
        </a:p>
      </dgm:t>
    </dgm:pt>
    <dgm:pt modelId="{FB98E100-D665-4FDD-B39F-278AB592F4F4}">
      <dgm:prSet phldrT="[Text]" custT="1"/>
      <dgm:spPr/>
      <dgm:t>
        <a:bodyPr/>
        <a:lstStyle/>
        <a:p>
          <a:r>
            <a:rPr lang="en-US" sz="1600" dirty="0" smtClean="0"/>
            <a:t>Supply List</a:t>
          </a:r>
          <a:endParaRPr lang="en-US" sz="1600"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087E9506-0169-4446-AB41-C337C7B948DA}">
      <dgm:prSet phldrT="[Text]" custT="1"/>
      <dgm:spPr/>
      <dgm:t>
        <a:bodyPr/>
        <a:lstStyle/>
        <a:p>
          <a:r>
            <a:rPr lang="en-US" sz="1600" dirty="0" smtClean="0"/>
            <a:t>Image of Completed Project </a:t>
          </a:r>
          <a:endParaRPr lang="en-US" sz="1600" dirty="0"/>
        </a:p>
      </dgm:t>
    </dgm:pt>
    <dgm:pt modelId="{1B4A8D85-12B7-4332-B6A6-DD24A4DAB937}" type="parTrans" cxnId="{048E819E-2ABC-4A54-8203-B3E5FF3008B7}">
      <dgm:prSet/>
      <dgm:spPr/>
      <dgm:t>
        <a:bodyPr/>
        <a:lstStyle/>
        <a:p>
          <a:endParaRPr lang="en-US"/>
        </a:p>
      </dgm:t>
    </dgm:pt>
    <dgm:pt modelId="{5D62A9DE-52A8-466F-A8A2-FAC6333E3820}" type="sibTrans" cxnId="{048E819E-2ABC-4A54-8203-B3E5FF3008B7}">
      <dgm:prSet/>
      <dgm:spPr/>
      <dgm:t>
        <a:bodyPr/>
        <a:lstStyle/>
        <a:p>
          <a:endParaRPr lang="en-US"/>
        </a:p>
      </dgm:t>
    </dgm:pt>
    <dgm:pt modelId="{3BA60FC1-D5E0-4C47-BB55-F6680FB47F27}">
      <dgm:prSet phldrT="[Text]" custT="1"/>
      <dgm:spPr/>
      <dgm:t>
        <a:bodyPr/>
        <a:lstStyle/>
        <a:p>
          <a:r>
            <a:rPr lang="en-US" sz="1600" dirty="0" smtClean="0"/>
            <a:t>Pacing Guide </a:t>
          </a:r>
          <a:endParaRPr lang="en-US" sz="1600" dirty="0"/>
        </a:p>
      </dgm:t>
    </dgm:pt>
    <dgm:pt modelId="{5C87A48F-C64D-4CCB-85EF-2598BED00F4E}" type="parTrans" cxnId="{12C20456-98D4-4D5D-BBD2-9FC7015110CE}">
      <dgm:prSet/>
      <dgm:spPr/>
      <dgm:t>
        <a:bodyPr/>
        <a:lstStyle/>
        <a:p>
          <a:endParaRPr lang="en-US"/>
        </a:p>
      </dgm:t>
    </dgm:pt>
    <dgm:pt modelId="{123E5460-0CB2-4CED-8154-8E5385872505}" type="sibTrans" cxnId="{12C20456-98D4-4D5D-BBD2-9FC7015110CE}">
      <dgm:prSet/>
      <dgm:spPr/>
      <dgm:t>
        <a:bodyPr/>
        <a:lstStyle/>
        <a:p>
          <a:endParaRPr lang="en-US"/>
        </a:p>
      </dgm:t>
    </dgm:pt>
    <dgm:pt modelId="{6A147649-A2D9-4AFC-B0DB-28505FC4AEDF}">
      <dgm:prSet phldrT="[Text]" custT="1"/>
      <dgm:spPr/>
      <dgm:t>
        <a:bodyPr/>
        <a:lstStyle/>
        <a:p>
          <a:r>
            <a:rPr lang="en-US" sz="1600" dirty="0" smtClean="0"/>
            <a:t>Materials Checklist</a:t>
          </a:r>
          <a:endParaRPr lang="en-US" sz="1600" dirty="0"/>
        </a:p>
      </dgm:t>
    </dgm:pt>
    <dgm:pt modelId="{9B679759-29CA-4480-9697-A2A1F9231DCE}" type="parTrans" cxnId="{5AD25559-31AF-4167-A438-ACD206AB8FB8}">
      <dgm:prSet/>
      <dgm:spPr/>
      <dgm:t>
        <a:bodyPr/>
        <a:lstStyle/>
        <a:p>
          <a:endParaRPr lang="en-US"/>
        </a:p>
      </dgm:t>
    </dgm:pt>
    <dgm:pt modelId="{09DF756A-3503-4A68-AC37-EBD04B6B2D14}" type="sibTrans" cxnId="{5AD25559-31AF-4167-A438-ACD206AB8FB8}">
      <dgm:prSet/>
      <dgm:spPr/>
      <dgm:t>
        <a:bodyPr/>
        <a:lstStyle/>
        <a:p>
          <a:endParaRPr lang="en-US"/>
        </a:p>
      </dgm:t>
    </dgm:pt>
    <dgm:pt modelId="{70655787-36EB-40BF-9C7F-A38684FCF2F4}">
      <dgm:prSet phldrT="[Text]"/>
      <dgm:spPr/>
      <dgm:t>
        <a:bodyPr/>
        <a:lstStyle/>
        <a:p>
          <a:pPr algn="l"/>
          <a:r>
            <a:rPr lang="en-US" dirty="0" smtClean="0"/>
            <a:t>Engineering Design process</a:t>
          </a:r>
          <a:endParaRPr lang="en-US" dirty="0"/>
        </a:p>
      </dgm:t>
    </dgm:pt>
    <dgm:pt modelId="{EB1EB18E-EF5B-4F4B-A6CD-8C8FC8710D67}" type="parTrans" cxnId="{693AAD46-C7B1-493E-829F-9628283B3BC1}">
      <dgm:prSet/>
      <dgm:spPr/>
      <dgm:t>
        <a:bodyPr/>
        <a:lstStyle/>
        <a:p>
          <a:endParaRPr lang="en-US"/>
        </a:p>
      </dgm:t>
    </dgm:pt>
    <dgm:pt modelId="{3D1235DB-D819-456A-8608-ADDDD3CB1265}" type="sibTrans" cxnId="{693AAD46-C7B1-493E-829F-9628283B3BC1}">
      <dgm:prSet/>
      <dgm:spPr/>
      <dgm:t>
        <a:bodyPr/>
        <a:lstStyle/>
        <a:p>
          <a:endParaRPr lang="en-US"/>
        </a:p>
      </dgm:t>
    </dgm:pt>
    <dgm:pt modelId="{7DE8C5D0-0FAF-423A-A899-E63655DDFA06}">
      <dgm:prSet phldrT="[Text]"/>
      <dgm:spPr/>
      <dgm:t>
        <a:bodyPr/>
        <a:lstStyle/>
        <a:p>
          <a:pPr algn="l"/>
          <a:r>
            <a:rPr lang="en-US" dirty="0" smtClean="0"/>
            <a:t>Computational Thinking</a:t>
          </a:r>
          <a:endParaRPr lang="en-US" dirty="0"/>
        </a:p>
      </dgm:t>
    </dgm:pt>
    <dgm:pt modelId="{6DA48388-037A-4FCE-A7B9-5BC6ACD354D7}" type="parTrans" cxnId="{302635B7-8C8B-4728-9C95-A564F16ADDED}">
      <dgm:prSet/>
      <dgm:spPr/>
      <dgm:t>
        <a:bodyPr/>
        <a:lstStyle/>
        <a:p>
          <a:endParaRPr lang="en-US"/>
        </a:p>
      </dgm:t>
    </dgm:pt>
    <dgm:pt modelId="{3881051C-25A4-48DB-B6AC-BE618A751804}" type="sibTrans" cxnId="{302635B7-8C8B-4728-9C95-A564F16ADDED}">
      <dgm:prSet/>
      <dgm:spPr/>
      <dgm:t>
        <a:bodyPr/>
        <a:lstStyle/>
        <a:p>
          <a:endParaRPr lang="en-US"/>
        </a:p>
      </dgm:t>
    </dgm:pt>
    <dgm:pt modelId="{DC138070-ADA4-4A10-B8E4-52ADBEEF77EC}">
      <dgm:prSet phldrT="[Text]"/>
      <dgm:spPr/>
      <dgm:t>
        <a:bodyPr/>
        <a:lstStyle/>
        <a:p>
          <a:pPr algn="l"/>
          <a:r>
            <a:rPr lang="en-US" dirty="0" smtClean="0"/>
            <a:t>Pseudocode: Planning your Program</a:t>
          </a:r>
          <a:endParaRPr lang="en-US" dirty="0"/>
        </a:p>
      </dgm:t>
    </dgm:pt>
    <dgm:pt modelId="{1B5FDE91-D987-4F25-8296-DC8EA545A1EC}" type="parTrans" cxnId="{283CC294-EFAF-4176-80C7-52377095417D}">
      <dgm:prSet/>
      <dgm:spPr/>
      <dgm:t>
        <a:bodyPr/>
        <a:lstStyle/>
        <a:p>
          <a:endParaRPr lang="en-US"/>
        </a:p>
      </dgm:t>
    </dgm:pt>
    <dgm:pt modelId="{914E7593-16B0-469D-893B-B15BF6FE53F9}" type="sibTrans" cxnId="{283CC294-EFAF-4176-80C7-52377095417D}">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156E3008-628C-41BB-B580-B0EA79AFDFE3}" type="pres">
      <dgm:prSet presAssocID="{3B22D05C-0F3C-4FB4-8BB0-CCB1DA21137B}" presName="space" presStyleCnt="0"/>
      <dgm:spPr/>
    </dgm:pt>
    <dgm:pt modelId="{F2206680-2064-40EC-96D4-6B681D684013}" type="pres">
      <dgm:prSet presAssocID="{3BD85FA6-A390-491C-BFA0-B2F8CBD8A9F5}" presName="composite" presStyleCnt="0"/>
      <dgm:spPr/>
    </dgm:pt>
    <dgm:pt modelId="{04F396E6-2872-4482-826F-B79187D90394}" type="pres">
      <dgm:prSet presAssocID="{3BD85FA6-A390-491C-BFA0-B2F8CBD8A9F5}" presName="parTx" presStyleLbl="alignNode1" presStyleIdx="2" presStyleCnt="3">
        <dgm:presLayoutVars>
          <dgm:chMax val="0"/>
          <dgm:chPref val="0"/>
          <dgm:bulletEnabled val="1"/>
        </dgm:presLayoutVars>
      </dgm:prSet>
      <dgm:spPr/>
      <dgm:t>
        <a:bodyPr/>
        <a:lstStyle/>
        <a:p>
          <a:endParaRPr lang="en-US"/>
        </a:p>
      </dgm:t>
    </dgm:pt>
    <dgm:pt modelId="{742B35F2-385D-4367-B8E4-7793D7B0807A}" type="pres">
      <dgm:prSet presAssocID="{3BD85FA6-A390-491C-BFA0-B2F8CBD8A9F5}" presName="desTx" presStyleLbl="alignAccFollowNode1" presStyleIdx="2" presStyleCnt="3">
        <dgm:presLayoutVars>
          <dgm:bulletEnabled val="1"/>
        </dgm:presLayoutVars>
      </dgm:prSet>
      <dgm:spPr/>
      <dgm:t>
        <a:bodyPr/>
        <a:lstStyle/>
        <a:p>
          <a:endParaRPr lang="en-US"/>
        </a:p>
      </dgm:t>
    </dgm:pt>
  </dgm:ptLst>
  <dgm:cxnLst>
    <dgm:cxn modelId="{C081B45A-E797-F148-8E91-EC140FDA5AAB}" type="presOf" srcId="{FCB8BB52-3691-4348-95B3-8219A83F3B69}" destId="{B856E84F-85DD-49E9-A95F-314FE47D2AEF}" srcOrd="0" destOrd="0"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DF54882E-FDA0-AB44-B186-DC69C4351953}" type="presOf" srcId="{087E9506-0169-4446-AB41-C337C7B948DA}" destId="{5FDF61DF-49A1-4B78-99B2-AFF66186C143}" srcOrd="0" destOrd="3" presId="urn:microsoft.com/office/officeart/2005/8/layout/hList1"/>
    <dgm:cxn modelId="{EB58CC2F-3784-423E-BDEB-93AB8204A44B}" srcId="{4334B397-698B-456D-B78D-38EDEAF99387}" destId="{FB98E100-D665-4FDD-B39F-278AB592F4F4}" srcOrd="2" destOrd="0" parTransId="{8ACA4320-4E33-4006-A90F-81B6CB1E1694}" sibTransId="{F53F20B6-940E-4AF7-8579-AD8BF52A6E25}"/>
    <dgm:cxn modelId="{79ED0578-0AE3-2340-8BFB-A7BBEDAE9C8D}" type="presOf" srcId="{650AC3AA-D1DD-4325-B3B2-FDF2E81301CA}" destId="{F1A03FC0-84ED-4032-8D74-B2E75AFB5FEE}" srcOrd="0" destOrd="2" presId="urn:microsoft.com/office/officeart/2005/8/layout/hList1"/>
    <dgm:cxn modelId="{07C07AE2-A422-DF4E-943F-025FEF301FE1}" type="presOf" srcId="{4334B397-698B-456D-B78D-38EDEAF99387}" destId="{EB0296A8-C041-4A68-9EA0-883C1F030B3F}" srcOrd="0" destOrd="0" presId="urn:microsoft.com/office/officeart/2005/8/layout/hList1"/>
    <dgm:cxn modelId="{048E819E-2ABC-4A54-8203-B3E5FF3008B7}" srcId="{4334B397-698B-456D-B78D-38EDEAF99387}" destId="{087E9506-0169-4446-AB41-C337C7B948DA}" srcOrd="3" destOrd="0" parTransId="{1B4A8D85-12B7-4332-B6A6-DD24A4DAB937}" sibTransId="{5D62A9DE-52A8-466F-A8A2-FAC6333E3820}"/>
    <dgm:cxn modelId="{E0AF70F8-9C58-4B3F-BD99-AA14C070C878}" type="presOf" srcId="{70655787-36EB-40BF-9C7F-A38684FCF2F4}" destId="{742B35F2-385D-4367-B8E4-7793D7B0807A}" srcOrd="0" destOrd="0" presId="urn:microsoft.com/office/officeart/2005/8/layout/hList1"/>
    <dgm:cxn modelId="{1AB48D7C-146D-4A3A-B7A8-FAB236DE18F1}" type="presOf" srcId="{3BA60FC1-D5E0-4C47-BB55-F6680FB47F27}" destId="{F1A03FC0-84ED-4032-8D74-B2E75AFB5FEE}" srcOrd="0" destOrd="0" presId="urn:microsoft.com/office/officeart/2005/8/layout/hList1"/>
    <dgm:cxn modelId="{C322CBA4-14C1-472A-867A-31C184EC362B}" type="presOf" srcId="{3BD85FA6-A390-491C-BFA0-B2F8CBD8A9F5}" destId="{04F396E6-2872-4482-826F-B79187D90394}" srcOrd="0" destOrd="0" presId="urn:microsoft.com/office/officeart/2005/8/layout/hList1"/>
    <dgm:cxn modelId="{228774C2-98B2-9D47-936B-AE02CA48455D}" type="presOf" srcId="{17F1CA59-A6F7-4C5A-B81C-296CD511E885}" destId="{6C7FACE1-65F1-4C67-AE46-6CC369A83074}" srcOrd="0" destOrd="0" presId="urn:microsoft.com/office/officeart/2005/8/layout/hList1"/>
    <dgm:cxn modelId="{302635B7-8C8B-4728-9C95-A564F16ADDED}" srcId="{3BD85FA6-A390-491C-BFA0-B2F8CBD8A9F5}" destId="{7DE8C5D0-0FAF-423A-A899-E63655DDFA06}" srcOrd="1" destOrd="0" parTransId="{6DA48388-037A-4FCE-A7B9-5BC6ACD354D7}" sibTransId="{3881051C-25A4-48DB-B6AC-BE618A751804}"/>
    <dgm:cxn modelId="{693AAD46-C7B1-493E-829F-9628283B3BC1}" srcId="{3BD85FA6-A390-491C-BFA0-B2F8CBD8A9F5}" destId="{70655787-36EB-40BF-9C7F-A38684FCF2F4}" srcOrd="0" destOrd="0" parTransId="{EB1EB18E-EF5B-4F4B-A6CD-8C8FC8710D67}" sibTransId="{3D1235DB-D819-456A-8608-ADDDD3CB1265}"/>
    <dgm:cxn modelId="{C0843008-DEF7-41AB-875B-7125E35F5CC3}" srcId="{4334B397-698B-456D-B78D-38EDEAF99387}" destId="{49FB9012-207A-4E35-A892-A2C8C99423F7}" srcOrd="1" destOrd="0" parTransId="{921F106C-6104-4322-96CC-628A66F79D7C}" sibTransId="{510A6853-63C5-4F5C-AA91-151592BE0297}"/>
    <dgm:cxn modelId="{12C20456-98D4-4D5D-BBD2-9FC7015110CE}" srcId="{17F1CA59-A6F7-4C5A-B81C-296CD511E885}" destId="{3BA60FC1-D5E0-4C47-BB55-F6680FB47F27}" srcOrd="0" destOrd="0" parTransId="{5C87A48F-C64D-4CCB-85EF-2598BED00F4E}" sibTransId="{123E5460-0CB2-4CED-8154-8E5385872505}"/>
    <dgm:cxn modelId="{9BDCED52-6398-46D4-8F56-4BF1263F0894}" srcId="{FCB8BB52-3691-4348-95B3-8219A83F3B69}" destId="{17F1CA59-A6F7-4C5A-B81C-296CD511E885}" srcOrd="1" destOrd="0" parTransId="{F0A3BCDC-2C82-442A-84F6-A8E730221AB1}" sibTransId="{3B22D05C-0F3C-4FB4-8BB0-CCB1DA21137B}"/>
    <dgm:cxn modelId="{0B91438B-C552-CC45-83A5-629A4DB15EEA}" type="presOf" srcId="{49FB9012-207A-4E35-A892-A2C8C99423F7}" destId="{5FDF61DF-49A1-4B78-99B2-AFF66186C143}" srcOrd="0" destOrd="1" presId="urn:microsoft.com/office/officeart/2005/8/layout/hList1"/>
    <dgm:cxn modelId="{283CC294-EFAF-4176-80C7-52377095417D}" srcId="{3BD85FA6-A390-491C-BFA0-B2F8CBD8A9F5}" destId="{DC138070-ADA4-4A10-B8E4-52ADBEEF77EC}" srcOrd="2" destOrd="0" parTransId="{1B5FDE91-D987-4F25-8296-DC8EA545A1EC}" sibTransId="{914E7593-16B0-469D-893B-B15BF6FE53F9}"/>
    <dgm:cxn modelId="{45CE1BC3-FFD8-4D54-8B37-BB6D187760DB}" type="presOf" srcId="{DC138070-ADA4-4A10-B8E4-52ADBEEF77EC}" destId="{742B35F2-385D-4367-B8E4-7793D7B0807A}" srcOrd="0" destOrd="2" presId="urn:microsoft.com/office/officeart/2005/8/layout/hList1"/>
    <dgm:cxn modelId="{065FD44F-AD2C-40A8-A328-BD315E2C20EF}" srcId="{17F1CA59-A6F7-4C5A-B81C-296CD511E885}" destId="{650AC3AA-D1DD-4325-B3B2-FDF2E81301CA}" srcOrd="2" destOrd="0" parTransId="{732B884F-D0DA-4DD3-9751-26F6E85197ED}" sibTransId="{2E55AAEA-1F8A-41CD-9374-10E8D86DA595}"/>
    <dgm:cxn modelId="{73B07B3E-11E3-4EC7-90CD-42122BED5F83}" type="presOf" srcId="{6A147649-A2D9-4AFC-B0DB-28505FC4AEDF}" destId="{F1A03FC0-84ED-4032-8D74-B2E75AFB5FEE}" srcOrd="0" destOrd="1" presId="urn:microsoft.com/office/officeart/2005/8/layout/hList1"/>
    <dgm:cxn modelId="{BF74AB13-E686-CD44-B9A1-5834335CC197}" type="presOf" srcId="{81870AF1-80A2-4C92-B067-F48129166358}" destId="{5FDF61DF-49A1-4B78-99B2-AFF66186C143}" srcOrd="0" destOrd="0" presId="urn:microsoft.com/office/officeart/2005/8/layout/hList1"/>
    <dgm:cxn modelId="{E5B3F484-9EEE-41FE-BD53-B50A758D62D9}" srcId="{FCB8BB52-3691-4348-95B3-8219A83F3B69}" destId="{3BD85FA6-A390-491C-BFA0-B2F8CBD8A9F5}" srcOrd="2" destOrd="0" parTransId="{E1FD8A9E-014D-4596-932D-DE916B3340A6}" sibTransId="{CDEE5A96-F6CA-435F-989F-FC9E32EE4A3E}"/>
    <dgm:cxn modelId="{437E1DFD-F261-C141-9BCD-EFC1E7E2EDB4}" type="presOf" srcId="{FB98E100-D665-4FDD-B39F-278AB592F4F4}" destId="{5FDF61DF-49A1-4B78-99B2-AFF66186C143}" srcOrd="0" destOrd="2" presId="urn:microsoft.com/office/officeart/2005/8/layout/hList1"/>
    <dgm:cxn modelId="{A5969C7B-5EF8-46DA-9238-1CD42588A1C9}" type="presOf" srcId="{7DE8C5D0-0FAF-423A-A899-E63655DDFA06}" destId="{742B35F2-385D-4367-B8E4-7793D7B0807A}" srcOrd="0" destOrd="1" presId="urn:microsoft.com/office/officeart/2005/8/layout/hList1"/>
    <dgm:cxn modelId="{5AD25559-31AF-4167-A438-ACD206AB8FB8}" srcId="{17F1CA59-A6F7-4C5A-B81C-296CD511E885}" destId="{6A147649-A2D9-4AFC-B0DB-28505FC4AEDF}" srcOrd="1" destOrd="0" parTransId="{9B679759-29CA-4480-9697-A2A1F9231DCE}" sibTransId="{09DF756A-3503-4A68-AC37-EBD04B6B2D14}"/>
    <dgm:cxn modelId="{FCD46B59-85CB-4EAB-B97C-14709D041211}" srcId="{4334B397-698B-456D-B78D-38EDEAF99387}" destId="{81870AF1-80A2-4C92-B067-F48129166358}" srcOrd="0" destOrd="0" parTransId="{36D2466F-6372-4ED2-8468-BB618522F548}" sibTransId="{34D7BC53-33AF-4572-8E14-178B1136725D}"/>
    <dgm:cxn modelId="{0CA00699-A03F-D74D-9825-7327019AE885}" type="presParOf" srcId="{B856E84F-85DD-49E9-A95F-314FE47D2AEF}" destId="{F9B5FE66-2E7F-4177-9BC3-F5DCEDB17BDB}" srcOrd="0" destOrd="0" presId="urn:microsoft.com/office/officeart/2005/8/layout/hList1"/>
    <dgm:cxn modelId="{DD617C5A-BE1B-7C4C-A15D-DF839EC8ADB8}" type="presParOf" srcId="{F9B5FE66-2E7F-4177-9BC3-F5DCEDB17BDB}" destId="{EB0296A8-C041-4A68-9EA0-883C1F030B3F}" srcOrd="0" destOrd="0" presId="urn:microsoft.com/office/officeart/2005/8/layout/hList1"/>
    <dgm:cxn modelId="{9454EBED-A6D2-6C49-838F-41628433BF05}" type="presParOf" srcId="{F9B5FE66-2E7F-4177-9BC3-F5DCEDB17BDB}" destId="{5FDF61DF-49A1-4B78-99B2-AFF66186C143}" srcOrd="1" destOrd="0" presId="urn:microsoft.com/office/officeart/2005/8/layout/hList1"/>
    <dgm:cxn modelId="{900324DB-85DC-364B-9A75-BFCB1E8AE2FD}" type="presParOf" srcId="{B856E84F-85DD-49E9-A95F-314FE47D2AEF}" destId="{A4A22CBF-32AB-4C55-9C68-17174215179D}" srcOrd="1" destOrd="0" presId="urn:microsoft.com/office/officeart/2005/8/layout/hList1"/>
    <dgm:cxn modelId="{CDDC6FBC-1D99-C045-A974-4770908B90AD}" type="presParOf" srcId="{B856E84F-85DD-49E9-A95F-314FE47D2AEF}" destId="{5F764CE3-F6BE-44B2-AA6D-A3B1B3791122}" srcOrd="2" destOrd="0" presId="urn:microsoft.com/office/officeart/2005/8/layout/hList1"/>
    <dgm:cxn modelId="{4A772C30-03E6-5F44-9FB6-96BB671A3D1F}" type="presParOf" srcId="{5F764CE3-F6BE-44B2-AA6D-A3B1B3791122}" destId="{6C7FACE1-65F1-4C67-AE46-6CC369A83074}" srcOrd="0" destOrd="0" presId="urn:microsoft.com/office/officeart/2005/8/layout/hList1"/>
    <dgm:cxn modelId="{0519E10C-5C0F-9845-AB96-3733D59E63DA}" type="presParOf" srcId="{5F764CE3-F6BE-44B2-AA6D-A3B1B3791122}" destId="{F1A03FC0-84ED-4032-8D74-B2E75AFB5FEE}" srcOrd="1" destOrd="0" presId="urn:microsoft.com/office/officeart/2005/8/layout/hList1"/>
    <dgm:cxn modelId="{3ED4D259-D542-4F7E-A062-9952D570352F}" type="presParOf" srcId="{B856E84F-85DD-49E9-A95F-314FE47D2AEF}" destId="{156E3008-628C-41BB-B580-B0EA79AFDFE3}" srcOrd="3" destOrd="0" presId="urn:microsoft.com/office/officeart/2005/8/layout/hList1"/>
    <dgm:cxn modelId="{31900F80-83C2-4E3B-801C-5F90619DBB2B}" type="presParOf" srcId="{B856E84F-85DD-49E9-A95F-314FE47D2AEF}" destId="{F2206680-2064-40EC-96D4-6B681D684013}" srcOrd="4" destOrd="0" presId="urn:microsoft.com/office/officeart/2005/8/layout/hList1"/>
    <dgm:cxn modelId="{29121AD7-E47A-461F-8A6F-E0601F75A7D9}" type="presParOf" srcId="{F2206680-2064-40EC-96D4-6B681D684013}" destId="{04F396E6-2872-4482-826F-B79187D90394}" srcOrd="0" destOrd="0" presId="urn:microsoft.com/office/officeart/2005/8/layout/hList1"/>
    <dgm:cxn modelId="{8F5A4F87-340B-41FA-9CC0-7D2C345B744C}" type="presParOf" srcId="{F2206680-2064-40EC-96D4-6B681D684013}" destId="{742B35F2-385D-4367-B8E4-7793D7B0807A}"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753AA6-63D9-4D8E-A21E-5184091E147D}" type="doc">
      <dgm:prSet loTypeId="urn:microsoft.com/office/officeart/2005/8/layout/target3" loCatId="relationship" qsTypeId="urn:microsoft.com/office/officeart/2005/8/quickstyle/simple1" qsCatId="simple" csTypeId="urn:microsoft.com/office/officeart/2005/8/colors/colorful1" csCatId="colorful" phldr="1"/>
      <dgm:spPr/>
      <dgm:t>
        <a:bodyPr/>
        <a:lstStyle/>
        <a:p>
          <a:endParaRPr lang="en-US"/>
        </a:p>
      </dgm:t>
    </dgm:pt>
    <dgm:pt modelId="{D440DD0F-0FBE-4E0C-9E6B-0502BE5F1958}">
      <dgm:prSet phldrT="[Text]" custT="1"/>
      <dgm:spPr/>
      <dgm:t>
        <a:bodyPr/>
        <a:lstStyle/>
        <a:p>
          <a:r>
            <a:rPr lang="en-US" sz="1800" dirty="0"/>
            <a:t>To Extend project beyond 3+ </a:t>
          </a:r>
          <a:r>
            <a:rPr lang="en-US" sz="1800" dirty="0" smtClean="0"/>
            <a:t>sessions </a:t>
          </a:r>
          <a:endParaRPr lang="en-US" sz="1800" dirty="0"/>
        </a:p>
      </dgm:t>
    </dgm:pt>
    <dgm:pt modelId="{A765558A-63C5-4DF5-876C-CA331AF8710F}" type="parTrans" cxnId="{EC09089C-AE01-4800-A17D-3949CC1426E0}">
      <dgm:prSet/>
      <dgm:spPr/>
      <dgm:t>
        <a:bodyPr/>
        <a:lstStyle/>
        <a:p>
          <a:endParaRPr lang="en-US"/>
        </a:p>
      </dgm:t>
    </dgm:pt>
    <dgm:pt modelId="{F43A5C24-DA02-4D58-B43B-95E8CF0D6716}" type="sibTrans" cxnId="{EC09089C-AE01-4800-A17D-3949CC1426E0}">
      <dgm:prSet/>
      <dgm:spPr/>
      <dgm:t>
        <a:bodyPr/>
        <a:lstStyle/>
        <a:p>
          <a:endParaRPr lang="en-US"/>
        </a:p>
      </dgm:t>
    </dgm:pt>
    <dgm:pt modelId="{259001B0-7C57-4BDD-8CD4-1D6AE255F2BD}">
      <dgm:prSet phldrT="[Text]" custT="1"/>
      <dgm:spPr/>
      <dgm:t>
        <a:bodyPr/>
        <a:lstStyle/>
        <a:p>
          <a:r>
            <a:rPr lang="en-US" sz="1800" dirty="0"/>
            <a:t>Project completed in 2-3 sessions                         </a:t>
          </a:r>
          <a:endParaRPr lang="en-US" sz="1800" dirty="0" smtClean="0"/>
        </a:p>
        <a:p>
          <a:r>
            <a:rPr lang="en-US" sz="1400" dirty="0" smtClean="0"/>
            <a:t>( </a:t>
          </a:r>
          <a:r>
            <a:rPr lang="en-US" sz="1400" dirty="0"/>
            <a:t>each lasting 60-90 mins)</a:t>
          </a:r>
        </a:p>
      </dgm:t>
    </dgm:pt>
    <dgm:pt modelId="{4992510D-1AE1-4BCC-A9CE-DB85853CD755}" type="parTrans" cxnId="{D9A8BC25-BC81-45DA-A4BC-42794D7377B1}">
      <dgm:prSet/>
      <dgm:spPr/>
      <dgm:t>
        <a:bodyPr/>
        <a:lstStyle/>
        <a:p>
          <a:endParaRPr lang="en-US"/>
        </a:p>
      </dgm:t>
    </dgm:pt>
    <dgm:pt modelId="{CE5A6AAC-57E3-4092-A7E1-EC38F8D917B3}" type="sibTrans" cxnId="{D9A8BC25-BC81-45DA-A4BC-42794D7377B1}">
      <dgm:prSet/>
      <dgm:spPr/>
      <dgm:t>
        <a:bodyPr/>
        <a:lstStyle/>
        <a:p>
          <a:endParaRPr lang="en-US"/>
        </a:p>
      </dgm:t>
    </dgm:pt>
    <dgm:pt modelId="{83DB971F-B6D3-4DAE-983C-4D27DA32CCEE}">
      <dgm:prSet phldrT="[Text]" custT="1"/>
      <dgm:spPr/>
      <dgm:t>
        <a:bodyPr/>
        <a:lstStyle/>
        <a:p>
          <a:r>
            <a:rPr lang="en-US" sz="1200" dirty="0" smtClean="0"/>
            <a:t>Have </a:t>
          </a:r>
          <a:r>
            <a:rPr lang="en-US" sz="1200" dirty="0"/>
            <a:t>students complete </a:t>
          </a:r>
          <a:r>
            <a:rPr lang="en-US" sz="1200" i="1" dirty="0"/>
            <a:t>10 </a:t>
          </a:r>
          <a:r>
            <a:rPr lang="en-US" sz="1200" i="1" dirty="0" smtClean="0"/>
            <a:t>Minutes of Code </a:t>
          </a:r>
          <a:r>
            <a:rPr lang="en-US" sz="1200" dirty="0" smtClean="0"/>
            <a:t>and </a:t>
          </a:r>
          <a:r>
            <a:rPr lang="en-US" sz="1200" i="1" dirty="0"/>
            <a:t>10 </a:t>
          </a:r>
          <a:r>
            <a:rPr lang="en-US" sz="1200" i="1" dirty="0" smtClean="0"/>
            <a:t>Minutes of Code with </a:t>
          </a:r>
          <a:r>
            <a:rPr lang="en-US" sz="1200" i="1" dirty="0"/>
            <a:t>Innovator </a:t>
          </a:r>
          <a:r>
            <a:rPr lang="en-US" sz="1200" dirty="0" smtClean="0"/>
            <a:t> units that have been identified for completion. </a:t>
          </a:r>
          <a:endParaRPr lang="en-US" sz="1200" i="1" dirty="0"/>
        </a:p>
      </dgm:t>
    </dgm:pt>
    <dgm:pt modelId="{C8FC864E-7563-494B-B1E8-87E6E2C671C9}" type="parTrans" cxnId="{AD57B7BF-8314-42C9-8753-372508F7D456}">
      <dgm:prSet/>
      <dgm:spPr/>
      <dgm:t>
        <a:bodyPr/>
        <a:lstStyle/>
        <a:p>
          <a:endParaRPr lang="en-US"/>
        </a:p>
      </dgm:t>
    </dgm:pt>
    <dgm:pt modelId="{0B650F06-B17D-4406-B4F5-D791DBDCC93A}" type="sibTrans" cxnId="{AD57B7BF-8314-42C9-8753-372508F7D456}">
      <dgm:prSet/>
      <dgm:spPr/>
      <dgm:t>
        <a:bodyPr/>
        <a:lstStyle/>
        <a:p>
          <a:endParaRPr lang="en-US"/>
        </a:p>
      </dgm:t>
    </dgm:pt>
    <dgm:pt modelId="{D28C4DD7-7C6B-4790-8F59-6C4FA97A2A1F}">
      <dgm:prSet phldrT="[Text]" custT="1"/>
      <dgm:spPr/>
      <dgm:t>
        <a:bodyPr/>
        <a:lstStyle/>
        <a:p>
          <a:r>
            <a:rPr lang="en-US" sz="1800" dirty="0"/>
            <a:t>Project completed in </a:t>
          </a:r>
          <a:r>
            <a:rPr lang="en-US" sz="1800" dirty="0" smtClean="0"/>
            <a:t>1, </a:t>
          </a:r>
        </a:p>
        <a:p>
          <a:r>
            <a:rPr lang="en-US" sz="1800" dirty="0" smtClean="0"/>
            <a:t> 60-90 </a:t>
          </a:r>
          <a:r>
            <a:rPr lang="en-US" sz="1800" dirty="0"/>
            <a:t>min session</a:t>
          </a:r>
        </a:p>
      </dgm:t>
    </dgm:pt>
    <dgm:pt modelId="{8A69BCA4-C210-4B00-B380-A96286C8F707}" type="parTrans" cxnId="{E11CC40A-5CC8-4A19-8D8E-2EC92059D2B4}">
      <dgm:prSet/>
      <dgm:spPr/>
      <dgm:t>
        <a:bodyPr/>
        <a:lstStyle/>
        <a:p>
          <a:endParaRPr lang="en-US"/>
        </a:p>
      </dgm:t>
    </dgm:pt>
    <dgm:pt modelId="{E09D1125-EFB7-48F6-978C-D9478F2984F8}" type="sibTrans" cxnId="{E11CC40A-5CC8-4A19-8D8E-2EC92059D2B4}">
      <dgm:prSet/>
      <dgm:spPr/>
      <dgm:t>
        <a:bodyPr/>
        <a:lstStyle/>
        <a:p>
          <a:endParaRPr lang="en-US"/>
        </a:p>
      </dgm:t>
    </dgm:pt>
    <dgm:pt modelId="{4C262960-8BB3-498C-AC19-4BE06C743BF2}">
      <dgm:prSet phldrT="[Text]"/>
      <dgm:spPr/>
      <dgm:t>
        <a:bodyPr/>
        <a:lstStyle/>
        <a:p>
          <a:endParaRPr lang="en-US" sz="1300"/>
        </a:p>
      </dgm:t>
    </dgm:pt>
    <dgm:pt modelId="{3F80B047-EE35-4062-B891-50DF2CB02204}" type="parTrans" cxnId="{6C6963E4-415D-44C9-BA2A-1E47BF2F25EE}">
      <dgm:prSet/>
      <dgm:spPr/>
      <dgm:t>
        <a:bodyPr/>
        <a:lstStyle/>
        <a:p>
          <a:endParaRPr lang="en-US"/>
        </a:p>
      </dgm:t>
    </dgm:pt>
    <dgm:pt modelId="{C7933A52-357E-4267-8830-720F30C266D3}" type="sibTrans" cxnId="{6C6963E4-415D-44C9-BA2A-1E47BF2F25EE}">
      <dgm:prSet/>
      <dgm:spPr/>
      <dgm:t>
        <a:bodyPr/>
        <a:lstStyle/>
        <a:p>
          <a:endParaRPr lang="en-US"/>
        </a:p>
      </dgm:t>
    </dgm:pt>
    <dgm:pt modelId="{F675B9E7-83D5-4C9E-BD2B-F99DDCCF6F58}">
      <dgm:prSet phldrT="[Text]" custT="1"/>
      <dgm:spPr/>
      <dgm:t>
        <a:bodyPr/>
        <a:lstStyle/>
        <a:p>
          <a:r>
            <a:rPr lang="en-US" sz="1200" dirty="0" smtClean="0"/>
            <a:t>Follow the  “Fast Track” Path in the Classroom Presentation PPT</a:t>
          </a:r>
          <a:endParaRPr lang="en-US" sz="1200" dirty="0"/>
        </a:p>
      </dgm:t>
    </dgm:pt>
    <dgm:pt modelId="{1B5DFDF6-AB6F-4730-A40F-955650F3DF41}" type="parTrans" cxnId="{EDC549AB-92DD-4076-9439-83D18A2D92D7}">
      <dgm:prSet/>
      <dgm:spPr/>
      <dgm:t>
        <a:bodyPr/>
        <a:lstStyle/>
        <a:p>
          <a:endParaRPr lang="en-US"/>
        </a:p>
      </dgm:t>
    </dgm:pt>
    <dgm:pt modelId="{C2A58594-BFD7-4323-94EC-A9BB6A9AE8B3}" type="sibTrans" cxnId="{EDC549AB-92DD-4076-9439-83D18A2D92D7}">
      <dgm:prSet/>
      <dgm:spPr/>
      <dgm:t>
        <a:bodyPr/>
        <a:lstStyle/>
        <a:p>
          <a:endParaRPr lang="en-US"/>
        </a:p>
      </dgm:t>
    </dgm:pt>
    <dgm:pt modelId="{B4A78B74-1C8C-49F8-BF0A-9794AF766374}">
      <dgm:prSet phldrT="[Text]" custT="1"/>
      <dgm:spPr/>
      <dgm:t>
        <a:bodyPr/>
        <a:lstStyle/>
        <a:p>
          <a:r>
            <a:rPr lang="en-US" sz="1200" dirty="0" smtClean="0"/>
            <a:t>Have students complete  all “optional” 10 MOC</a:t>
          </a:r>
          <a:endParaRPr lang="en-US" sz="1200" dirty="0"/>
        </a:p>
      </dgm:t>
    </dgm:pt>
    <dgm:pt modelId="{19F5704E-58A2-43A5-A804-EF2CB4708C9D}" type="parTrans" cxnId="{93999911-F132-4123-9CC4-320EE930B6CB}">
      <dgm:prSet/>
      <dgm:spPr/>
      <dgm:t>
        <a:bodyPr/>
        <a:lstStyle/>
        <a:p>
          <a:endParaRPr lang="en-US"/>
        </a:p>
      </dgm:t>
    </dgm:pt>
    <dgm:pt modelId="{BFBF671B-B629-482B-97C9-B6B55D82BFA5}" type="sibTrans" cxnId="{93999911-F132-4123-9CC4-320EE930B6CB}">
      <dgm:prSet/>
      <dgm:spPr/>
      <dgm:t>
        <a:bodyPr/>
        <a:lstStyle/>
        <a:p>
          <a:endParaRPr lang="en-US"/>
        </a:p>
      </dgm:t>
    </dgm:pt>
    <dgm:pt modelId="{EAABB01C-7BA9-4561-AA84-45DC14E377DE}">
      <dgm:prSet phldrT="[Text]" custT="1"/>
      <dgm:spPr/>
      <dgm:t>
        <a:bodyPr/>
        <a:lstStyle/>
        <a:p>
          <a:r>
            <a:rPr lang="en-US" sz="1200" dirty="0" smtClean="0"/>
            <a:t>This path will likely involve teacher/student working together to create the program (depending on student experience) </a:t>
          </a:r>
          <a:endParaRPr lang="en-US" sz="1200" dirty="0"/>
        </a:p>
      </dgm:t>
    </dgm:pt>
    <dgm:pt modelId="{530CD6F5-D373-4F8D-882C-31DB2AB1EAD0}" type="parTrans" cxnId="{EEE4A35A-6333-4C6A-A038-A5718B1C02CB}">
      <dgm:prSet/>
      <dgm:spPr/>
      <dgm:t>
        <a:bodyPr/>
        <a:lstStyle/>
        <a:p>
          <a:endParaRPr lang="en-US"/>
        </a:p>
      </dgm:t>
    </dgm:pt>
    <dgm:pt modelId="{F3E8370B-22F9-4B0E-927C-D81867869B02}" type="sibTrans" cxnId="{EEE4A35A-6333-4C6A-A038-A5718B1C02CB}">
      <dgm:prSet/>
      <dgm:spPr/>
      <dgm:t>
        <a:bodyPr/>
        <a:lstStyle/>
        <a:p>
          <a:endParaRPr lang="en-US"/>
        </a:p>
      </dgm:t>
    </dgm:pt>
    <dgm:pt modelId="{2DDBFC96-9550-49FB-8E16-423B4AC8E142}">
      <dgm:prSet phldrT="[Text]" custT="1"/>
      <dgm:spPr/>
      <dgm:t>
        <a:bodyPr/>
        <a:lstStyle/>
        <a:p>
          <a:r>
            <a:rPr lang="en-US" sz="1200" i="0" dirty="0" smtClean="0"/>
            <a:t>Students can customize and create presentations for their rings as time allows</a:t>
          </a:r>
          <a:endParaRPr lang="en-US" sz="1200" i="0" dirty="0"/>
        </a:p>
      </dgm:t>
    </dgm:pt>
    <dgm:pt modelId="{8195EEFF-D1A9-44B6-9D5E-628AE0427EDB}" type="parTrans" cxnId="{FDC6E0B9-8053-4B86-806F-0664F9137577}">
      <dgm:prSet/>
      <dgm:spPr/>
      <dgm:t>
        <a:bodyPr/>
        <a:lstStyle/>
        <a:p>
          <a:endParaRPr lang="en-US"/>
        </a:p>
      </dgm:t>
    </dgm:pt>
    <dgm:pt modelId="{AFF99C1D-FE8F-421F-82BC-FE1AFD370DDF}" type="sibTrans" cxnId="{FDC6E0B9-8053-4B86-806F-0664F9137577}">
      <dgm:prSet/>
      <dgm:spPr/>
      <dgm:t>
        <a:bodyPr/>
        <a:lstStyle/>
        <a:p>
          <a:endParaRPr lang="en-US"/>
        </a:p>
      </dgm:t>
    </dgm:pt>
    <dgm:pt modelId="{5BDDF906-0744-46BB-BD50-92111254842F}">
      <dgm:prSet phldrT="[Text]" custT="1"/>
      <dgm:spPr/>
      <dgm:t>
        <a:bodyPr/>
        <a:lstStyle/>
        <a:p>
          <a:r>
            <a:rPr lang="en-US" sz="1200" dirty="0" smtClean="0"/>
            <a:t>Have students customize and plan multi-faceted presentations for their peers to sell it</a:t>
          </a:r>
          <a:endParaRPr lang="en-US" sz="1200" dirty="0"/>
        </a:p>
      </dgm:t>
    </dgm:pt>
    <dgm:pt modelId="{E9522AA9-C980-4563-98C4-8AC5AFFAC868}" type="parTrans" cxnId="{EBCBA235-0712-4236-A587-BD4B5BAFFF7D}">
      <dgm:prSet/>
      <dgm:spPr/>
      <dgm:t>
        <a:bodyPr/>
        <a:lstStyle/>
        <a:p>
          <a:endParaRPr lang="en-US"/>
        </a:p>
      </dgm:t>
    </dgm:pt>
    <dgm:pt modelId="{7533EC07-00C7-41A1-BC45-07C5E3BC439D}" type="sibTrans" cxnId="{EBCBA235-0712-4236-A587-BD4B5BAFFF7D}">
      <dgm:prSet/>
      <dgm:spPr/>
      <dgm:t>
        <a:bodyPr/>
        <a:lstStyle/>
        <a:p>
          <a:endParaRPr lang="en-US"/>
        </a:p>
      </dgm:t>
    </dgm:pt>
    <dgm:pt modelId="{6A396D03-79D3-40EB-8089-63CDE55B26F6}">
      <dgm:prSet phldrT="[Text]" custT="1"/>
      <dgm:spPr/>
      <dgm:t>
        <a:bodyPr/>
        <a:lstStyle/>
        <a:p>
          <a:r>
            <a:rPr lang="en-US" sz="1200" dirty="0" smtClean="0"/>
            <a:t>Consider the addition of  other STEM Projects (refer to last section of this PPT)</a:t>
          </a:r>
          <a:endParaRPr lang="en-US" sz="1200" dirty="0"/>
        </a:p>
      </dgm:t>
    </dgm:pt>
    <dgm:pt modelId="{BBA2F9EF-3C70-4A9B-90C4-0AAB3B9E05B2}" type="parTrans" cxnId="{7E54F4C3-E28C-45B7-AC3E-72589BE10974}">
      <dgm:prSet/>
      <dgm:spPr/>
      <dgm:t>
        <a:bodyPr/>
        <a:lstStyle/>
        <a:p>
          <a:endParaRPr lang="en-US"/>
        </a:p>
      </dgm:t>
    </dgm:pt>
    <dgm:pt modelId="{A2200909-2511-4EE9-8AE1-B7E7B88FCA9D}" type="sibTrans" cxnId="{7E54F4C3-E28C-45B7-AC3E-72589BE10974}">
      <dgm:prSet/>
      <dgm:spPr/>
      <dgm:t>
        <a:bodyPr/>
        <a:lstStyle/>
        <a:p>
          <a:endParaRPr lang="en-US"/>
        </a:p>
      </dgm:t>
    </dgm:pt>
    <dgm:pt modelId="{6E416B38-2CB2-4F53-BE14-9CC2145727A5}" type="pres">
      <dgm:prSet presAssocID="{E1753AA6-63D9-4D8E-A21E-5184091E147D}" presName="Name0" presStyleCnt="0">
        <dgm:presLayoutVars>
          <dgm:chMax val="7"/>
          <dgm:dir/>
          <dgm:animLvl val="lvl"/>
          <dgm:resizeHandles val="exact"/>
        </dgm:presLayoutVars>
      </dgm:prSet>
      <dgm:spPr/>
      <dgm:t>
        <a:bodyPr/>
        <a:lstStyle/>
        <a:p>
          <a:endParaRPr lang="en-US"/>
        </a:p>
      </dgm:t>
    </dgm:pt>
    <dgm:pt modelId="{87DC226E-F35E-4DD7-8891-9F6D404D5161}" type="pres">
      <dgm:prSet presAssocID="{D440DD0F-0FBE-4E0C-9E6B-0502BE5F1958}" presName="circle1" presStyleLbl="node1" presStyleIdx="0" presStyleCnt="3"/>
      <dgm:spPr/>
    </dgm:pt>
    <dgm:pt modelId="{5DA86E34-8FC9-4931-B344-ADF706CD8FDC}" type="pres">
      <dgm:prSet presAssocID="{D440DD0F-0FBE-4E0C-9E6B-0502BE5F1958}" presName="space" presStyleCnt="0"/>
      <dgm:spPr/>
    </dgm:pt>
    <dgm:pt modelId="{55552613-42D7-4A0F-92B8-2CEF07B2D7C0}" type="pres">
      <dgm:prSet presAssocID="{D440DD0F-0FBE-4E0C-9E6B-0502BE5F1958}" presName="rect1" presStyleLbl="alignAcc1" presStyleIdx="0" presStyleCnt="3" custLinFactNeighborX="0"/>
      <dgm:spPr/>
      <dgm:t>
        <a:bodyPr/>
        <a:lstStyle/>
        <a:p>
          <a:endParaRPr lang="en-US"/>
        </a:p>
      </dgm:t>
    </dgm:pt>
    <dgm:pt modelId="{CB022EB3-C250-41EC-A689-42B83090CF19}" type="pres">
      <dgm:prSet presAssocID="{259001B0-7C57-4BDD-8CD4-1D6AE255F2BD}" presName="vertSpace2" presStyleLbl="node1" presStyleIdx="0" presStyleCnt="3"/>
      <dgm:spPr/>
    </dgm:pt>
    <dgm:pt modelId="{CE648157-D654-43E3-A7B8-13002904B523}" type="pres">
      <dgm:prSet presAssocID="{259001B0-7C57-4BDD-8CD4-1D6AE255F2BD}" presName="circle2" presStyleLbl="node1" presStyleIdx="1" presStyleCnt="3"/>
      <dgm:spPr/>
    </dgm:pt>
    <dgm:pt modelId="{A675C545-C2C4-458D-AD9B-A8195B9930E0}" type="pres">
      <dgm:prSet presAssocID="{259001B0-7C57-4BDD-8CD4-1D6AE255F2BD}" presName="rect2" presStyleLbl="alignAcc1" presStyleIdx="1" presStyleCnt="3"/>
      <dgm:spPr/>
      <dgm:t>
        <a:bodyPr/>
        <a:lstStyle/>
        <a:p>
          <a:endParaRPr lang="en-US"/>
        </a:p>
      </dgm:t>
    </dgm:pt>
    <dgm:pt modelId="{0320D70F-27EC-44CC-92AD-FBFEA178989B}" type="pres">
      <dgm:prSet presAssocID="{D28C4DD7-7C6B-4790-8F59-6C4FA97A2A1F}" presName="vertSpace3" presStyleLbl="node1" presStyleIdx="1" presStyleCnt="3"/>
      <dgm:spPr/>
    </dgm:pt>
    <dgm:pt modelId="{5B67B7DA-3127-46FE-994B-63623788E94F}" type="pres">
      <dgm:prSet presAssocID="{D28C4DD7-7C6B-4790-8F59-6C4FA97A2A1F}" presName="circle3" presStyleLbl="node1" presStyleIdx="2" presStyleCnt="3"/>
      <dgm:spPr/>
    </dgm:pt>
    <dgm:pt modelId="{27B9B84A-1FA9-4306-BEC6-D7F9C90BCF0B}" type="pres">
      <dgm:prSet presAssocID="{D28C4DD7-7C6B-4790-8F59-6C4FA97A2A1F}" presName="rect3" presStyleLbl="alignAcc1" presStyleIdx="2" presStyleCnt="3" custLinFactNeighborX="0" custLinFactNeighborY="5066"/>
      <dgm:spPr/>
      <dgm:t>
        <a:bodyPr/>
        <a:lstStyle/>
        <a:p>
          <a:endParaRPr lang="en-US"/>
        </a:p>
      </dgm:t>
    </dgm:pt>
    <dgm:pt modelId="{74D9F77F-71E4-49E5-9DE7-FDFA9C7C05AC}" type="pres">
      <dgm:prSet presAssocID="{D440DD0F-0FBE-4E0C-9E6B-0502BE5F1958}" presName="rect1ParTx" presStyleLbl="alignAcc1" presStyleIdx="2" presStyleCnt="3">
        <dgm:presLayoutVars>
          <dgm:chMax val="1"/>
          <dgm:bulletEnabled val="1"/>
        </dgm:presLayoutVars>
      </dgm:prSet>
      <dgm:spPr/>
      <dgm:t>
        <a:bodyPr/>
        <a:lstStyle/>
        <a:p>
          <a:endParaRPr lang="en-US"/>
        </a:p>
      </dgm:t>
    </dgm:pt>
    <dgm:pt modelId="{E53D43AF-8CB5-495F-9432-A05A630F45B4}" type="pres">
      <dgm:prSet presAssocID="{D440DD0F-0FBE-4E0C-9E6B-0502BE5F1958}" presName="rect1ChTx" presStyleLbl="alignAcc1" presStyleIdx="2" presStyleCnt="3">
        <dgm:presLayoutVars>
          <dgm:bulletEnabled val="1"/>
        </dgm:presLayoutVars>
      </dgm:prSet>
      <dgm:spPr/>
      <dgm:t>
        <a:bodyPr/>
        <a:lstStyle/>
        <a:p>
          <a:endParaRPr lang="en-US"/>
        </a:p>
      </dgm:t>
    </dgm:pt>
    <dgm:pt modelId="{2DD466B9-9038-46E4-AC2D-2697A254064E}" type="pres">
      <dgm:prSet presAssocID="{259001B0-7C57-4BDD-8CD4-1D6AE255F2BD}" presName="rect2ParTx" presStyleLbl="alignAcc1" presStyleIdx="2" presStyleCnt="3">
        <dgm:presLayoutVars>
          <dgm:chMax val="1"/>
          <dgm:bulletEnabled val="1"/>
        </dgm:presLayoutVars>
      </dgm:prSet>
      <dgm:spPr/>
      <dgm:t>
        <a:bodyPr/>
        <a:lstStyle/>
        <a:p>
          <a:endParaRPr lang="en-US"/>
        </a:p>
      </dgm:t>
    </dgm:pt>
    <dgm:pt modelId="{AF40EBF6-3525-4180-BFAE-151C523F026A}" type="pres">
      <dgm:prSet presAssocID="{259001B0-7C57-4BDD-8CD4-1D6AE255F2BD}" presName="rect2ChTx" presStyleLbl="alignAcc1" presStyleIdx="2" presStyleCnt="3" custScaleY="100000" custLinFactNeighborY="3741">
        <dgm:presLayoutVars>
          <dgm:bulletEnabled val="1"/>
        </dgm:presLayoutVars>
      </dgm:prSet>
      <dgm:spPr/>
      <dgm:t>
        <a:bodyPr/>
        <a:lstStyle/>
        <a:p>
          <a:endParaRPr lang="en-US"/>
        </a:p>
      </dgm:t>
    </dgm:pt>
    <dgm:pt modelId="{BFBA0DDE-DD11-4213-9B7B-29C39CDB2159}" type="pres">
      <dgm:prSet presAssocID="{D28C4DD7-7C6B-4790-8F59-6C4FA97A2A1F}" presName="rect3ParTx" presStyleLbl="alignAcc1" presStyleIdx="2" presStyleCnt="3">
        <dgm:presLayoutVars>
          <dgm:chMax val="1"/>
          <dgm:bulletEnabled val="1"/>
        </dgm:presLayoutVars>
      </dgm:prSet>
      <dgm:spPr/>
      <dgm:t>
        <a:bodyPr/>
        <a:lstStyle/>
        <a:p>
          <a:endParaRPr lang="en-US"/>
        </a:p>
      </dgm:t>
    </dgm:pt>
    <dgm:pt modelId="{07D4E912-993E-4808-ABA3-5AAD674ACF43}" type="pres">
      <dgm:prSet presAssocID="{D28C4DD7-7C6B-4790-8F59-6C4FA97A2A1F}" presName="rect3ChTx" presStyleLbl="alignAcc1" presStyleIdx="2" presStyleCnt="3">
        <dgm:presLayoutVars>
          <dgm:bulletEnabled val="1"/>
        </dgm:presLayoutVars>
      </dgm:prSet>
      <dgm:spPr/>
      <dgm:t>
        <a:bodyPr/>
        <a:lstStyle/>
        <a:p>
          <a:endParaRPr lang="en-US"/>
        </a:p>
      </dgm:t>
    </dgm:pt>
  </dgm:ptLst>
  <dgm:cxnLst>
    <dgm:cxn modelId="{40E96179-CAAB-4EC8-8E5A-782C59832861}" type="presOf" srcId="{D440DD0F-0FBE-4E0C-9E6B-0502BE5F1958}" destId="{74D9F77F-71E4-49E5-9DE7-FDFA9C7C05AC}" srcOrd="1" destOrd="0" presId="urn:microsoft.com/office/officeart/2005/8/layout/target3"/>
    <dgm:cxn modelId="{A3A2344C-1E46-4DA0-B3C2-870FDC78E146}" type="presOf" srcId="{259001B0-7C57-4BDD-8CD4-1D6AE255F2BD}" destId="{A675C545-C2C4-458D-AD9B-A8195B9930E0}" srcOrd="0" destOrd="0" presId="urn:microsoft.com/office/officeart/2005/8/layout/target3"/>
    <dgm:cxn modelId="{93999911-F132-4123-9CC4-320EE930B6CB}" srcId="{D440DD0F-0FBE-4E0C-9E6B-0502BE5F1958}" destId="{B4A78B74-1C8C-49F8-BF0A-9794AF766374}" srcOrd="0" destOrd="0" parTransId="{19F5704E-58A2-43A5-A804-EF2CB4708C9D}" sibTransId="{BFBF671B-B629-482B-97C9-B6B55D82BFA5}"/>
    <dgm:cxn modelId="{EC09089C-AE01-4800-A17D-3949CC1426E0}" srcId="{E1753AA6-63D9-4D8E-A21E-5184091E147D}" destId="{D440DD0F-0FBE-4E0C-9E6B-0502BE5F1958}" srcOrd="0" destOrd="0" parTransId="{A765558A-63C5-4DF5-876C-CA331AF8710F}" sibTransId="{F43A5C24-DA02-4D58-B43B-95E8CF0D6716}"/>
    <dgm:cxn modelId="{FDC6E0B9-8053-4B86-806F-0664F9137577}" srcId="{259001B0-7C57-4BDD-8CD4-1D6AE255F2BD}" destId="{2DDBFC96-9550-49FB-8E16-423B4AC8E142}" srcOrd="1" destOrd="0" parTransId="{8195EEFF-D1A9-44B6-9D5E-628AE0427EDB}" sibTransId="{AFF99C1D-FE8F-421F-82BC-FE1AFD370DDF}"/>
    <dgm:cxn modelId="{9B5C31A5-E7BA-4DB7-869A-7C5D4E030047}" type="presOf" srcId="{259001B0-7C57-4BDD-8CD4-1D6AE255F2BD}" destId="{2DD466B9-9038-46E4-AC2D-2697A254064E}" srcOrd="1" destOrd="0" presId="urn:microsoft.com/office/officeart/2005/8/layout/target3"/>
    <dgm:cxn modelId="{E9C3908B-0D95-48AC-BE90-E48B29918F32}" type="presOf" srcId="{EAABB01C-7BA9-4561-AA84-45DC14E377DE}" destId="{07D4E912-993E-4808-ABA3-5AAD674ACF43}" srcOrd="0" destOrd="2" presId="urn:microsoft.com/office/officeart/2005/8/layout/target3"/>
    <dgm:cxn modelId="{D9A8BC25-BC81-45DA-A4BC-42794D7377B1}" srcId="{E1753AA6-63D9-4D8E-A21E-5184091E147D}" destId="{259001B0-7C57-4BDD-8CD4-1D6AE255F2BD}" srcOrd="1" destOrd="0" parTransId="{4992510D-1AE1-4BCC-A9CE-DB85853CD755}" sibTransId="{CE5A6AAC-57E3-4092-A7E1-EC38F8D917B3}"/>
    <dgm:cxn modelId="{6C6963E4-415D-44C9-BA2A-1E47BF2F25EE}" srcId="{D28C4DD7-7C6B-4790-8F59-6C4FA97A2A1F}" destId="{4C262960-8BB3-498C-AC19-4BE06C743BF2}" srcOrd="0" destOrd="0" parTransId="{3F80B047-EE35-4062-B891-50DF2CB02204}" sibTransId="{C7933A52-357E-4267-8830-720F30C266D3}"/>
    <dgm:cxn modelId="{99B4D8B3-2108-4189-A654-C5384B2A15C6}" type="presOf" srcId="{2DDBFC96-9550-49FB-8E16-423B4AC8E142}" destId="{AF40EBF6-3525-4180-BFAE-151C523F026A}" srcOrd="0" destOrd="1" presId="urn:microsoft.com/office/officeart/2005/8/layout/target3"/>
    <dgm:cxn modelId="{EEE4A35A-6333-4C6A-A038-A5718B1C02CB}" srcId="{D28C4DD7-7C6B-4790-8F59-6C4FA97A2A1F}" destId="{EAABB01C-7BA9-4561-AA84-45DC14E377DE}" srcOrd="2" destOrd="0" parTransId="{530CD6F5-D373-4F8D-882C-31DB2AB1EAD0}" sibTransId="{F3E8370B-22F9-4B0E-927C-D81867869B02}"/>
    <dgm:cxn modelId="{35000670-0BBD-495B-9C14-E7FD5FF5EA4D}" type="presOf" srcId="{4C262960-8BB3-498C-AC19-4BE06C743BF2}" destId="{07D4E912-993E-4808-ABA3-5AAD674ACF43}" srcOrd="0" destOrd="0" presId="urn:microsoft.com/office/officeart/2005/8/layout/target3"/>
    <dgm:cxn modelId="{5E0FDA21-4224-4E12-ABF9-B53A7D89E266}" type="presOf" srcId="{D28C4DD7-7C6B-4790-8F59-6C4FA97A2A1F}" destId="{BFBA0DDE-DD11-4213-9B7B-29C39CDB2159}" srcOrd="1" destOrd="0" presId="urn:microsoft.com/office/officeart/2005/8/layout/target3"/>
    <dgm:cxn modelId="{7E54F4C3-E28C-45B7-AC3E-72589BE10974}" srcId="{D440DD0F-0FBE-4E0C-9E6B-0502BE5F1958}" destId="{6A396D03-79D3-40EB-8089-63CDE55B26F6}" srcOrd="2" destOrd="0" parTransId="{BBA2F9EF-3C70-4A9B-90C4-0AAB3B9E05B2}" sibTransId="{A2200909-2511-4EE9-8AE1-B7E7B88FCA9D}"/>
    <dgm:cxn modelId="{08F2B682-C658-4F14-B99F-455C3D37DF2D}" type="presOf" srcId="{6A396D03-79D3-40EB-8089-63CDE55B26F6}" destId="{E53D43AF-8CB5-495F-9432-A05A630F45B4}" srcOrd="0" destOrd="2" presId="urn:microsoft.com/office/officeart/2005/8/layout/target3"/>
    <dgm:cxn modelId="{A791E34A-BCF1-4952-BBB1-C02A2A1289BF}" type="presOf" srcId="{5BDDF906-0744-46BB-BD50-92111254842F}" destId="{E53D43AF-8CB5-495F-9432-A05A630F45B4}" srcOrd="0" destOrd="1" presId="urn:microsoft.com/office/officeart/2005/8/layout/target3"/>
    <dgm:cxn modelId="{C7DA0A25-5BB9-4160-96BE-153DAD48B552}" type="presOf" srcId="{D440DD0F-0FBE-4E0C-9E6B-0502BE5F1958}" destId="{55552613-42D7-4A0F-92B8-2CEF07B2D7C0}" srcOrd="0" destOrd="0" presId="urn:microsoft.com/office/officeart/2005/8/layout/target3"/>
    <dgm:cxn modelId="{B8D4AB8A-49C1-4F08-A9D4-23954EB439B4}" type="presOf" srcId="{F675B9E7-83D5-4C9E-BD2B-F99DDCCF6F58}" destId="{07D4E912-993E-4808-ABA3-5AAD674ACF43}" srcOrd="0" destOrd="1" presId="urn:microsoft.com/office/officeart/2005/8/layout/target3"/>
    <dgm:cxn modelId="{D227DE43-26C0-460B-8A6E-813D9585898C}" type="presOf" srcId="{E1753AA6-63D9-4D8E-A21E-5184091E147D}" destId="{6E416B38-2CB2-4F53-BE14-9CC2145727A5}" srcOrd="0" destOrd="0" presId="urn:microsoft.com/office/officeart/2005/8/layout/target3"/>
    <dgm:cxn modelId="{EDC549AB-92DD-4076-9439-83D18A2D92D7}" srcId="{D28C4DD7-7C6B-4790-8F59-6C4FA97A2A1F}" destId="{F675B9E7-83D5-4C9E-BD2B-F99DDCCF6F58}" srcOrd="1" destOrd="0" parTransId="{1B5DFDF6-AB6F-4730-A40F-955650F3DF41}" sibTransId="{C2A58594-BFD7-4323-94EC-A9BB6A9AE8B3}"/>
    <dgm:cxn modelId="{81112804-0E1C-4EF9-BF40-00E5F5793AC3}" type="presOf" srcId="{83DB971F-B6D3-4DAE-983C-4D27DA32CCEE}" destId="{AF40EBF6-3525-4180-BFAE-151C523F026A}" srcOrd="0" destOrd="0" presId="urn:microsoft.com/office/officeart/2005/8/layout/target3"/>
    <dgm:cxn modelId="{AD57B7BF-8314-42C9-8753-372508F7D456}" srcId="{259001B0-7C57-4BDD-8CD4-1D6AE255F2BD}" destId="{83DB971F-B6D3-4DAE-983C-4D27DA32CCEE}" srcOrd="0" destOrd="0" parTransId="{C8FC864E-7563-494B-B1E8-87E6E2C671C9}" sibTransId="{0B650F06-B17D-4406-B4F5-D791DBDCC93A}"/>
    <dgm:cxn modelId="{EBCBA235-0712-4236-A587-BD4B5BAFFF7D}" srcId="{D440DD0F-0FBE-4E0C-9E6B-0502BE5F1958}" destId="{5BDDF906-0744-46BB-BD50-92111254842F}" srcOrd="1" destOrd="0" parTransId="{E9522AA9-C980-4563-98C4-8AC5AFFAC868}" sibTransId="{7533EC07-00C7-41A1-BC45-07C5E3BC439D}"/>
    <dgm:cxn modelId="{E11CC40A-5CC8-4A19-8D8E-2EC92059D2B4}" srcId="{E1753AA6-63D9-4D8E-A21E-5184091E147D}" destId="{D28C4DD7-7C6B-4790-8F59-6C4FA97A2A1F}" srcOrd="2" destOrd="0" parTransId="{8A69BCA4-C210-4B00-B380-A96286C8F707}" sibTransId="{E09D1125-EFB7-48F6-978C-D9478F2984F8}"/>
    <dgm:cxn modelId="{B31AD31A-2A0F-4AA9-A0CA-78EE54B13392}" type="presOf" srcId="{B4A78B74-1C8C-49F8-BF0A-9794AF766374}" destId="{E53D43AF-8CB5-495F-9432-A05A630F45B4}" srcOrd="0" destOrd="0" presId="urn:microsoft.com/office/officeart/2005/8/layout/target3"/>
    <dgm:cxn modelId="{64933F77-D591-494B-99BF-BA769C953007}" type="presOf" srcId="{D28C4DD7-7C6B-4790-8F59-6C4FA97A2A1F}" destId="{27B9B84A-1FA9-4306-BEC6-D7F9C90BCF0B}" srcOrd="0" destOrd="0" presId="urn:microsoft.com/office/officeart/2005/8/layout/target3"/>
    <dgm:cxn modelId="{5944C4EF-F3D8-4A9C-B79F-2C0DD661A540}" type="presParOf" srcId="{6E416B38-2CB2-4F53-BE14-9CC2145727A5}" destId="{87DC226E-F35E-4DD7-8891-9F6D404D5161}" srcOrd="0" destOrd="0" presId="urn:microsoft.com/office/officeart/2005/8/layout/target3"/>
    <dgm:cxn modelId="{69845112-74A0-4C96-B273-4685007B4C9C}" type="presParOf" srcId="{6E416B38-2CB2-4F53-BE14-9CC2145727A5}" destId="{5DA86E34-8FC9-4931-B344-ADF706CD8FDC}" srcOrd="1" destOrd="0" presId="urn:microsoft.com/office/officeart/2005/8/layout/target3"/>
    <dgm:cxn modelId="{266C2C58-9B56-4207-B65B-6537786E6F03}" type="presParOf" srcId="{6E416B38-2CB2-4F53-BE14-9CC2145727A5}" destId="{55552613-42D7-4A0F-92B8-2CEF07B2D7C0}" srcOrd="2" destOrd="0" presId="urn:microsoft.com/office/officeart/2005/8/layout/target3"/>
    <dgm:cxn modelId="{42416481-190C-4580-9F26-8C13C07553AD}" type="presParOf" srcId="{6E416B38-2CB2-4F53-BE14-9CC2145727A5}" destId="{CB022EB3-C250-41EC-A689-42B83090CF19}" srcOrd="3" destOrd="0" presId="urn:microsoft.com/office/officeart/2005/8/layout/target3"/>
    <dgm:cxn modelId="{83F5B00C-CCDB-4125-8A10-43D9D5D11BDD}" type="presParOf" srcId="{6E416B38-2CB2-4F53-BE14-9CC2145727A5}" destId="{CE648157-D654-43E3-A7B8-13002904B523}" srcOrd="4" destOrd="0" presId="urn:microsoft.com/office/officeart/2005/8/layout/target3"/>
    <dgm:cxn modelId="{FCFB1E0A-C4A8-487E-A680-E187D24406FC}" type="presParOf" srcId="{6E416B38-2CB2-4F53-BE14-9CC2145727A5}" destId="{A675C545-C2C4-458D-AD9B-A8195B9930E0}" srcOrd="5" destOrd="0" presId="urn:microsoft.com/office/officeart/2005/8/layout/target3"/>
    <dgm:cxn modelId="{344038ED-E86E-4F83-9C38-C88DE2D5E75C}" type="presParOf" srcId="{6E416B38-2CB2-4F53-BE14-9CC2145727A5}" destId="{0320D70F-27EC-44CC-92AD-FBFEA178989B}" srcOrd="6" destOrd="0" presId="urn:microsoft.com/office/officeart/2005/8/layout/target3"/>
    <dgm:cxn modelId="{16335A95-8215-4F91-9DD0-EE420BE2C00C}" type="presParOf" srcId="{6E416B38-2CB2-4F53-BE14-9CC2145727A5}" destId="{5B67B7DA-3127-46FE-994B-63623788E94F}" srcOrd="7" destOrd="0" presId="urn:microsoft.com/office/officeart/2005/8/layout/target3"/>
    <dgm:cxn modelId="{ACB34871-6906-4FF3-A2F8-71CCD4DCC862}" type="presParOf" srcId="{6E416B38-2CB2-4F53-BE14-9CC2145727A5}" destId="{27B9B84A-1FA9-4306-BEC6-D7F9C90BCF0B}" srcOrd="8" destOrd="0" presId="urn:microsoft.com/office/officeart/2005/8/layout/target3"/>
    <dgm:cxn modelId="{2F265006-F115-4A15-9B60-476BCA06B8FF}" type="presParOf" srcId="{6E416B38-2CB2-4F53-BE14-9CC2145727A5}" destId="{74D9F77F-71E4-49E5-9DE7-FDFA9C7C05AC}" srcOrd="9" destOrd="0" presId="urn:microsoft.com/office/officeart/2005/8/layout/target3"/>
    <dgm:cxn modelId="{B1C95CC8-62FB-41E6-BA71-A4D949079C3E}" type="presParOf" srcId="{6E416B38-2CB2-4F53-BE14-9CC2145727A5}" destId="{E53D43AF-8CB5-495F-9432-A05A630F45B4}" srcOrd="10" destOrd="0" presId="urn:microsoft.com/office/officeart/2005/8/layout/target3"/>
    <dgm:cxn modelId="{AD501FD7-9901-41D9-A3F3-81EE9B268A61}" type="presParOf" srcId="{6E416B38-2CB2-4F53-BE14-9CC2145727A5}" destId="{2DD466B9-9038-46E4-AC2D-2697A254064E}" srcOrd="11" destOrd="0" presId="urn:microsoft.com/office/officeart/2005/8/layout/target3"/>
    <dgm:cxn modelId="{01ADCC43-0B2F-4AFA-AC5A-4B0DAE1A8403}" type="presParOf" srcId="{6E416B38-2CB2-4F53-BE14-9CC2145727A5}" destId="{AF40EBF6-3525-4180-BFAE-151C523F026A}" srcOrd="12" destOrd="0" presId="urn:microsoft.com/office/officeart/2005/8/layout/target3"/>
    <dgm:cxn modelId="{0D966A78-BF0F-4748-8E0C-C5F476DD6A57}" type="presParOf" srcId="{6E416B38-2CB2-4F53-BE14-9CC2145727A5}" destId="{BFBA0DDE-DD11-4213-9B7B-29C39CDB2159}" srcOrd="13" destOrd="0" presId="urn:microsoft.com/office/officeart/2005/8/layout/target3"/>
    <dgm:cxn modelId="{07AF4B26-798A-4D72-A807-23BAD73DE3A8}" type="presParOf" srcId="{6E416B38-2CB2-4F53-BE14-9CC2145727A5}" destId="{07D4E912-993E-4808-ABA3-5AAD674ACF43}"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157DB87-B91E-4C56-B340-3E6168C9C169}" type="doc">
      <dgm:prSet loTypeId="urn:microsoft.com/office/officeart/2011/layout/InterconnectedBlockProcess" loCatId="process" qsTypeId="urn:microsoft.com/office/officeart/2005/8/quickstyle/simple1" qsCatId="simple" csTypeId="urn:microsoft.com/office/officeart/2005/8/colors/accent1_2" csCatId="accent1" phldr="1"/>
      <dgm:spPr/>
      <dgm:t>
        <a:bodyPr/>
        <a:lstStyle/>
        <a:p>
          <a:endParaRPr lang="en-US"/>
        </a:p>
      </dgm:t>
    </dgm:pt>
    <dgm:pt modelId="{07D89D53-A02B-4408-83F6-CFD9D536D69A}">
      <dgm:prSet phldrT="[Text]"/>
      <dgm:spPr/>
      <dgm:t>
        <a:bodyPr/>
        <a:lstStyle/>
        <a:p>
          <a:r>
            <a:rPr lang="en-US" dirty="0"/>
            <a:t>Mood Ring</a:t>
          </a:r>
        </a:p>
      </dgm:t>
    </dgm:pt>
    <dgm:pt modelId="{ABCEABFE-8B32-4FB4-BF05-62F1D90BE7AB}" type="parTrans" cxnId="{CBA739B0-946D-4171-BD17-531BB6B1F080}">
      <dgm:prSet/>
      <dgm:spPr/>
      <dgm:t>
        <a:bodyPr/>
        <a:lstStyle/>
        <a:p>
          <a:endParaRPr lang="en-US"/>
        </a:p>
      </dgm:t>
    </dgm:pt>
    <dgm:pt modelId="{ADDD7A8E-7232-454B-8A12-55CEAE6F89D8}" type="sibTrans" cxnId="{CBA739B0-946D-4171-BD17-531BB6B1F080}">
      <dgm:prSet/>
      <dgm:spPr/>
      <dgm:t>
        <a:bodyPr/>
        <a:lstStyle/>
        <a:p>
          <a:endParaRPr lang="en-US"/>
        </a:p>
      </dgm:t>
    </dgm:pt>
    <dgm:pt modelId="{72369111-DAE6-4BC1-B2F0-F5FC685F2339}">
      <dgm:prSet phldrT="[Text]"/>
      <dgm:spPr>
        <a:solidFill>
          <a:schemeClr val="accent1">
            <a:lumMod val="20000"/>
            <a:lumOff val="80000"/>
          </a:schemeClr>
        </a:solidFill>
      </dgm:spPr>
      <dgm:t>
        <a:bodyPr/>
        <a:lstStyle/>
        <a:p>
          <a:r>
            <a:rPr lang="en-US" dirty="0"/>
            <a:t>simple project designed to introduce students to programming with the TI-Innovator Hub</a:t>
          </a:r>
        </a:p>
      </dgm:t>
    </dgm:pt>
    <dgm:pt modelId="{2355989A-6883-4807-B12B-C77681046277}" type="parTrans" cxnId="{74194474-C362-44D7-A8AC-711E43FD6DE0}">
      <dgm:prSet/>
      <dgm:spPr/>
      <dgm:t>
        <a:bodyPr/>
        <a:lstStyle/>
        <a:p>
          <a:endParaRPr lang="en-US"/>
        </a:p>
      </dgm:t>
    </dgm:pt>
    <dgm:pt modelId="{51F8D0C5-598C-48F0-A9C8-5707E82EE3D5}" type="sibTrans" cxnId="{74194474-C362-44D7-A8AC-711E43FD6DE0}">
      <dgm:prSet/>
      <dgm:spPr/>
      <dgm:t>
        <a:bodyPr/>
        <a:lstStyle/>
        <a:p>
          <a:endParaRPr lang="en-US"/>
        </a:p>
      </dgm:t>
    </dgm:pt>
    <dgm:pt modelId="{9A9BB1FE-61A8-4D96-9E18-1079EECB6001}">
      <dgm:prSet phldrT="[Text]"/>
      <dgm:spPr>
        <a:solidFill>
          <a:schemeClr val="tx1">
            <a:lumMod val="40000"/>
            <a:lumOff val="60000"/>
          </a:schemeClr>
        </a:solidFill>
      </dgm:spPr>
      <dgm:t>
        <a:bodyPr/>
        <a:lstStyle/>
        <a:p>
          <a:r>
            <a:rPr lang="en-US" dirty="0">
              <a:solidFill>
                <a:schemeClr val="tx1"/>
              </a:solidFill>
            </a:rPr>
            <a:t>More complex </a:t>
          </a:r>
          <a:r>
            <a:rPr lang="en-US" dirty="0" smtClean="0">
              <a:solidFill>
                <a:schemeClr val="tx1"/>
              </a:solidFill>
            </a:rPr>
            <a:t>project</a:t>
          </a:r>
          <a:r>
            <a:rPr lang="en-US" dirty="0">
              <a:solidFill>
                <a:schemeClr val="tx1"/>
              </a:solidFill>
            </a:rPr>
            <a:t>, using several sensors at once, and input/output scenarios</a:t>
          </a:r>
        </a:p>
      </dgm:t>
    </dgm:pt>
    <dgm:pt modelId="{97F59DBF-93B6-4585-870A-93FB9F5DE6E2}" type="parTrans" cxnId="{8A9E4952-77C5-4A84-8979-615B417420D4}">
      <dgm:prSet/>
      <dgm:spPr/>
      <dgm:t>
        <a:bodyPr/>
        <a:lstStyle/>
        <a:p>
          <a:endParaRPr lang="en-US"/>
        </a:p>
      </dgm:t>
    </dgm:pt>
    <dgm:pt modelId="{D81CED03-D918-4CB4-AEE8-594EAA4BF120}" type="sibTrans" cxnId="{8A9E4952-77C5-4A84-8979-615B417420D4}">
      <dgm:prSet/>
      <dgm:spPr/>
      <dgm:t>
        <a:bodyPr/>
        <a:lstStyle/>
        <a:p>
          <a:endParaRPr lang="en-US"/>
        </a:p>
      </dgm:t>
    </dgm:pt>
    <dgm:pt modelId="{DC8A35C3-A321-42BE-88A6-66164416B2BE}">
      <dgm:prSet phldrT="[Text]"/>
      <dgm:spPr>
        <a:solidFill>
          <a:schemeClr val="bg1">
            <a:lumMod val="50000"/>
          </a:schemeClr>
        </a:solidFill>
      </dgm:spPr>
      <dgm:t>
        <a:bodyPr/>
        <a:lstStyle/>
        <a:p>
          <a:r>
            <a:rPr lang="en-US" dirty="0"/>
            <a:t>Smart Water</a:t>
          </a:r>
        </a:p>
      </dgm:t>
    </dgm:pt>
    <dgm:pt modelId="{FAF295AF-A164-4AFF-A007-2E76561452E6}" type="parTrans" cxnId="{3A3A61D6-2398-418E-BD9E-3410AC248DE8}">
      <dgm:prSet/>
      <dgm:spPr/>
      <dgm:t>
        <a:bodyPr/>
        <a:lstStyle/>
        <a:p>
          <a:endParaRPr lang="en-US"/>
        </a:p>
      </dgm:t>
    </dgm:pt>
    <dgm:pt modelId="{77178715-C041-4D1D-9AD0-0E2651A6FA57}" type="sibTrans" cxnId="{3A3A61D6-2398-418E-BD9E-3410AC248DE8}">
      <dgm:prSet/>
      <dgm:spPr/>
      <dgm:t>
        <a:bodyPr/>
        <a:lstStyle/>
        <a:p>
          <a:endParaRPr lang="en-US"/>
        </a:p>
      </dgm:t>
    </dgm:pt>
    <dgm:pt modelId="{7E5DB9DA-ED24-4F5E-8BCE-B7CAB3685052}">
      <dgm:prSet phldrT="[Text]"/>
      <dgm:spPr>
        <a:solidFill>
          <a:schemeClr val="bg2">
            <a:lumMod val="75000"/>
          </a:schemeClr>
        </a:solidFill>
      </dgm:spPr>
      <dgm:t>
        <a:bodyPr/>
        <a:lstStyle/>
        <a:p>
          <a:r>
            <a:rPr lang="en-US" dirty="0"/>
            <a:t>requires understanding of more difficult science concepts</a:t>
          </a:r>
        </a:p>
      </dgm:t>
    </dgm:pt>
    <dgm:pt modelId="{9C6A5856-A2A6-42D8-B60D-2341AE8B4E40}" type="parTrans" cxnId="{B7C3B25B-AB58-454D-A2A0-2C99B4F8D436}">
      <dgm:prSet/>
      <dgm:spPr/>
      <dgm:t>
        <a:bodyPr/>
        <a:lstStyle/>
        <a:p>
          <a:endParaRPr lang="en-US"/>
        </a:p>
      </dgm:t>
    </dgm:pt>
    <dgm:pt modelId="{7B3E4563-CC47-4C3B-825D-0BB0E28D1DB1}" type="sibTrans" cxnId="{B7C3B25B-AB58-454D-A2A0-2C99B4F8D436}">
      <dgm:prSet/>
      <dgm:spPr/>
      <dgm:t>
        <a:bodyPr/>
        <a:lstStyle/>
        <a:p>
          <a:endParaRPr lang="en-US"/>
        </a:p>
      </dgm:t>
    </dgm:pt>
    <dgm:pt modelId="{8934B230-950E-4D5F-8463-5161022CBE80}">
      <dgm:prSet phldrT="[Text]"/>
      <dgm:spPr>
        <a:solidFill>
          <a:schemeClr val="tx1">
            <a:lumMod val="40000"/>
            <a:lumOff val="60000"/>
          </a:schemeClr>
        </a:solidFill>
      </dgm:spPr>
      <dgm:t>
        <a:bodyPr/>
        <a:lstStyle/>
        <a:p>
          <a:r>
            <a:rPr lang="en-US">
              <a:solidFill>
                <a:schemeClr val="tx1"/>
              </a:solidFill>
            </a:rPr>
            <a:t>time required: 2-3 day project</a:t>
          </a:r>
        </a:p>
      </dgm:t>
    </dgm:pt>
    <dgm:pt modelId="{16E6E459-D184-4FF4-AB50-24598729A7BD}" type="parTrans" cxnId="{86AB6274-30C7-40DC-AA28-3E55BF82B971}">
      <dgm:prSet/>
      <dgm:spPr/>
      <dgm:t>
        <a:bodyPr/>
        <a:lstStyle/>
        <a:p>
          <a:endParaRPr lang="en-US"/>
        </a:p>
      </dgm:t>
    </dgm:pt>
    <dgm:pt modelId="{979389A8-EC44-49CF-9466-84BBFBF1B815}" type="sibTrans" cxnId="{86AB6274-30C7-40DC-AA28-3E55BF82B971}">
      <dgm:prSet/>
      <dgm:spPr/>
      <dgm:t>
        <a:bodyPr/>
        <a:lstStyle/>
        <a:p>
          <a:endParaRPr lang="en-US"/>
        </a:p>
      </dgm:t>
    </dgm:pt>
    <dgm:pt modelId="{54787FC7-4DC5-469C-AD46-5387B165D186}">
      <dgm:prSet phldrT="[Text]"/>
      <dgm:spPr>
        <a:solidFill>
          <a:schemeClr val="accent1">
            <a:lumMod val="20000"/>
            <a:lumOff val="80000"/>
          </a:schemeClr>
        </a:solidFill>
      </dgm:spPr>
      <dgm:t>
        <a:bodyPr/>
        <a:lstStyle/>
        <a:p>
          <a:r>
            <a:rPr lang="en-US"/>
            <a:t>target audience: general/beginner</a:t>
          </a:r>
        </a:p>
      </dgm:t>
    </dgm:pt>
    <dgm:pt modelId="{75F2E734-7F8A-4695-AFF1-B3CDC19F5F67}" type="parTrans" cxnId="{BB57AB1F-903F-4E6A-9F81-BC1B8D73F711}">
      <dgm:prSet/>
      <dgm:spPr/>
      <dgm:t>
        <a:bodyPr/>
        <a:lstStyle/>
        <a:p>
          <a:endParaRPr lang="en-US"/>
        </a:p>
      </dgm:t>
    </dgm:pt>
    <dgm:pt modelId="{65C0CBFF-C253-4D2F-B2F2-C1BE7E3F465D}" type="sibTrans" cxnId="{BB57AB1F-903F-4E6A-9F81-BC1B8D73F711}">
      <dgm:prSet/>
      <dgm:spPr/>
      <dgm:t>
        <a:bodyPr/>
        <a:lstStyle/>
        <a:p>
          <a:endParaRPr lang="en-US"/>
        </a:p>
      </dgm:t>
    </dgm:pt>
    <dgm:pt modelId="{A21BE4BF-06CE-4128-9BB3-0E3EF616815F}">
      <dgm:prSet phldrT="[Text]"/>
      <dgm:spPr>
        <a:solidFill>
          <a:schemeClr val="accent1">
            <a:lumMod val="20000"/>
            <a:lumOff val="80000"/>
          </a:schemeClr>
        </a:solidFill>
      </dgm:spPr>
      <dgm:t>
        <a:bodyPr/>
        <a:lstStyle/>
        <a:p>
          <a:r>
            <a:rPr lang="en-US" dirty="0"/>
            <a:t>time required:       ~ .5- 1 day project</a:t>
          </a:r>
        </a:p>
      </dgm:t>
    </dgm:pt>
    <dgm:pt modelId="{6AA84E32-EA14-4E31-A7E4-A47FD6B31F70}" type="parTrans" cxnId="{BBC4FD46-26B0-4171-B975-C608307363ED}">
      <dgm:prSet/>
      <dgm:spPr/>
      <dgm:t>
        <a:bodyPr/>
        <a:lstStyle/>
        <a:p>
          <a:endParaRPr lang="en-US"/>
        </a:p>
      </dgm:t>
    </dgm:pt>
    <dgm:pt modelId="{7D40DFA5-FEB8-49FD-986B-F2856A27500A}" type="sibTrans" cxnId="{BBC4FD46-26B0-4171-B975-C608307363ED}">
      <dgm:prSet/>
      <dgm:spPr/>
      <dgm:t>
        <a:bodyPr/>
        <a:lstStyle/>
        <a:p>
          <a:endParaRPr lang="en-US"/>
        </a:p>
      </dgm:t>
    </dgm:pt>
    <dgm:pt modelId="{E88E81FC-FFBA-4EB0-A8C3-69FE02D3E720}">
      <dgm:prSet phldrT="[Text]"/>
      <dgm:spPr>
        <a:solidFill>
          <a:schemeClr val="tx1">
            <a:lumMod val="40000"/>
            <a:lumOff val="60000"/>
          </a:schemeClr>
        </a:solidFill>
      </dgm:spPr>
      <dgm:t>
        <a:bodyPr/>
        <a:lstStyle/>
        <a:p>
          <a:r>
            <a:rPr lang="en-US" dirty="0">
              <a:solidFill>
                <a:schemeClr val="tx1"/>
              </a:solidFill>
            </a:rPr>
            <a:t>target audience: middle grades/High school</a:t>
          </a:r>
        </a:p>
      </dgm:t>
    </dgm:pt>
    <dgm:pt modelId="{518F0479-ECBA-4D34-9872-0962798C1F38}" type="parTrans" cxnId="{937F8E11-5868-4EBE-8796-6771A96A2F72}">
      <dgm:prSet/>
      <dgm:spPr/>
      <dgm:t>
        <a:bodyPr/>
        <a:lstStyle/>
        <a:p>
          <a:endParaRPr lang="en-US"/>
        </a:p>
      </dgm:t>
    </dgm:pt>
    <dgm:pt modelId="{2B401C56-6D1F-4234-B95B-04963E52BEBF}" type="sibTrans" cxnId="{937F8E11-5868-4EBE-8796-6771A96A2F72}">
      <dgm:prSet/>
      <dgm:spPr/>
      <dgm:t>
        <a:bodyPr/>
        <a:lstStyle/>
        <a:p>
          <a:endParaRPr lang="en-US"/>
        </a:p>
      </dgm:t>
    </dgm:pt>
    <dgm:pt modelId="{AE45939F-F712-4DAA-8E3A-160E1447805E}">
      <dgm:prSet phldrT="[Text]"/>
      <dgm:spPr>
        <a:solidFill>
          <a:schemeClr val="bg2">
            <a:lumMod val="75000"/>
          </a:schemeClr>
        </a:solidFill>
      </dgm:spPr>
      <dgm:t>
        <a:bodyPr/>
        <a:lstStyle/>
        <a:p>
          <a:r>
            <a:rPr lang="en-US"/>
            <a:t>target audience: High School</a:t>
          </a:r>
        </a:p>
      </dgm:t>
    </dgm:pt>
    <dgm:pt modelId="{45742027-DCE3-46B7-93B1-9A84449E7D9B}" type="parTrans" cxnId="{E08FE057-B201-4E54-89F1-D1CBC6A9CAAA}">
      <dgm:prSet/>
      <dgm:spPr/>
      <dgm:t>
        <a:bodyPr/>
        <a:lstStyle/>
        <a:p>
          <a:endParaRPr lang="en-US"/>
        </a:p>
      </dgm:t>
    </dgm:pt>
    <dgm:pt modelId="{C8AD2058-4C98-4610-AF10-D3F5AE51252E}" type="sibTrans" cxnId="{E08FE057-B201-4E54-89F1-D1CBC6A9CAAA}">
      <dgm:prSet/>
      <dgm:spPr/>
      <dgm:t>
        <a:bodyPr/>
        <a:lstStyle/>
        <a:p>
          <a:endParaRPr lang="en-US"/>
        </a:p>
      </dgm:t>
    </dgm:pt>
    <dgm:pt modelId="{1E90DB9A-2863-4425-9E9F-11055CF742F1}">
      <dgm:prSet phldrT="[Text]"/>
      <dgm:spPr>
        <a:solidFill>
          <a:schemeClr val="bg2">
            <a:lumMod val="75000"/>
          </a:schemeClr>
        </a:solidFill>
      </dgm:spPr>
      <dgm:t>
        <a:bodyPr/>
        <a:lstStyle/>
        <a:p>
          <a:r>
            <a:rPr lang="en-US"/>
            <a:t>time required: ~ 3-4 days</a:t>
          </a:r>
        </a:p>
      </dgm:t>
    </dgm:pt>
    <dgm:pt modelId="{A1E346BC-5273-479F-B852-37CB73732AEF}" type="parTrans" cxnId="{163E02FA-9E6F-458B-8EF7-B71425D7BD94}">
      <dgm:prSet/>
      <dgm:spPr/>
      <dgm:t>
        <a:bodyPr/>
        <a:lstStyle/>
        <a:p>
          <a:endParaRPr lang="en-US"/>
        </a:p>
      </dgm:t>
    </dgm:pt>
    <dgm:pt modelId="{B45B59B6-AC80-4B64-873F-5C62EE944039}" type="sibTrans" cxnId="{163E02FA-9E6F-458B-8EF7-B71425D7BD94}">
      <dgm:prSet/>
      <dgm:spPr/>
      <dgm:t>
        <a:bodyPr/>
        <a:lstStyle/>
        <a:p>
          <a:endParaRPr lang="en-US"/>
        </a:p>
      </dgm:t>
    </dgm:pt>
    <dgm:pt modelId="{18DF9400-B675-4CA9-A00B-3EACF00BB1A5}">
      <dgm:prSet phldrT="[Text]"/>
      <dgm:spPr>
        <a:solidFill>
          <a:schemeClr val="bg2">
            <a:lumMod val="75000"/>
          </a:schemeClr>
        </a:solidFill>
      </dgm:spPr>
      <dgm:t>
        <a:bodyPr/>
        <a:lstStyle/>
        <a:p>
          <a:r>
            <a:rPr lang="en-US"/>
            <a:t>requires more complex programming and coding skills</a:t>
          </a:r>
        </a:p>
      </dgm:t>
    </dgm:pt>
    <dgm:pt modelId="{EB4FBC52-B846-41EA-B56C-DD3B1B072BBE}" type="parTrans" cxnId="{19DFF1FF-3AB6-4685-822A-E825DEF6D74C}">
      <dgm:prSet/>
      <dgm:spPr/>
      <dgm:t>
        <a:bodyPr/>
        <a:lstStyle/>
        <a:p>
          <a:endParaRPr lang="en-US"/>
        </a:p>
      </dgm:t>
    </dgm:pt>
    <dgm:pt modelId="{71610CB2-7F98-4274-BA85-80A9E1917748}" type="sibTrans" cxnId="{19DFF1FF-3AB6-4685-822A-E825DEF6D74C}">
      <dgm:prSet/>
      <dgm:spPr/>
      <dgm:t>
        <a:bodyPr/>
        <a:lstStyle/>
        <a:p>
          <a:endParaRPr lang="en-US"/>
        </a:p>
      </dgm:t>
    </dgm:pt>
    <dgm:pt modelId="{4D3928B3-EB24-4532-BB56-92CB7703E216}">
      <dgm:prSet phldrT="[Text]"/>
      <dgm:spPr>
        <a:solidFill>
          <a:schemeClr val="bg2">
            <a:lumMod val="75000"/>
          </a:schemeClr>
        </a:solidFill>
      </dgm:spPr>
      <dgm:t>
        <a:bodyPr/>
        <a:lstStyle/>
        <a:p>
          <a:r>
            <a:rPr lang="en-US"/>
            <a:t>heavier emphasis on the E in STEM</a:t>
          </a:r>
        </a:p>
      </dgm:t>
    </dgm:pt>
    <dgm:pt modelId="{FC0F06D8-155B-4E08-A7A3-FC94E5678ED0}" type="parTrans" cxnId="{4194F110-7E6D-428D-B8F9-C75D55D87E40}">
      <dgm:prSet/>
      <dgm:spPr/>
      <dgm:t>
        <a:bodyPr/>
        <a:lstStyle/>
        <a:p>
          <a:endParaRPr lang="en-US"/>
        </a:p>
      </dgm:t>
    </dgm:pt>
    <dgm:pt modelId="{CBB8FEDB-E0D9-4CBE-856E-C5CEBBCB0EBD}" type="sibTrans" cxnId="{4194F110-7E6D-428D-B8F9-C75D55D87E40}">
      <dgm:prSet/>
      <dgm:spPr/>
      <dgm:t>
        <a:bodyPr/>
        <a:lstStyle/>
        <a:p>
          <a:endParaRPr lang="en-US"/>
        </a:p>
      </dgm:t>
    </dgm:pt>
    <dgm:pt modelId="{BA40B052-E010-4A11-8460-8E8073E43A2C}">
      <dgm:prSet phldrT="[Text]"/>
      <dgm:spPr>
        <a:solidFill>
          <a:schemeClr val="bg1">
            <a:lumMod val="50000"/>
          </a:schemeClr>
        </a:solidFill>
      </dgm:spPr>
      <dgm:t>
        <a:bodyPr/>
        <a:lstStyle/>
        <a:p>
          <a:r>
            <a:rPr lang="en-US" dirty="0"/>
            <a:t>Pet Car Alarm</a:t>
          </a:r>
        </a:p>
      </dgm:t>
    </dgm:pt>
    <dgm:pt modelId="{72D2CF1F-4441-4F65-9009-758788517BBC}" type="sibTrans" cxnId="{B9AD6350-B18F-4895-9CA4-955BCAD4B11D}">
      <dgm:prSet/>
      <dgm:spPr/>
      <dgm:t>
        <a:bodyPr/>
        <a:lstStyle/>
        <a:p>
          <a:endParaRPr lang="en-US"/>
        </a:p>
      </dgm:t>
    </dgm:pt>
    <dgm:pt modelId="{93561DAB-DA67-4AA7-918D-7A1C98C31D23}" type="parTrans" cxnId="{B9AD6350-B18F-4895-9CA4-955BCAD4B11D}">
      <dgm:prSet/>
      <dgm:spPr/>
      <dgm:t>
        <a:bodyPr/>
        <a:lstStyle/>
        <a:p>
          <a:endParaRPr lang="en-US"/>
        </a:p>
      </dgm:t>
    </dgm:pt>
    <dgm:pt modelId="{C597F63A-02DD-4005-AFBE-A42EB894D1BC}" type="pres">
      <dgm:prSet presAssocID="{4157DB87-B91E-4C56-B340-3E6168C9C169}" presName="Name0" presStyleCnt="0">
        <dgm:presLayoutVars>
          <dgm:chMax val="7"/>
          <dgm:chPref val="5"/>
          <dgm:dir/>
          <dgm:animOne val="branch"/>
          <dgm:animLvl val="lvl"/>
        </dgm:presLayoutVars>
      </dgm:prSet>
      <dgm:spPr/>
      <dgm:t>
        <a:bodyPr/>
        <a:lstStyle/>
        <a:p>
          <a:endParaRPr lang="en-US"/>
        </a:p>
      </dgm:t>
    </dgm:pt>
    <dgm:pt modelId="{0160A52B-148D-4DAE-9C7F-22A6E1106D2D}" type="pres">
      <dgm:prSet presAssocID="{DC8A35C3-A321-42BE-88A6-66164416B2BE}" presName="ChildAccent3" presStyleCnt="0"/>
      <dgm:spPr/>
    </dgm:pt>
    <dgm:pt modelId="{82B8838B-DA5A-445C-8943-CA4221E2573E}" type="pres">
      <dgm:prSet presAssocID="{DC8A35C3-A321-42BE-88A6-66164416B2BE}" presName="ChildAccent" presStyleLbl="alignImgPlace1" presStyleIdx="0" presStyleCnt="3"/>
      <dgm:spPr/>
      <dgm:t>
        <a:bodyPr/>
        <a:lstStyle/>
        <a:p>
          <a:endParaRPr lang="en-US"/>
        </a:p>
      </dgm:t>
    </dgm:pt>
    <dgm:pt modelId="{73BAEA74-52B9-4C41-A8AA-FB9239447789}" type="pres">
      <dgm:prSet presAssocID="{DC8A35C3-A321-42BE-88A6-66164416B2BE}" presName="Child3" presStyleLbl="revTx" presStyleIdx="0" presStyleCnt="0">
        <dgm:presLayoutVars>
          <dgm:chMax val="0"/>
          <dgm:chPref val="0"/>
          <dgm:bulletEnabled val="1"/>
        </dgm:presLayoutVars>
      </dgm:prSet>
      <dgm:spPr/>
      <dgm:t>
        <a:bodyPr/>
        <a:lstStyle/>
        <a:p>
          <a:endParaRPr lang="en-US"/>
        </a:p>
      </dgm:t>
    </dgm:pt>
    <dgm:pt modelId="{18C7EAD7-8623-4AAF-BEDE-F543CAD3AB42}" type="pres">
      <dgm:prSet presAssocID="{DC8A35C3-A321-42BE-88A6-66164416B2BE}" presName="Parent3" presStyleLbl="node1" presStyleIdx="0" presStyleCnt="3">
        <dgm:presLayoutVars>
          <dgm:chMax val="2"/>
          <dgm:chPref val="1"/>
          <dgm:bulletEnabled val="1"/>
        </dgm:presLayoutVars>
      </dgm:prSet>
      <dgm:spPr/>
      <dgm:t>
        <a:bodyPr/>
        <a:lstStyle/>
        <a:p>
          <a:endParaRPr lang="en-US"/>
        </a:p>
      </dgm:t>
    </dgm:pt>
    <dgm:pt modelId="{9D8A8EC6-CA83-4C05-B56D-F1FC0F862654}" type="pres">
      <dgm:prSet presAssocID="{BA40B052-E010-4A11-8460-8E8073E43A2C}" presName="ChildAccent2" presStyleCnt="0"/>
      <dgm:spPr/>
    </dgm:pt>
    <dgm:pt modelId="{CB14EBBC-D7EF-4119-84E0-FE11841A5439}" type="pres">
      <dgm:prSet presAssocID="{BA40B052-E010-4A11-8460-8E8073E43A2C}" presName="ChildAccent" presStyleLbl="alignImgPlace1" presStyleIdx="1" presStyleCnt="3" custLinFactNeighborX="4917" custLinFactNeighborY="801"/>
      <dgm:spPr/>
      <dgm:t>
        <a:bodyPr/>
        <a:lstStyle/>
        <a:p>
          <a:endParaRPr lang="en-US"/>
        </a:p>
      </dgm:t>
    </dgm:pt>
    <dgm:pt modelId="{EB8B8EF7-849B-479F-9BAE-D23E79D0D983}" type="pres">
      <dgm:prSet presAssocID="{BA40B052-E010-4A11-8460-8E8073E43A2C}" presName="Child2" presStyleLbl="revTx" presStyleIdx="0" presStyleCnt="0">
        <dgm:presLayoutVars>
          <dgm:chMax val="0"/>
          <dgm:chPref val="0"/>
          <dgm:bulletEnabled val="1"/>
        </dgm:presLayoutVars>
      </dgm:prSet>
      <dgm:spPr/>
      <dgm:t>
        <a:bodyPr/>
        <a:lstStyle/>
        <a:p>
          <a:endParaRPr lang="en-US"/>
        </a:p>
      </dgm:t>
    </dgm:pt>
    <dgm:pt modelId="{B2190A7F-F15A-4FF0-9B65-5933E5B6936B}" type="pres">
      <dgm:prSet presAssocID="{BA40B052-E010-4A11-8460-8E8073E43A2C}" presName="Parent2" presStyleLbl="node1" presStyleIdx="1" presStyleCnt="3">
        <dgm:presLayoutVars>
          <dgm:chMax val="2"/>
          <dgm:chPref val="1"/>
          <dgm:bulletEnabled val="1"/>
        </dgm:presLayoutVars>
      </dgm:prSet>
      <dgm:spPr/>
      <dgm:t>
        <a:bodyPr/>
        <a:lstStyle/>
        <a:p>
          <a:endParaRPr lang="en-US"/>
        </a:p>
      </dgm:t>
    </dgm:pt>
    <dgm:pt modelId="{EF6E590E-B1D7-4EE7-9B1B-8540B862223C}" type="pres">
      <dgm:prSet presAssocID="{07D89D53-A02B-4408-83F6-CFD9D536D69A}" presName="ChildAccent1" presStyleCnt="0"/>
      <dgm:spPr/>
    </dgm:pt>
    <dgm:pt modelId="{1BC5785C-C82C-4DAB-A6D4-FF9B081B8218}" type="pres">
      <dgm:prSet presAssocID="{07D89D53-A02B-4408-83F6-CFD9D536D69A}" presName="ChildAccent" presStyleLbl="alignImgPlace1" presStyleIdx="2" presStyleCnt="3" custLinFactNeighborY="-1309"/>
      <dgm:spPr/>
      <dgm:t>
        <a:bodyPr/>
        <a:lstStyle/>
        <a:p>
          <a:endParaRPr lang="en-US"/>
        </a:p>
      </dgm:t>
    </dgm:pt>
    <dgm:pt modelId="{1249ACC9-35AD-4718-94A3-A53D0DB4D5D2}" type="pres">
      <dgm:prSet presAssocID="{07D89D53-A02B-4408-83F6-CFD9D536D69A}" presName="Child1" presStyleLbl="revTx" presStyleIdx="0" presStyleCnt="0">
        <dgm:presLayoutVars>
          <dgm:chMax val="0"/>
          <dgm:chPref val="0"/>
          <dgm:bulletEnabled val="1"/>
        </dgm:presLayoutVars>
      </dgm:prSet>
      <dgm:spPr/>
      <dgm:t>
        <a:bodyPr/>
        <a:lstStyle/>
        <a:p>
          <a:endParaRPr lang="en-US"/>
        </a:p>
      </dgm:t>
    </dgm:pt>
    <dgm:pt modelId="{21D995D5-771A-460D-A7A4-017151E9F5E5}" type="pres">
      <dgm:prSet presAssocID="{07D89D53-A02B-4408-83F6-CFD9D536D69A}" presName="Parent1" presStyleLbl="node1" presStyleIdx="2" presStyleCnt="3">
        <dgm:presLayoutVars>
          <dgm:chMax val="2"/>
          <dgm:chPref val="1"/>
          <dgm:bulletEnabled val="1"/>
        </dgm:presLayoutVars>
      </dgm:prSet>
      <dgm:spPr/>
      <dgm:t>
        <a:bodyPr/>
        <a:lstStyle/>
        <a:p>
          <a:endParaRPr lang="en-US"/>
        </a:p>
      </dgm:t>
    </dgm:pt>
  </dgm:ptLst>
  <dgm:cxnLst>
    <dgm:cxn modelId="{C5559014-3C24-4DE2-AB77-E775B78C7ED2}" type="presOf" srcId="{9A9BB1FE-61A8-4D96-9E18-1079EECB6001}" destId="{EB8B8EF7-849B-479F-9BAE-D23E79D0D983}" srcOrd="1" destOrd="0" presId="urn:microsoft.com/office/officeart/2011/layout/InterconnectedBlockProcess"/>
    <dgm:cxn modelId="{66AAC5E3-6631-4A35-9201-C261264F6ECD}" type="presOf" srcId="{7E5DB9DA-ED24-4F5E-8BCE-B7CAB3685052}" destId="{82B8838B-DA5A-445C-8943-CA4221E2573E}" srcOrd="0" destOrd="0" presId="urn:microsoft.com/office/officeart/2011/layout/InterconnectedBlockProcess"/>
    <dgm:cxn modelId="{A48664CB-E15D-475C-AD62-2284E23B8672}" type="presOf" srcId="{BA40B052-E010-4A11-8460-8E8073E43A2C}" destId="{B2190A7F-F15A-4FF0-9B65-5933E5B6936B}" srcOrd="0" destOrd="0" presId="urn:microsoft.com/office/officeart/2011/layout/InterconnectedBlockProcess"/>
    <dgm:cxn modelId="{FF56CE19-FA9B-466D-A196-2CB1F10A6F5C}" type="presOf" srcId="{18DF9400-B675-4CA9-A00B-3EACF00BB1A5}" destId="{73BAEA74-52B9-4C41-A8AA-FB9239447789}" srcOrd="1" destOrd="1" presId="urn:microsoft.com/office/officeart/2011/layout/InterconnectedBlockProcess"/>
    <dgm:cxn modelId="{A401825F-908D-42C0-B62A-4057C378559D}" type="presOf" srcId="{DC8A35C3-A321-42BE-88A6-66164416B2BE}" destId="{18C7EAD7-8623-4AAF-BEDE-F543CAD3AB42}" srcOrd="0" destOrd="0" presId="urn:microsoft.com/office/officeart/2011/layout/InterconnectedBlockProcess"/>
    <dgm:cxn modelId="{AEA4CCFA-7353-423F-A4EC-53CB5BBEA493}" type="presOf" srcId="{54787FC7-4DC5-469C-AD46-5387B165D186}" destId="{1249ACC9-35AD-4718-94A3-A53D0DB4D5D2}" srcOrd="1" destOrd="1" presId="urn:microsoft.com/office/officeart/2011/layout/InterconnectedBlockProcess"/>
    <dgm:cxn modelId="{866D5F6F-7673-41D1-886A-3E9BB1360F80}" type="presOf" srcId="{4D3928B3-EB24-4532-BB56-92CB7703E216}" destId="{73BAEA74-52B9-4C41-A8AA-FB9239447789}" srcOrd="1" destOrd="2" presId="urn:microsoft.com/office/officeart/2011/layout/InterconnectedBlockProcess"/>
    <dgm:cxn modelId="{C20C65D9-945C-48FD-9F50-506FFA68CB54}" type="presOf" srcId="{54787FC7-4DC5-469C-AD46-5387B165D186}" destId="{1BC5785C-C82C-4DAB-A6D4-FF9B081B8218}" srcOrd="0" destOrd="1" presId="urn:microsoft.com/office/officeart/2011/layout/InterconnectedBlockProcess"/>
    <dgm:cxn modelId="{BBC4FD46-26B0-4171-B975-C608307363ED}" srcId="{07D89D53-A02B-4408-83F6-CFD9D536D69A}" destId="{A21BE4BF-06CE-4128-9BB3-0E3EF616815F}" srcOrd="2" destOrd="0" parTransId="{6AA84E32-EA14-4E31-A7E4-A47FD6B31F70}" sibTransId="{7D40DFA5-FEB8-49FD-986B-F2856A27500A}"/>
    <dgm:cxn modelId="{12598F0D-D78E-4FD2-9D93-F63F0FA737BC}" type="presOf" srcId="{8934B230-950E-4D5F-8463-5161022CBE80}" destId="{EB8B8EF7-849B-479F-9BAE-D23E79D0D983}" srcOrd="1" destOrd="2" presId="urn:microsoft.com/office/officeart/2011/layout/InterconnectedBlockProcess"/>
    <dgm:cxn modelId="{3F718D77-AF2E-4C38-980C-05C4370265CB}" type="presOf" srcId="{9A9BB1FE-61A8-4D96-9E18-1079EECB6001}" destId="{CB14EBBC-D7EF-4119-84E0-FE11841A5439}" srcOrd="0" destOrd="0" presId="urn:microsoft.com/office/officeart/2011/layout/InterconnectedBlockProcess"/>
    <dgm:cxn modelId="{163E02FA-9E6F-458B-8EF7-B71425D7BD94}" srcId="{DC8A35C3-A321-42BE-88A6-66164416B2BE}" destId="{1E90DB9A-2863-4425-9E9F-11055CF742F1}" srcOrd="4" destOrd="0" parTransId="{A1E346BC-5273-479F-B852-37CB73732AEF}" sibTransId="{B45B59B6-AC80-4B64-873F-5C62EE944039}"/>
    <dgm:cxn modelId="{C934A23C-8FCC-4D94-B9FC-F72F93422253}" type="presOf" srcId="{A21BE4BF-06CE-4128-9BB3-0E3EF616815F}" destId="{1BC5785C-C82C-4DAB-A6D4-FF9B081B8218}" srcOrd="0" destOrd="2" presId="urn:microsoft.com/office/officeart/2011/layout/InterconnectedBlockProcess"/>
    <dgm:cxn modelId="{19DFF1FF-3AB6-4685-822A-E825DEF6D74C}" srcId="{DC8A35C3-A321-42BE-88A6-66164416B2BE}" destId="{18DF9400-B675-4CA9-A00B-3EACF00BB1A5}" srcOrd="1" destOrd="0" parTransId="{EB4FBC52-B846-41EA-B56C-DD3B1B072BBE}" sibTransId="{71610CB2-7F98-4274-BA85-80A9E1917748}"/>
    <dgm:cxn modelId="{BB57AB1F-903F-4E6A-9F81-BC1B8D73F711}" srcId="{07D89D53-A02B-4408-83F6-CFD9D536D69A}" destId="{54787FC7-4DC5-469C-AD46-5387B165D186}" srcOrd="1" destOrd="0" parTransId="{75F2E734-7F8A-4695-AFF1-B3CDC19F5F67}" sibTransId="{65C0CBFF-C253-4D2F-B2F2-C1BE7E3F465D}"/>
    <dgm:cxn modelId="{B9AD6350-B18F-4895-9CA4-955BCAD4B11D}" srcId="{4157DB87-B91E-4C56-B340-3E6168C9C169}" destId="{BA40B052-E010-4A11-8460-8E8073E43A2C}" srcOrd="1" destOrd="0" parTransId="{93561DAB-DA67-4AA7-918D-7A1C98C31D23}" sibTransId="{72D2CF1F-4441-4F65-9009-758788517BBC}"/>
    <dgm:cxn modelId="{4194F110-7E6D-428D-B8F9-C75D55D87E40}" srcId="{DC8A35C3-A321-42BE-88A6-66164416B2BE}" destId="{4D3928B3-EB24-4532-BB56-92CB7703E216}" srcOrd="2" destOrd="0" parTransId="{FC0F06D8-155B-4E08-A7A3-FC94E5678ED0}" sibTransId="{CBB8FEDB-E0D9-4CBE-856E-C5CEBBCB0EBD}"/>
    <dgm:cxn modelId="{3A3A61D6-2398-418E-BD9E-3410AC248DE8}" srcId="{4157DB87-B91E-4C56-B340-3E6168C9C169}" destId="{DC8A35C3-A321-42BE-88A6-66164416B2BE}" srcOrd="2" destOrd="0" parTransId="{FAF295AF-A164-4AFF-A007-2E76561452E6}" sibTransId="{77178715-C041-4D1D-9AD0-0E2651A6FA57}"/>
    <dgm:cxn modelId="{7A803491-BD99-46A3-B45C-0815F72E1E0C}" type="presOf" srcId="{72369111-DAE6-4BC1-B2F0-F5FC685F2339}" destId="{1BC5785C-C82C-4DAB-A6D4-FF9B081B8218}" srcOrd="0" destOrd="0" presId="urn:microsoft.com/office/officeart/2011/layout/InterconnectedBlockProcess"/>
    <dgm:cxn modelId="{31EC7CB3-55BC-434A-8A0A-924BD1CDB69E}" type="presOf" srcId="{1E90DB9A-2863-4425-9E9F-11055CF742F1}" destId="{82B8838B-DA5A-445C-8943-CA4221E2573E}" srcOrd="0" destOrd="4" presId="urn:microsoft.com/office/officeart/2011/layout/InterconnectedBlockProcess"/>
    <dgm:cxn modelId="{74194474-C362-44D7-A8AC-711E43FD6DE0}" srcId="{07D89D53-A02B-4408-83F6-CFD9D536D69A}" destId="{72369111-DAE6-4BC1-B2F0-F5FC685F2339}" srcOrd="0" destOrd="0" parTransId="{2355989A-6883-4807-B12B-C77681046277}" sibTransId="{51F8D0C5-598C-48F0-A9C8-5707E82EE3D5}"/>
    <dgm:cxn modelId="{71F3D04E-1B46-48FD-9B54-E83A99204682}" type="presOf" srcId="{8934B230-950E-4D5F-8463-5161022CBE80}" destId="{CB14EBBC-D7EF-4119-84E0-FE11841A5439}" srcOrd="0" destOrd="2" presId="urn:microsoft.com/office/officeart/2011/layout/InterconnectedBlockProcess"/>
    <dgm:cxn modelId="{86AB6274-30C7-40DC-AA28-3E55BF82B971}" srcId="{BA40B052-E010-4A11-8460-8E8073E43A2C}" destId="{8934B230-950E-4D5F-8463-5161022CBE80}" srcOrd="2" destOrd="0" parTransId="{16E6E459-D184-4FF4-AB50-24598729A7BD}" sibTransId="{979389A8-EC44-49CF-9466-84BBFBF1B815}"/>
    <dgm:cxn modelId="{B79475DA-6B27-4406-89AF-7CCEA69C1440}" type="presOf" srcId="{A21BE4BF-06CE-4128-9BB3-0E3EF616815F}" destId="{1249ACC9-35AD-4718-94A3-A53D0DB4D5D2}" srcOrd="1" destOrd="2" presId="urn:microsoft.com/office/officeart/2011/layout/InterconnectedBlockProcess"/>
    <dgm:cxn modelId="{937F8E11-5868-4EBE-8796-6771A96A2F72}" srcId="{BA40B052-E010-4A11-8460-8E8073E43A2C}" destId="{E88E81FC-FFBA-4EB0-A8C3-69FE02D3E720}" srcOrd="1" destOrd="0" parTransId="{518F0479-ECBA-4D34-9872-0962798C1F38}" sibTransId="{2B401C56-6D1F-4234-B95B-04963E52BEBF}"/>
    <dgm:cxn modelId="{51203B1F-0E36-41AD-98A1-3DCF4DEA2394}" type="presOf" srcId="{18DF9400-B675-4CA9-A00B-3EACF00BB1A5}" destId="{82B8838B-DA5A-445C-8943-CA4221E2573E}" srcOrd="0" destOrd="1" presId="urn:microsoft.com/office/officeart/2011/layout/InterconnectedBlockProcess"/>
    <dgm:cxn modelId="{48202A95-A61D-4F41-A898-5710EE54CF7A}" type="presOf" srcId="{1E90DB9A-2863-4425-9E9F-11055CF742F1}" destId="{73BAEA74-52B9-4C41-A8AA-FB9239447789}" srcOrd="1" destOrd="4" presId="urn:microsoft.com/office/officeart/2011/layout/InterconnectedBlockProcess"/>
    <dgm:cxn modelId="{95B1DE06-A19A-4A69-B43D-94FDCF742E76}" type="presOf" srcId="{E88E81FC-FFBA-4EB0-A8C3-69FE02D3E720}" destId="{EB8B8EF7-849B-479F-9BAE-D23E79D0D983}" srcOrd="1" destOrd="1" presId="urn:microsoft.com/office/officeart/2011/layout/InterconnectedBlockProcess"/>
    <dgm:cxn modelId="{6DF3662F-D5C2-49B3-B99C-15BF79F7EA08}" type="presOf" srcId="{4157DB87-B91E-4C56-B340-3E6168C9C169}" destId="{C597F63A-02DD-4005-AFBE-A42EB894D1BC}" srcOrd="0" destOrd="0" presId="urn:microsoft.com/office/officeart/2011/layout/InterconnectedBlockProcess"/>
    <dgm:cxn modelId="{1B21CA8B-7836-47D4-851E-B9EF7C687992}" type="presOf" srcId="{07D89D53-A02B-4408-83F6-CFD9D536D69A}" destId="{21D995D5-771A-460D-A7A4-017151E9F5E5}" srcOrd="0" destOrd="0" presId="urn:microsoft.com/office/officeart/2011/layout/InterconnectedBlockProcess"/>
    <dgm:cxn modelId="{155882E1-3B4A-4B6E-9E9E-64D348B06258}" type="presOf" srcId="{AE45939F-F712-4DAA-8E3A-160E1447805E}" destId="{82B8838B-DA5A-445C-8943-CA4221E2573E}" srcOrd="0" destOrd="3" presId="urn:microsoft.com/office/officeart/2011/layout/InterconnectedBlockProcess"/>
    <dgm:cxn modelId="{8A9E4952-77C5-4A84-8979-615B417420D4}" srcId="{BA40B052-E010-4A11-8460-8E8073E43A2C}" destId="{9A9BB1FE-61A8-4D96-9E18-1079EECB6001}" srcOrd="0" destOrd="0" parTransId="{97F59DBF-93B6-4585-870A-93FB9F5DE6E2}" sibTransId="{D81CED03-D918-4CB4-AEE8-594EAA4BF120}"/>
    <dgm:cxn modelId="{B7C3B25B-AB58-454D-A2A0-2C99B4F8D436}" srcId="{DC8A35C3-A321-42BE-88A6-66164416B2BE}" destId="{7E5DB9DA-ED24-4F5E-8BCE-B7CAB3685052}" srcOrd="0" destOrd="0" parTransId="{9C6A5856-A2A6-42D8-B60D-2341AE8B4E40}" sibTransId="{7B3E4563-CC47-4C3B-825D-0BB0E28D1DB1}"/>
    <dgm:cxn modelId="{F6D30235-728A-44C7-BA1B-E933E0081E0A}" type="presOf" srcId="{4D3928B3-EB24-4532-BB56-92CB7703E216}" destId="{82B8838B-DA5A-445C-8943-CA4221E2573E}" srcOrd="0" destOrd="2" presId="urn:microsoft.com/office/officeart/2011/layout/InterconnectedBlockProcess"/>
    <dgm:cxn modelId="{1B926403-AE30-4A64-B002-A661A9099943}" type="presOf" srcId="{72369111-DAE6-4BC1-B2F0-F5FC685F2339}" destId="{1249ACC9-35AD-4718-94A3-A53D0DB4D5D2}" srcOrd="1" destOrd="0" presId="urn:microsoft.com/office/officeart/2011/layout/InterconnectedBlockProcess"/>
    <dgm:cxn modelId="{CBA739B0-946D-4171-BD17-531BB6B1F080}" srcId="{4157DB87-B91E-4C56-B340-3E6168C9C169}" destId="{07D89D53-A02B-4408-83F6-CFD9D536D69A}" srcOrd="0" destOrd="0" parTransId="{ABCEABFE-8B32-4FB4-BF05-62F1D90BE7AB}" sibTransId="{ADDD7A8E-7232-454B-8A12-55CEAE6F89D8}"/>
    <dgm:cxn modelId="{E08FE057-B201-4E54-89F1-D1CBC6A9CAAA}" srcId="{DC8A35C3-A321-42BE-88A6-66164416B2BE}" destId="{AE45939F-F712-4DAA-8E3A-160E1447805E}" srcOrd="3" destOrd="0" parTransId="{45742027-DCE3-46B7-93B1-9A84449E7D9B}" sibTransId="{C8AD2058-4C98-4610-AF10-D3F5AE51252E}"/>
    <dgm:cxn modelId="{3A2DF36B-57A1-4AE2-9615-AC32D363D9D5}" type="presOf" srcId="{E88E81FC-FFBA-4EB0-A8C3-69FE02D3E720}" destId="{CB14EBBC-D7EF-4119-84E0-FE11841A5439}" srcOrd="0" destOrd="1" presId="urn:microsoft.com/office/officeart/2011/layout/InterconnectedBlockProcess"/>
    <dgm:cxn modelId="{E9BEFC46-C9BD-41AC-9779-CF7917D01341}" type="presOf" srcId="{7E5DB9DA-ED24-4F5E-8BCE-B7CAB3685052}" destId="{73BAEA74-52B9-4C41-A8AA-FB9239447789}" srcOrd="1" destOrd="0" presId="urn:microsoft.com/office/officeart/2011/layout/InterconnectedBlockProcess"/>
    <dgm:cxn modelId="{E13CC634-476A-4944-B11C-4BCA4F9E4156}" type="presOf" srcId="{AE45939F-F712-4DAA-8E3A-160E1447805E}" destId="{73BAEA74-52B9-4C41-A8AA-FB9239447789}" srcOrd="1" destOrd="3" presId="urn:microsoft.com/office/officeart/2011/layout/InterconnectedBlockProcess"/>
    <dgm:cxn modelId="{78F35DB2-5C51-4BDB-A395-E14E41570756}" type="presParOf" srcId="{C597F63A-02DD-4005-AFBE-A42EB894D1BC}" destId="{0160A52B-148D-4DAE-9C7F-22A6E1106D2D}" srcOrd="0" destOrd="0" presId="urn:microsoft.com/office/officeart/2011/layout/InterconnectedBlockProcess"/>
    <dgm:cxn modelId="{CD1208E7-AA96-4FEC-B801-23AC208B32FE}" type="presParOf" srcId="{0160A52B-148D-4DAE-9C7F-22A6E1106D2D}" destId="{82B8838B-DA5A-445C-8943-CA4221E2573E}" srcOrd="0" destOrd="0" presId="urn:microsoft.com/office/officeart/2011/layout/InterconnectedBlockProcess"/>
    <dgm:cxn modelId="{19E44C18-6B1E-4BEB-8127-21FF0EF9F1F7}" type="presParOf" srcId="{C597F63A-02DD-4005-AFBE-A42EB894D1BC}" destId="{73BAEA74-52B9-4C41-A8AA-FB9239447789}" srcOrd="1" destOrd="0" presId="urn:microsoft.com/office/officeart/2011/layout/InterconnectedBlockProcess"/>
    <dgm:cxn modelId="{4B46DC66-C27E-4645-9AA1-21DC789127F6}" type="presParOf" srcId="{C597F63A-02DD-4005-AFBE-A42EB894D1BC}" destId="{18C7EAD7-8623-4AAF-BEDE-F543CAD3AB42}" srcOrd="2" destOrd="0" presId="urn:microsoft.com/office/officeart/2011/layout/InterconnectedBlockProcess"/>
    <dgm:cxn modelId="{7F686948-E963-466F-B138-6898BDF59ED2}" type="presParOf" srcId="{C597F63A-02DD-4005-AFBE-A42EB894D1BC}" destId="{9D8A8EC6-CA83-4C05-B56D-F1FC0F862654}" srcOrd="3" destOrd="0" presId="urn:microsoft.com/office/officeart/2011/layout/InterconnectedBlockProcess"/>
    <dgm:cxn modelId="{084815EE-2BED-4B0C-BD80-17FADD9DC97E}" type="presParOf" srcId="{9D8A8EC6-CA83-4C05-B56D-F1FC0F862654}" destId="{CB14EBBC-D7EF-4119-84E0-FE11841A5439}" srcOrd="0" destOrd="0" presId="urn:microsoft.com/office/officeart/2011/layout/InterconnectedBlockProcess"/>
    <dgm:cxn modelId="{37CACB22-3F9D-4543-A915-7771DA3AAE7E}" type="presParOf" srcId="{C597F63A-02DD-4005-AFBE-A42EB894D1BC}" destId="{EB8B8EF7-849B-479F-9BAE-D23E79D0D983}" srcOrd="4" destOrd="0" presId="urn:microsoft.com/office/officeart/2011/layout/InterconnectedBlockProcess"/>
    <dgm:cxn modelId="{A951556D-A863-4F5A-8B0E-8B741EC6A471}" type="presParOf" srcId="{C597F63A-02DD-4005-AFBE-A42EB894D1BC}" destId="{B2190A7F-F15A-4FF0-9B65-5933E5B6936B}" srcOrd="5" destOrd="0" presId="urn:microsoft.com/office/officeart/2011/layout/InterconnectedBlockProcess"/>
    <dgm:cxn modelId="{3B7FFB71-BEEF-4028-BEE4-3768A2599276}" type="presParOf" srcId="{C597F63A-02DD-4005-AFBE-A42EB894D1BC}" destId="{EF6E590E-B1D7-4EE7-9B1B-8540B862223C}" srcOrd="6" destOrd="0" presId="urn:microsoft.com/office/officeart/2011/layout/InterconnectedBlockProcess"/>
    <dgm:cxn modelId="{05E3A3C3-796A-47DF-969B-70EB7C113653}" type="presParOf" srcId="{EF6E590E-B1D7-4EE7-9B1B-8540B862223C}" destId="{1BC5785C-C82C-4DAB-A6D4-FF9B081B8218}" srcOrd="0" destOrd="0" presId="urn:microsoft.com/office/officeart/2011/layout/InterconnectedBlockProcess"/>
    <dgm:cxn modelId="{46307705-6898-4BF6-93FE-5C3C230A2389}" type="presParOf" srcId="{C597F63A-02DD-4005-AFBE-A42EB894D1BC}" destId="{1249ACC9-35AD-4718-94A3-A53D0DB4D5D2}" srcOrd="7" destOrd="0" presId="urn:microsoft.com/office/officeart/2011/layout/InterconnectedBlockProcess"/>
    <dgm:cxn modelId="{4A69120E-8950-40E7-B346-E5B909489D5A}" type="presParOf" srcId="{C597F63A-02DD-4005-AFBE-A42EB894D1BC}" destId="{21D995D5-771A-460D-A7A4-017151E9F5E5}" srcOrd="8"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791368E-6091-46EC-AF7F-390B4E3634D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4177922C-EEC9-444F-89C0-445AD775ABA1}">
      <dgm:prSet phldrT="[Text]"/>
      <dgm:spPr/>
      <dgm:t>
        <a:bodyPr/>
        <a:lstStyle/>
        <a:p>
          <a:r>
            <a:rPr lang="en-US" dirty="0"/>
            <a:t>Day 1: Coding Basics and Mood Ring </a:t>
          </a:r>
        </a:p>
      </dgm:t>
    </dgm:pt>
    <dgm:pt modelId="{BE996D8F-2408-4ECA-B9DE-62FFEA00A5A3}" type="parTrans" cxnId="{E78A078F-FF38-4F24-9B5F-5B70F4A95E90}">
      <dgm:prSet/>
      <dgm:spPr/>
      <dgm:t>
        <a:bodyPr/>
        <a:lstStyle/>
        <a:p>
          <a:endParaRPr lang="en-US"/>
        </a:p>
      </dgm:t>
    </dgm:pt>
    <dgm:pt modelId="{FD69F6C2-3B59-46D1-92B1-B3A5E62B877A}" type="sibTrans" cxnId="{E78A078F-FF38-4F24-9B5F-5B70F4A95E90}">
      <dgm:prSet/>
      <dgm:spPr/>
      <dgm:t>
        <a:bodyPr/>
        <a:lstStyle/>
        <a:p>
          <a:endParaRPr lang="en-US"/>
        </a:p>
      </dgm:t>
    </dgm:pt>
    <dgm:pt modelId="{A9A7A972-5F1D-4EC3-8EA2-AD5BBDFFD666}">
      <dgm:prSet phldrT="[Text]"/>
      <dgm:spPr/>
      <dgm:t>
        <a:bodyPr/>
        <a:lstStyle/>
        <a:p>
          <a:r>
            <a:rPr lang="en-US"/>
            <a:t>Day 2-2.5/3: Pet Car Alarm</a:t>
          </a:r>
        </a:p>
      </dgm:t>
    </dgm:pt>
    <dgm:pt modelId="{807B73F8-3B4E-41FC-8252-A31D5CC1640F}" type="parTrans" cxnId="{3DBECDE4-E86B-4FFF-83E3-388E8E501363}">
      <dgm:prSet/>
      <dgm:spPr/>
      <dgm:t>
        <a:bodyPr/>
        <a:lstStyle/>
        <a:p>
          <a:endParaRPr lang="en-US"/>
        </a:p>
      </dgm:t>
    </dgm:pt>
    <dgm:pt modelId="{73CFCBE0-F2AC-4C05-9D69-4A852EB6C948}" type="sibTrans" cxnId="{3DBECDE4-E86B-4FFF-83E3-388E8E501363}">
      <dgm:prSet/>
      <dgm:spPr/>
      <dgm:t>
        <a:bodyPr/>
        <a:lstStyle/>
        <a:p>
          <a:endParaRPr lang="en-US"/>
        </a:p>
      </dgm:t>
    </dgm:pt>
    <dgm:pt modelId="{E17F4CD3-B904-437D-ABEE-8ACC5209314F}">
      <dgm:prSet phldrT="[Text]"/>
      <dgm:spPr/>
      <dgm:t>
        <a:bodyPr/>
        <a:lstStyle/>
        <a:p>
          <a:r>
            <a:rPr lang="en-US"/>
            <a:t>Day 4-5: Mars Rover Challenge</a:t>
          </a:r>
        </a:p>
      </dgm:t>
    </dgm:pt>
    <dgm:pt modelId="{7CCF3650-47EF-4C01-9D3A-EDB111BDB1A8}" type="parTrans" cxnId="{43473827-1BA2-4A6F-ACC7-587F2775402B}">
      <dgm:prSet/>
      <dgm:spPr/>
      <dgm:t>
        <a:bodyPr/>
        <a:lstStyle/>
        <a:p>
          <a:endParaRPr lang="en-US"/>
        </a:p>
      </dgm:t>
    </dgm:pt>
    <dgm:pt modelId="{DC71BBBD-0CFE-4E28-83BC-39523521B973}" type="sibTrans" cxnId="{43473827-1BA2-4A6F-ACC7-587F2775402B}">
      <dgm:prSet/>
      <dgm:spPr/>
      <dgm:t>
        <a:bodyPr/>
        <a:lstStyle/>
        <a:p>
          <a:endParaRPr lang="en-US"/>
        </a:p>
      </dgm:t>
    </dgm:pt>
    <dgm:pt modelId="{150D75B2-E13A-452E-A85A-BB17D6286523}">
      <dgm:prSet phldrT="[Text]"/>
      <dgm:spPr/>
      <dgm:t>
        <a:bodyPr/>
        <a:lstStyle/>
        <a:p>
          <a:r>
            <a:rPr lang="en-US"/>
            <a:t>Day 2-4: Smart Irrigation  System</a:t>
          </a:r>
        </a:p>
      </dgm:t>
    </dgm:pt>
    <dgm:pt modelId="{AEF985AE-E540-4710-B13C-AEF79D9A41F5}" type="parTrans" cxnId="{E4A73868-289D-46B0-AFB0-417149CFEEAF}">
      <dgm:prSet/>
      <dgm:spPr/>
      <dgm:t>
        <a:bodyPr/>
        <a:lstStyle/>
        <a:p>
          <a:endParaRPr lang="en-US"/>
        </a:p>
      </dgm:t>
    </dgm:pt>
    <dgm:pt modelId="{A62F370F-47DA-4E58-969D-8AC750D6CDB8}" type="sibTrans" cxnId="{E4A73868-289D-46B0-AFB0-417149CFEEAF}">
      <dgm:prSet/>
      <dgm:spPr/>
      <dgm:t>
        <a:bodyPr/>
        <a:lstStyle/>
        <a:p>
          <a:endParaRPr lang="en-US"/>
        </a:p>
      </dgm:t>
    </dgm:pt>
    <dgm:pt modelId="{C0574F30-E837-4F2C-AFC8-24C7396A399B}">
      <dgm:prSet phldrT="[Text]"/>
      <dgm:spPr/>
      <dgm:t>
        <a:bodyPr/>
        <a:lstStyle/>
        <a:p>
          <a:r>
            <a:rPr lang="en-US"/>
            <a:t>Day 4-5: Mars Rover Challenge</a:t>
          </a:r>
        </a:p>
      </dgm:t>
    </dgm:pt>
    <dgm:pt modelId="{F3482735-BCB4-4698-9FE8-D1E67519A7D0}" type="parTrans" cxnId="{C192B6BE-1AD3-4C0B-9B22-54AB2B7F59CC}">
      <dgm:prSet/>
      <dgm:spPr/>
      <dgm:t>
        <a:bodyPr/>
        <a:lstStyle/>
        <a:p>
          <a:endParaRPr lang="en-US"/>
        </a:p>
      </dgm:t>
    </dgm:pt>
    <dgm:pt modelId="{19E0CA83-9521-484F-92BA-E56E8800BC61}" type="sibTrans" cxnId="{C192B6BE-1AD3-4C0B-9B22-54AB2B7F59CC}">
      <dgm:prSet/>
      <dgm:spPr/>
      <dgm:t>
        <a:bodyPr/>
        <a:lstStyle/>
        <a:p>
          <a:endParaRPr lang="en-US"/>
        </a:p>
      </dgm:t>
    </dgm:pt>
    <dgm:pt modelId="{422651C7-9BC7-4788-8884-91F1421234A9}">
      <dgm:prSet phldrT="[Text]"/>
      <dgm:spPr/>
      <dgm:t>
        <a:bodyPr/>
        <a:lstStyle/>
        <a:p>
          <a:r>
            <a:rPr lang="en-US"/>
            <a:t>Day 3-5: Smart Irrigation System</a:t>
          </a:r>
        </a:p>
      </dgm:t>
    </dgm:pt>
    <dgm:pt modelId="{CB227902-CD4D-4CE2-9B0E-3B1E0253444F}" type="sibTrans" cxnId="{571A9CD3-3BEF-4C07-93CD-6208500CCCF9}">
      <dgm:prSet/>
      <dgm:spPr/>
      <dgm:t>
        <a:bodyPr/>
        <a:lstStyle/>
        <a:p>
          <a:endParaRPr lang="en-US"/>
        </a:p>
      </dgm:t>
    </dgm:pt>
    <dgm:pt modelId="{310F7CC4-D1D8-443A-BA43-00B6EBAFB973}" type="parTrans" cxnId="{571A9CD3-3BEF-4C07-93CD-6208500CCCF9}">
      <dgm:prSet/>
      <dgm:spPr/>
      <dgm:t>
        <a:bodyPr/>
        <a:lstStyle/>
        <a:p>
          <a:endParaRPr lang="en-US"/>
        </a:p>
      </dgm:t>
    </dgm:pt>
    <dgm:pt modelId="{3D6E3FF1-3BD2-4ECE-A7C9-9482C48D178D}">
      <dgm:prSet phldrT="[Text]"/>
      <dgm:spPr/>
      <dgm:t>
        <a:bodyPr/>
        <a:lstStyle/>
        <a:p>
          <a:r>
            <a:rPr lang="en-US"/>
            <a:t>Day 2-3: Mars Rover Challenge</a:t>
          </a:r>
        </a:p>
      </dgm:t>
    </dgm:pt>
    <dgm:pt modelId="{66E0E081-CCFF-417A-B173-666373DEA03C}" type="parTrans" cxnId="{B6805242-4573-4C35-A18A-B85F88AB0F1E}">
      <dgm:prSet/>
      <dgm:spPr/>
      <dgm:t>
        <a:bodyPr/>
        <a:lstStyle/>
        <a:p>
          <a:endParaRPr lang="en-US"/>
        </a:p>
      </dgm:t>
    </dgm:pt>
    <dgm:pt modelId="{6147C778-3536-4D37-A6B0-B89BA62960A2}" type="sibTrans" cxnId="{B6805242-4573-4C35-A18A-B85F88AB0F1E}">
      <dgm:prSet/>
      <dgm:spPr/>
      <dgm:t>
        <a:bodyPr/>
        <a:lstStyle/>
        <a:p>
          <a:endParaRPr lang="en-US"/>
        </a:p>
      </dgm:t>
    </dgm:pt>
    <dgm:pt modelId="{F190D8B1-941F-49E7-B269-B4ECADB9A4A3}">
      <dgm:prSet phldrT="[Text]"/>
      <dgm:spPr/>
      <dgm:t>
        <a:bodyPr/>
        <a:lstStyle/>
        <a:p>
          <a:r>
            <a:rPr lang="en-US" i="1"/>
            <a:t>Addtional On-Ramp to Robotics lessons (availability TBD)</a:t>
          </a:r>
        </a:p>
      </dgm:t>
    </dgm:pt>
    <dgm:pt modelId="{7DC56FB6-BDDC-48FF-B765-56EAA09130A4}" type="parTrans" cxnId="{6C5B078E-E594-44BF-80D8-328386266966}">
      <dgm:prSet/>
      <dgm:spPr/>
      <dgm:t>
        <a:bodyPr/>
        <a:lstStyle/>
        <a:p>
          <a:endParaRPr lang="en-US"/>
        </a:p>
      </dgm:t>
    </dgm:pt>
    <dgm:pt modelId="{3047E004-2362-4A02-8BFB-81F5DC5DC6B2}" type="sibTrans" cxnId="{6C5B078E-E594-44BF-80D8-328386266966}">
      <dgm:prSet/>
      <dgm:spPr/>
      <dgm:t>
        <a:bodyPr/>
        <a:lstStyle/>
        <a:p>
          <a:endParaRPr lang="en-US"/>
        </a:p>
      </dgm:t>
    </dgm:pt>
    <dgm:pt modelId="{02B1991D-822F-4114-B660-2F615EAAC120}" type="pres">
      <dgm:prSet presAssocID="{1791368E-6091-46EC-AF7F-390B4E3634D4}" presName="diagram" presStyleCnt="0">
        <dgm:presLayoutVars>
          <dgm:chPref val="1"/>
          <dgm:dir/>
          <dgm:animOne val="branch"/>
          <dgm:animLvl val="lvl"/>
          <dgm:resizeHandles val="exact"/>
        </dgm:presLayoutVars>
      </dgm:prSet>
      <dgm:spPr/>
      <dgm:t>
        <a:bodyPr/>
        <a:lstStyle/>
        <a:p>
          <a:endParaRPr lang="en-US"/>
        </a:p>
      </dgm:t>
    </dgm:pt>
    <dgm:pt modelId="{5DC956D5-4174-44EC-B860-EAC37087672E}" type="pres">
      <dgm:prSet presAssocID="{4177922C-EEC9-444F-89C0-445AD775ABA1}" presName="root1" presStyleCnt="0"/>
      <dgm:spPr/>
    </dgm:pt>
    <dgm:pt modelId="{5595D2F7-8C15-4EC2-8357-2EC70F284532}" type="pres">
      <dgm:prSet presAssocID="{4177922C-EEC9-444F-89C0-445AD775ABA1}" presName="LevelOneTextNode" presStyleLbl="node0" presStyleIdx="0" presStyleCnt="1">
        <dgm:presLayoutVars>
          <dgm:chPref val="3"/>
        </dgm:presLayoutVars>
      </dgm:prSet>
      <dgm:spPr/>
      <dgm:t>
        <a:bodyPr/>
        <a:lstStyle/>
        <a:p>
          <a:endParaRPr lang="en-US"/>
        </a:p>
      </dgm:t>
    </dgm:pt>
    <dgm:pt modelId="{E5A637B5-26E4-4C87-A248-E3ECF14CA6B3}" type="pres">
      <dgm:prSet presAssocID="{4177922C-EEC9-444F-89C0-445AD775ABA1}" presName="level2hierChild" presStyleCnt="0"/>
      <dgm:spPr/>
    </dgm:pt>
    <dgm:pt modelId="{792EBB77-8B10-432A-8199-32081BE9DBFC}" type="pres">
      <dgm:prSet presAssocID="{807B73F8-3B4E-41FC-8252-A31D5CC1640F}" presName="conn2-1" presStyleLbl="parChTrans1D2" presStyleIdx="0" presStyleCnt="3"/>
      <dgm:spPr/>
      <dgm:t>
        <a:bodyPr/>
        <a:lstStyle/>
        <a:p>
          <a:endParaRPr lang="en-US"/>
        </a:p>
      </dgm:t>
    </dgm:pt>
    <dgm:pt modelId="{A633ADB8-6982-46FD-80A2-D8481BA63EF9}" type="pres">
      <dgm:prSet presAssocID="{807B73F8-3B4E-41FC-8252-A31D5CC1640F}" presName="connTx" presStyleLbl="parChTrans1D2" presStyleIdx="0" presStyleCnt="3"/>
      <dgm:spPr/>
      <dgm:t>
        <a:bodyPr/>
        <a:lstStyle/>
        <a:p>
          <a:endParaRPr lang="en-US"/>
        </a:p>
      </dgm:t>
    </dgm:pt>
    <dgm:pt modelId="{F48924DE-6321-40A4-B17A-35DBD59061E2}" type="pres">
      <dgm:prSet presAssocID="{A9A7A972-5F1D-4EC3-8EA2-AD5BBDFFD666}" presName="root2" presStyleCnt="0"/>
      <dgm:spPr/>
    </dgm:pt>
    <dgm:pt modelId="{A8F89116-4C4B-4DF0-BBC7-C97D65E944FB}" type="pres">
      <dgm:prSet presAssocID="{A9A7A972-5F1D-4EC3-8EA2-AD5BBDFFD666}" presName="LevelTwoTextNode" presStyleLbl="node2" presStyleIdx="0" presStyleCnt="3">
        <dgm:presLayoutVars>
          <dgm:chPref val="3"/>
        </dgm:presLayoutVars>
      </dgm:prSet>
      <dgm:spPr/>
      <dgm:t>
        <a:bodyPr/>
        <a:lstStyle/>
        <a:p>
          <a:endParaRPr lang="en-US"/>
        </a:p>
      </dgm:t>
    </dgm:pt>
    <dgm:pt modelId="{81682CF0-9A9E-4B59-B5F7-9EA105300AB7}" type="pres">
      <dgm:prSet presAssocID="{A9A7A972-5F1D-4EC3-8EA2-AD5BBDFFD666}" presName="level3hierChild" presStyleCnt="0"/>
      <dgm:spPr/>
    </dgm:pt>
    <dgm:pt modelId="{63395463-7682-4318-ABDC-60B09CE395F1}" type="pres">
      <dgm:prSet presAssocID="{7CCF3650-47EF-4C01-9D3A-EDB111BDB1A8}" presName="conn2-1" presStyleLbl="parChTrans1D3" presStyleIdx="0" presStyleCnt="4"/>
      <dgm:spPr/>
      <dgm:t>
        <a:bodyPr/>
        <a:lstStyle/>
        <a:p>
          <a:endParaRPr lang="en-US"/>
        </a:p>
      </dgm:t>
    </dgm:pt>
    <dgm:pt modelId="{2F761E99-A0C1-4C70-86BA-88F2FAE1D595}" type="pres">
      <dgm:prSet presAssocID="{7CCF3650-47EF-4C01-9D3A-EDB111BDB1A8}" presName="connTx" presStyleLbl="parChTrans1D3" presStyleIdx="0" presStyleCnt="4"/>
      <dgm:spPr/>
      <dgm:t>
        <a:bodyPr/>
        <a:lstStyle/>
        <a:p>
          <a:endParaRPr lang="en-US"/>
        </a:p>
      </dgm:t>
    </dgm:pt>
    <dgm:pt modelId="{6FC60F0B-6B6E-4B43-9F19-B64064396819}" type="pres">
      <dgm:prSet presAssocID="{E17F4CD3-B904-437D-ABEE-8ACC5209314F}" presName="root2" presStyleCnt="0"/>
      <dgm:spPr/>
    </dgm:pt>
    <dgm:pt modelId="{B0B3BDE9-2EFA-4791-BBCF-69F6DF36AFAE}" type="pres">
      <dgm:prSet presAssocID="{E17F4CD3-B904-437D-ABEE-8ACC5209314F}" presName="LevelTwoTextNode" presStyleLbl="node3" presStyleIdx="0" presStyleCnt="4">
        <dgm:presLayoutVars>
          <dgm:chPref val="3"/>
        </dgm:presLayoutVars>
      </dgm:prSet>
      <dgm:spPr/>
      <dgm:t>
        <a:bodyPr/>
        <a:lstStyle/>
        <a:p>
          <a:endParaRPr lang="en-US"/>
        </a:p>
      </dgm:t>
    </dgm:pt>
    <dgm:pt modelId="{C138DB02-BD5D-4BAA-B140-39E7B239516B}" type="pres">
      <dgm:prSet presAssocID="{E17F4CD3-B904-437D-ABEE-8ACC5209314F}" presName="level3hierChild" presStyleCnt="0"/>
      <dgm:spPr/>
    </dgm:pt>
    <dgm:pt modelId="{490871FE-CC30-4105-93ED-9F8917E6AAE0}" type="pres">
      <dgm:prSet presAssocID="{310F7CC4-D1D8-443A-BA43-00B6EBAFB973}" presName="conn2-1" presStyleLbl="parChTrans1D3" presStyleIdx="1" presStyleCnt="4"/>
      <dgm:spPr/>
      <dgm:t>
        <a:bodyPr/>
        <a:lstStyle/>
        <a:p>
          <a:endParaRPr lang="en-US"/>
        </a:p>
      </dgm:t>
    </dgm:pt>
    <dgm:pt modelId="{7E192901-5A62-4F6F-97BE-FDDDC31325D8}" type="pres">
      <dgm:prSet presAssocID="{310F7CC4-D1D8-443A-BA43-00B6EBAFB973}" presName="connTx" presStyleLbl="parChTrans1D3" presStyleIdx="1" presStyleCnt="4"/>
      <dgm:spPr/>
      <dgm:t>
        <a:bodyPr/>
        <a:lstStyle/>
        <a:p>
          <a:endParaRPr lang="en-US"/>
        </a:p>
      </dgm:t>
    </dgm:pt>
    <dgm:pt modelId="{35157930-BCA8-41D2-AC84-22D1A1AEE81E}" type="pres">
      <dgm:prSet presAssocID="{422651C7-9BC7-4788-8884-91F1421234A9}" presName="root2" presStyleCnt="0"/>
      <dgm:spPr/>
    </dgm:pt>
    <dgm:pt modelId="{D6071294-A564-4A24-B9C6-13937682A733}" type="pres">
      <dgm:prSet presAssocID="{422651C7-9BC7-4788-8884-91F1421234A9}" presName="LevelTwoTextNode" presStyleLbl="node3" presStyleIdx="1" presStyleCnt="4">
        <dgm:presLayoutVars>
          <dgm:chPref val="3"/>
        </dgm:presLayoutVars>
      </dgm:prSet>
      <dgm:spPr/>
      <dgm:t>
        <a:bodyPr/>
        <a:lstStyle/>
        <a:p>
          <a:endParaRPr lang="en-US"/>
        </a:p>
      </dgm:t>
    </dgm:pt>
    <dgm:pt modelId="{76721C62-20ED-4BCC-A1EC-496F153812A0}" type="pres">
      <dgm:prSet presAssocID="{422651C7-9BC7-4788-8884-91F1421234A9}" presName="level3hierChild" presStyleCnt="0"/>
      <dgm:spPr/>
    </dgm:pt>
    <dgm:pt modelId="{7BE0CAA9-9FB3-4BF4-9029-143B44C1A2D9}" type="pres">
      <dgm:prSet presAssocID="{AEF985AE-E540-4710-B13C-AEF79D9A41F5}" presName="conn2-1" presStyleLbl="parChTrans1D2" presStyleIdx="1" presStyleCnt="3"/>
      <dgm:spPr/>
      <dgm:t>
        <a:bodyPr/>
        <a:lstStyle/>
        <a:p>
          <a:endParaRPr lang="en-US"/>
        </a:p>
      </dgm:t>
    </dgm:pt>
    <dgm:pt modelId="{614EC8AC-2050-4496-8E9A-97DB0A40D9C8}" type="pres">
      <dgm:prSet presAssocID="{AEF985AE-E540-4710-B13C-AEF79D9A41F5}" presName="connTx" presStyleLbl="parChTrans1D2" presStyleIdx="1" presStyleCnt="3"/>
      <dgm:spPr/>
      <dgm:t>
        <a:bodyPr/>
        <a:lstStyle/>
        <a:p>
          <a:endParaRPr lang="en-US"/>
        </a:p>
      </dgm:t>
    </dgm:pt>
    <dgm:pt modelId="{FB4A4FD2-3F94-4A67-8DFE-02C5996CEEA7}" type="pres">
      <dgm:prSet presAssocID="{150D75B2-E13A-452E-A85A-BB17D6286523}" presName="root2" presStyleCnt="0"/>
      <dgm:spPr/>
    </dgm:pt>
    <dgm:pt modelId="{1BF8F8FF-D533-4882-9619-6A427087A328}" type="pres">
      <dgm:prSet presAssocID="{150D75B2-E13A-452E-A85A-BB17D6286523}" presName="LevelTwoTextNode" presStyleLbl="node2" presStyleIdx="1" presStyleCnt="3">
        <dgm:presLayoutVars>
          <dgm:chPref val="3"/>
        </dgm:presLayoutVars>
      </dgm:prSet>
      <dgm:spPr/>
      <dgm:t>
        <a:bodyPr/>
        <a:lstStyle/>
        <a:p>
          <a:endParaRPr lang="en-US"/>
        </a:p>
      </dgm:t>
    </dgm:pt>
    <dgm:pt modelId="{506DE235-A828-4789-8F0D-FB85214C30D3}" type="pres">
      <dgm:prSet presAssocID="{150D75B2-E13A-452E-A85A-BB17D6286523}" presName="level3hierChild" presStyleCnt="0"/>
      <dgm:spPr/>
    </dgm:pt>
    <dgm:pt modelId="{11BACE09-FAB5-44C3-A2AB-173947266760}" type="pres">
      <dgm:prSet presAssocID="{F3482735-BCB4-4698-9FE8-D1E67519A7D0}" presName="conn2-1" presStyleLbl="parChTrans1D3" presStyleIdx="2" presStyleCnt="4"/>
      <dgm:spPr/>
      <dgm:t>
        <a:bodyPr/>
        <a:lstStyle/>
        <a:p>
          <a:endParaRPr lang="en-US"/>
        </a:p>
      </dgm:t>
    </dgm:pt>
    <dgm:pt modelId="{EF824929-80C5-48EA-B2CA-648512C346FB}" type="pres">
      <dgm:prSet presAssocID="{F3482735-BCB4-4698-9FE8-D1E67519A7D0}" presName="connTx" presStyleLbl="parChTrans1D3" presStyleIdx="2" presStyleCnt="4"/>
      <dgm:spPr/>
      <dgm:t>
        <a:bodyPr/>
        <a:lstStyle/>
        <a:p>
          <a:endParaRPr lang="en-US"/>
        </a:p>
      </dgm:t>
    </dgm:pt>
    <dgm:pt modelId="{B355F6F8-6CDA-482D-B8B8-34E4D6AA5F84}" type="pres">
      <dgm:prSet presAssocID="{C0574F30-E837-4F2C-AFC8-24C7396A399B}" presName="root2" presStyleCnt="0"/>
      <dgm:spPr/>
    </dgm:pt>
    <dgm:pt modelId="{82EFE1AC-58FC-4169-AAA0-B12690A8F427}" type="pres">
      <dgm:prSet presAssocID="{C0574F30-E837-4F2C-AFC8-24C7396A399B}" presName="LevelTwoTextNode" presStyleLbl="node3" presStyleIdx="2" presStyleCnt="4">
        <dgm:presLayoutVars>
          <dgm:chPref val="3"/>
        </dgm:presLayoutVars>
      </dgm:prSet>
      <dgm:spPr/>
      <dgm:t>
        <a:bodyPr/>
        <a:lstStyle/>
        <a:p>
          <a:endParaRPr lang="en-US"/>
        </a:p>
      </dgm:t>
    </dgm:pt>
    <dgm:pt modelId="{2B106DD9-B6D8-4487-9082-75568E059E67}" type="pres">
      <dgm:prSet presAssocID="{C0574F30-E837-4F2C-AFC8-24C7396A399B}" presName="level3hierChild" presStyleCnt="0"/>
      <dgm:spPr/>
    </dgm:pt>
    <dgm:pt modelId="{3BC66943-6DBE-4F2F-9802-CE47FE4082C5}" type="pres">
      <dgm:prSet presAssocID="{66E0E081-CCFF-417A-B173-666373DEA03C}" presName="conn2-1" presStyleLbl="parChTrans1D2" presStyleIdx="2" presStyleCnt="3"/>
      <dgm:spPr/>
      <dgm:t>
        <a:bodyPr/>
        <a:lstStyle/>
        <a:p>
          <a:endParaRPr lang="en-US"/>
        </a:p>
      </dgm:t>
    </dgm:pt>
    <dgm:pt modelId="{004D91A5-D238-4B32-999A-D1EF2D5B2743}" type="pres">
      <dgm:prSet presAssocID="{66E0E081-CCFF-417A-B173-666373DEA03C}" presName="connTx" presStyleLbl="parChTrans1D2" presStyleIdx="2" presStyleCnt="3"/>
      <dgm:spPr/>
      <dgm:t>
        <a:bodyPr/>
        <a:lstStyle/>
        <a:p>
          <a:endParaRPr lang="en-US"/>
        </a:p>
      </dgm:t>
    </dgm:pt>
    <dgm:pt modelId="{4B68BC11-EBC0-4472-8609-8986C8E05D3A}" type="pres">
      <dgm:prSet presAssocID="{3D6E3FF1-3BD2-4ECE-A7C9-9482C48D178D}" presName="root2" presStyleCnt="0"/>
      <dgm:spPr/>
    </dgm:pt>
    <dgm:pt modelId="{73E0FB39-C648-4446-ACDF-92B521C09898}" type="pres">
      <dgm:prSet presAssocID="{3D6E3FF1-3BD2-4ECE-A7C9-9482C48D178D}" presName="LevelTwoTextNode" presStyleLbl="node2" presStyleIdx="2" presStyleCnt="3">
        <dgm:presLayoutVars>
          <dgm:chPref val="3"/>
        </dgm:presLayoutVars>
      </dgm:prSet>
      <dgm:spPr/>
      <dgm:t>
        <a:bodyPr/>
        <a:lstStyle/>
        <a:p>
          <a:endParaRPr lang="en-US"/>
        </a:p>
      </dgm:t>
    </dgm:pt>
    <dgm:pt modelId="{E256BF62-1F25-41BF-87E4-A032D2085E7B}" type="pres">
      <dgm:prSet presAssocID="{3D6E3FF1-3BD2-4ECE-A7C9-9482C48D178D}" presName="level3hierChild" presStyleCnt="0"/>
      <dgm:spPr/>
    </dgm:pt>
    <dgm:pt modelId="{EEF257ED-8CD4-4A41-BA4C-DD6C5823508E}" type="pres">
      <dgm:prSet presAssocID="{7DC56FB6-BDDC-48FF-B765-56EAA09130A4}" presName="conn2-1" presStyleLbl="parChTrans1D3" presStyleIdx="3" presStyleCnt="4"/>
      <dgm:spPr/>
      <dgm:t>
        <a:bodyPr/>
        <a:lstStyle/>
        <a:p>
          <a:endParaRPr lang="en-US"/>
        </a:p>
      </dgm:t>
    </dgm:pt>
    <dgm:pt modelId="{16A13E66-1395-40F0-A9DC-DDE89D1D5978}" type="pres">
      <dgm:prSet presAssocID="{7DC56FB6-BDDC-48FF-B765-56EAA09130A4}" presName="connTx" presStyleLbl="parChTrans1D3" presStyleIdx="3" presStyleCnt="4"/>
      <dgm:spPr/>
      <dgm:t>
        <a:bodyPr/>
        <a:lstStyle/>
        <a:p>
          <a:endParaRPr lang="en-US"/>
        </a:p>
      </dgm:t>
    </dgm:pt>
    <dgm:pt modelId="{1FF41A3E-46D9-469D-87D7-A4ECDB84AF15}" type="pres">
      <dgm:prSet presAssocID="{F190D8B1-941F-49E7-B269-B4ECADB9A4A3}" presName="root2" presStyleCnt="0"/>
      <dgm:spPr/>
    </dgm:pt>
    <dgm:pt modelId="{3F4093B8-033C-4479-BC12-4DE834F6A660}" type="pres">
      <dgm:prSet presAssocID="{F190D8B1-941F-49E7-B269-B4ECADB9A4A3}" presName="LevelTwoTextNode" presStyleLbl="node3" presStyleIdx="3" presStyleCnt="4">
        <dgm:presLayoutVars>
          <dgm:chPref val="3"/>
        </dgm:presLayoutVars>
      </dgm:prSet>
      <dgm:spPr/>
      <dgm:t>
        <a:bodyPr/>
        <a:lstStyle/>
        <a:p>
          <a:endParaRPr lang="en-US"/>
        </a:p>
      </dgm:t>
    </dgm:pt>
    <dgm:pt modelId="{24D925FE-1933-4FE7-A367-7D11F9F552BE}" type="pres">
      <dgm:prSet presAssocID="{F190D8B1-941F-49E7-B269-B4ECADB9A4A3}" presName="level3hierChild" presStyleCnt="0"/>
      <dgm:spPr/>
    </dgm:pt>
  </dgm:ptLst>
  <dgm:cxnLst>
    <dgm:cxn modelId="{F0F7A034-7E19-42CA-B351-41D53352EC61}" type="presOf" srcId="{807B73F8-3B4E-41FC-8252-A31D5CC1640F}" destId="{792EBB77-8B10-432A-8199-32081BE9DBFC}" srcOrd="0" destOrd="0" presId="urn:microsoft.com/office/officeart/2005/8/layout/hierarchy2"/>
    <dgm:cxn modelId="{6C2C63FD-3679-48C6-AB25-3F67696091CE}" type="presOf" srcId="{7CCF3650-47EF-4C01-9D3A-EDB111BDB1A8}" destId="{63395463-7682-4318-ABDC-60B09CE395F1}" srcOrd="0" destOrd="0" presId="urn:microsoft.com/office/officeart/2005/8/layout/hierarchy2"/>
    <dgm:cxn modelId="{3DBECDE4-E86B-4FFF-83E3-388E8E501363}" srcId="{4177922C-EEC9-444F-89C0-445AD775ABA1}" destId="{A9A7A972-5F1D-4EC3-8EA2-AD5BBDFFD666}" srcOrd="0" destOrd="0" parTransId="{807B73F8-3B4E-41FC-8252-A31D5CC1640F}" sibTransId="{73CFCBE0-F2AC-4C05-9D69-4A852EB6C948}"/>
    <dgm:cxn modelId="{B4E3E8AF-383C-472F-99CB-EAA580247392}" type="presOf" srcId="{66E0E081-CCFF-417A-B173-666373DEA03C}" destId="{004D91A5-D238-4B32-999A-D1EF2D5B2743}" srcOrd="1" destOrd="0" presId="urn:microsoft.com/office/officeart/2005/8/layout/hierarchy2"/>
    <dgm:cxn modelId="{C710C64F-07F6-445D-9DC5-64DFD4BC48B5}" type="presOf" srcId="{807B73F8-3B4E-41FC-8252-A31D5CC1640F}" destId="{A633ADB8-6982-46FD-80A2-D8481BA63EF9}" srcOrd="1" destOrd="0" presId="urn:microsoft.com/office/officeart/2005/8/layout/hierarchy2"/>
    <dgm:cxn modelId="{CA03F595-E379-4646-8E4C-A32074F3D26C}" type="presOf" srcId="{7DC56FB6-BDDC-48FF-B765-56EAA09130A4}" destId="{16A13E66-1395-40F0-A9DC-DDE89D1D5978}" srcOrd="1" destOrd="0" presId="urn:microsoft.com/office/officeart/2005/8/layout/hierarchy2"/>
    <dgm:cxn modelId="{AA7BC865-76EE-4057-B74A-81C24FA102F2}" type="presOf" srcId="{150D75B2-E13A-452E-A85A-BB17D6286523}" destId="{1BF8F8FF-D533-4882-9619-6A427087A328}" srcOrd="0" destOrd="0" presId="urn:microsoft.com/office/officeart/2005/8/layout/hierarchy2"/>
    <dgm:cxn modelId="{E78A078F-FF38-4F24-9B5F-5B70F4A95E90}" srcId="{1791368E-6091-46EC-AF7F-390B4E3634D4}" destId="{4177922C-EEC9-444F-89C0-445AD775ABA1}" srcOrd="0" destOrd="0" parTransId="{BE996D8F-2408-4ECA-B9DE-62FFEA00A5A3}" sibTransId="{FD69F6C2-3B59-46D1-92B1-B3A5E62B877A}"/>
    <dgm:cxn modelId="{F8FF933A-7FA8-421D-9EB2-0940D7F44B80}" type="presOf" srcId="{422651C7-9BC7-4788-8884-91F1421234A9}" destId="{D6071294-A564-4A24-B9C6-13937682A733}" srcOrd="0" destOrd="0" presId="urn:microsoft.com/office/officeart/2005/8/layout/hierarchy2"/>
    <dgm:cxn modelId="{B45944ED-B6E5-4078-B988-89589A3F3AA3}" type="presOf" srcId="{7DC56FB6-BDDC-48FF-B765-56EAA09130A4}" destId="{EEF257ED-8CD4-4A41-BA4C-DD6C5823508E}" srcOrd="0" destOrd="0" presId="urn:microsoft.com/office/officeart/2005/8/layout/hierarchy2"/>
    <dgm:cxn modelId="{FE4C139A-68A0-42D9-9029-77E1A85FBD0A}" type="presOf" srcId="{C0574F30-E837-4F2C-AFC8-24C7396A399B}" destId="{82EFE1AC-58FC-4169-AAA0-B12690A8F427}" srcOrd="0" destOrd="0" presId="urn:microsoft.com/office/officeart/2005/8/layout/hierarchy2"/>
    <dgm:cxn modelId="{89911DE1-9F6C-4D7A-97DE-44DC72CBA073}" type="presOf" srcId="{E17F4CD3-B904-437D-ABEE-8ACC5209314F}" destId="{B0B3BDE9-2EFA-4791-BBCF-69F6DF36AFAE}" srcOrd="0" destOrd="0" presId="urn:microsoft.com/office/officeart/2005/8/layout/hierarchy2"/>
    <dgm:cxn modelId="{5D5BEE31-B42D-470D-BE58-B190F538B067}" type="presOf" srcId="{AEF985AE-E540-4710-B13C-AEF79D9A41F5}" destId="{7BE0CAA9-9FB3-4BF4-9029-143B44C1A2D9}" srcOrd="0" destOrd="0" presId="urn:microsoft.com/office/officeart/2005/8/layout/hierarchy2"/>
    <dgm:cxn modelId="{48E2AF84-8DF5-4678-8823-DA4584FE0562}" type="presOf" srcId="{F3482735-BCB4-4698-9FE8-D1E67519A7D0}" destId="{11BACE09-FAB5-44C3-A2AB-173947266760}" srcOrd="0" destOrd="0" presId="urn:microsoft.com/office/officeart/2005/8/layout/hierarchy2"/>
    <dgm:cxn modelId="{9DDC6306-579A-44C4-815D-6C66C7F597E2}" type="presOf" srcId="{AEF985AE-E540-4710-B13C-AEF79D9A41F5}" destId="{614EC8AC-2050-4496-8E9A-97DB0A40D9C8}" srcOrd="1" destOrd="0" presId="urn:microsoft.com/office/officeart/2005/8/layout/hierarchy2"/>
    <dgm:cxn modelId="{43473827-1BA2-4A6F-ACC7-587F2775402B}" srcId="{A9A7A972-5F1D-4EC3-8EA2-AD5BBDFFD666}" destId="{E17F4CD3-B904-437D-ABEE-8ACC5209314F}" srcOrd="0" destOrd="0" parTransId="{7CCF3650-47EF-4C01-9D3A-EDB111BDB1A8}" sibTransId="{DC71BBBD-0CFE-4E28-83BC-39523521B973}"/>
    <dgm:cxn modelId="{5DF9B727-2B64-4383-976A-746E16131ACA}" type="presOf" srcId="{3D6E3FF1-3BD2-4ECE-A7C9-9482C48D178D}" destId="{73E0FB39-C648-4446-ACDF-92B521C09898}" srcOrd="0" destOrd="0" presId="urn:microsoft.com/office/officeart/2005/8/layout/hierarchy2"/>
    <dgm:cxn modelId="{4BCE1CA7-1BFD-43F7-A950-87D84CDD867C}" type="presOf" srcId="{1791368E-6091-46EC-AF7F-390B4E3634D4}" destId="{02B1991D-822F-4114-B660-2F615EAAC120}" srcOrd="0" destOrd="0" presId="urn:microsoft.com/office/officeart/2005/8/layout/hierarchy2"/>
    <dgm:cxn modelId="{BC722877-E6FD-4026-BDEF-9AA814848B3D}" type="presOf" srcId="{7CCF3650-47EF-4C01-9D3A-EDB111BDB1A8}" destId="{2F761E99-A0C1-4C70-86BA-88F2FAE1D595}" srcOrd="1" destOrd="0" presId="urn:microsoft.com/office/officeart/2005/8/layout/hierarchy2"/>
    <dgm:cxn modelId="{C192B6BE-1AD3-4C0B-9B22-54AB2B7F59CC}" srcId="{150D75B2-E13A-452E-A85A-BB17D6286523}" destId="{C0574F30-E837-4F2C-AFC8-24C7396A399B}" srcOrd="0" destOrd="0" parTransId="{F3482735-BCB4-4698-9FE8-D1E67519A7D0}" sibTransId="{19E0CA83-9521-484F-92BA-E56E8800BC61}"/>
    <dgm:cxn modelId="{1824CFD3-15FD-470C-956A-F347D2D56BCE}" type="presOf" srcId="{310F7CC4-D1D8-443A-BA43-00B6EBAFB973}" destId="{490871FE-CC30-4105-93ED-9F8917E6AAE0}" srcOrd="0" destOrd="0" presId="urn:microsoft.com/office/officeart/2005/8/layout/hierarchy2"/>
    <dgm:cxn modelId="{FBCD9C38-94B4-4622-9035-9F7A804B3061}" type="presOf" srcId="{4177922C-EEC9-444F-89C0-445AD775ABA1}" destId="{5595D2F7-8C15-4EC2-8357-2EC70F284532}" srcOrd="0" destOrd="0" presId="urn:microsoft.com/office/officeart/2005/8/layout/hierarchy2"/>
    <dgm:cxn modelId="{571A9CD3-3BEF-4C07-93CD-6208500CCCF9}" srcId="{A9A7A972-5F1D-4EC3-8EA2-AD5BBDFFD666}" destId="{422651C7-9BC7-4788-8884-91F1421234A9}" srcOrd="1" destOrd="0" parTransId="{310F7CC4-D1D8-443A-BA43-00B6EBAFB973}" sibTransId="{CB227902-CD4D-4CE2-9B0E-3B1E0253444F}"/>
    <dgm:cxn modelId="{6C5B078E-E594-44BF-80D8-328386266966}" srcId="{3D6E3FF1-3BD2-4ECE-A7C9-9482C48D178D}" destId="{F190D8B1-941F-49E7-B269-B4ECADB9A4A3}" srcOrd="0" destOrd="0" parTransId="{7DC56FB6-BDDC-48FF-B765-56EAA09130A4}" sibTransId="{3047E004-2362-4A02-8BFB-81F5DC5DC6B2}"/>
    <dgm:cxn modelId="{3FFF0A68-3E3F-4CF8-96E5-6E4D97F0DB92}" type="presOf" srcId="{F190D8B1-941F-49E7-B269-B4ECADB9A4A3}" destId="{3F4093B8-033C-4479-BC12-4DE834F6A660}" srcOrd="0" destOrd="0" presId="urn:microsoft.com/office/officeart/2005/8/layout/hierarchy2"/>
    <dgm:cxn modelId="{96AAC21F-3E83-4EA3-BA97-61E379151C40}" type="presOf" srcId="{66E0E081-CCFF-417A-B173-666373DEA03C}" destId="{3BC66943-6DBE-4F2F-9802-CE47FE4082C5}" srcOrd="0" destOrd="0" presId="urn:microsoft.com/office/officeart/2005/8/layout/hierarchy2"/>
    <dgm:cxn modelId="{179B93F1-4F78-45F6-88F4-69DC4179C254}" type="presOf" srcId="{A9A7A972-5F1D-4EC3-8EA2-AD5BBDFFD666}" destId="{A8F89116-4C4B-4DF0-BBC7-C97D65E944FB}" srcOrd="0" destOrd="0" presId="urn:microsoft.com/office/officeart/2005/8/layout/hierarchy2"/>
    <dgm:cxn modelId="{5D57CCE9-6536-4960-BAC7-FD920FD7F53B}" type="presOf" srcId="{F3482735-BCB4-4698-9FE8-D1E67519A7D0}" destId="{EF824929-80C5-48EA-B2CA-648512C346FB}" srcOrd="1" destOrd="0" presId="urn:microsoft.com/office/officeart/2005/8/layout/hierarchy2"/>
    <dgm:cxn modelId="{B6805242-4573-4C35-A18A-B85F88AB0F1E}" srcId="{4177922C-EEC9-444F-89C0-445AD775ABA1}" destId="{3D6E3FF1-3BD2-4ECE-A7C9-9482C48D178D}" srcOrd="2" destOrd="0" parTransId="{66E0E081-CCFF-417A-B173-666373DEA03C}" sibTransId="{6147C778-3536-4D37-A6B0-B89BA62960A2}"/>
    <dgm:cxn modelId="{E4A73868-289D-46B0-AFB0-417149CFEEAF}" srcId="{4177922C-EEC9-444F-89C0-445AD775ABA1}" destId="{150D75B2-E13A-452E-A85A-BB17D6286523}" srcOrd="1" destOrd="0" parTransId="{AEF985AE-E540-4710-B13C-AEF79D9A41F5}" sibTransId="{A62F370F-47DA-4E58-969D-8AC750D6CDB8}"/>
    <dgm:cxn modelId="{7DB98605-1CF0-4C47-915F-852979AE92EF}" type="presOf" srcId="{310F7CC4-D1D8-443A-BA43-00B6EBAFB973}" destId="{7E192901-5A62-4F6F-97BE-FDDDC31325D8}" srcOrd="1" destOrd="0" presId="urn:microsoft.com/office/officeart/2005/8/layout/hierarchy2"/>
    <dgm:cxn modelId="{CED92F76-C010-4EAC-B7C2-869D1F80D55B}" type="presParOf" srcId="{02B1991D-822F-4114-B660-2F615EAAC120}" destId="{5DC956D5-4174-44EC-B860-EAC37087672E}" srcOrd="0" destOrd="0" presId="urn:microsoft.com/office/officeart/2005/8/layout/hierarchy2"/>
    <dgm:cxn modelId="{2F0EDA58-4B96-4CBA-B4CF-190441B0861C}" type="presParOf" srcId="{5DC956D5-4174-44EC-B860-EAC37087672E}" destId="{5595D2F7-8C15-4EC2-8357-2EC70F284532}" srcOrd="0" destOrd="0" presId="urn:microsoft.com/office/officeart/2005/8/layout/hierarchy2"/>
    <dgm:cxn modelId="{A807D51F-1305-4605-80DC-C09E1BCBAB08}" type="presParOf" srcId="{5DC956D5-4174-44EC-B860-EAC37087672E}" destId="{E5A637B5-26E4-4C87-A248-E3ECF14CA6B3}" srcOrd="1" destOrd="0" presId="urn:microsoft.com/office/officeart/2005/8/layout/hierarchy2"/>
    <dgm:cxn modelId="{7BC66D1B-44FD-4A5E-86C8-9CB9F1987B7E}" type="presParOf" srcId="{E5A637B5-26E4-4C87-A248-E3ECF14CA6B3}" destId="{792EBB77-8B10-432A-8199-32081BE9DBFC}" srcOrd="0" destOrd="0" presId="urn:microsoft.com/office/officeart/2005/8/layout/hierarchy2"/>
    <dgm:cxn modelId="{80ADD6EE-C176-4FB5-8B4F-FD28083800F8}" type="presParOf" srcId="{792EBB77-8B10-432A-8199-32081BE9DBFC}" destId="{A633ADB8-6982-46FD-80A2-D8481BA63EF9}" srcOrd="0" destOrd="0" presId="urn:microsoft.com/office/officeart/2005/8/layout/hierarchy2"/>
    <dgm:cxn modelId="{5D5B53EA-533E-4D07-8B79-2410EA0C0830}" type="presParOf" srcId="{E5A637B5-26E4-4C87-A248-E3ECF14CA6B3}" destId="{F48924DE-6321-40A4-B17A-35DBD59061E2}" srcOrd="1" destOrd="0" presId="urn:microsoft.com/office/officeart/2005/8/layout/hierarchy2"/>
    <dgm:cxn modelId="{30C42C8A-3DCD-411A-98D1-CE80900D5159}" type="presParOf" srcId="{F48924DE-6321-40A4-B17A-35DBD59061E2}" destId="{A8F89116-4C4B-4DF0-BBC7-C97D65E944FB}" srcOrd="0" destOrd="0" presId="urn:microsoft.com/office/officeart/2005/8/layout/hierarchy2"/>
    <dgm:cxn modelId="{57F155C5-15F7-4C4A-9704-9740E634992C}" type="presParOf" srcId="{F48924DE-6321-40A4-B17A-35DBD59061E2}" destId="{81682CF0-9A9E-4B59-B5F7-9EA105300AB7}" srcOrd="1" destOrd="0" presId="urn:microsoft.com/office/officeart/2005/8/layout/hierarchy2"/>
    <dgm:cxn modelId="{B1D6E604-BBBF-4963-B85E-28D71A81D901}" type="presParOf" srcId="{81682CF0-9A9E-4B59-B5F7-9EA105300AB7}" destId="{63395463-7682-4318-ABDC-60B09CE395F1}" srcOrd="0" destOrd="0" presId="urn:microsoft.com/office/officeart/2005/8/layout/hierarchy2"/>
    <dgm:cxn modelId="{99CC1480-0DF7-48B6-977B-AAEAED92255E}" type="presParOf" srcId="{63395463-7682-4318-ABDC-60B09CE395F1}" destId="{2F761E99-A0C1-4C70-86BA-88F2FAE1D595}" srcOrd="0" destOrd="0" presId="urn:microsoft.com/office/officeart/2005/8/layout/hierarchy2"/>
    <dgm:cxn modelId="{D01364EF-1DC9-44B2-8E53-E2EF580AE225}" type="presParOf" srcId="{81682CF0-9A9E-4B59-B5F7-9EA105300AB7}" destId="{6FC60F0B-6B6E-4B43-9F19-B64064396819}" srcOrd="1" destOrd="0" presId="urn:microsoft.com/office/officeart/2005/8/layout/hierarchy2"/>
    <dgm:cxn modelId="{4FFF73A8-A5DE-4EB3-9F2F-909D9F3BD238}" type="presParOf" srcId="{6FC60F0B-6B6E-4B43-9F19-B64064396819}" destId="{B0B3BDE9-2EFA-4791-BBCF-69F6DF36AFAE}" srcOrd="0" destOrd="0" presId="urn:microsoft.com/office/officeart/2005/8/layout/hierarchy2"/>
    <dgm:cxn modelId="{254DD1FE-F651-4D8F-AAF4-A77E898700FB}" type="presParOf" srcId="{6FC60F0B-6B6E-4B43-9F19-B64064396819}" destId="{C138DB02-BD5D-4BAA-B140-39E7B239516B}" srcOrd="1" destOrd="0" presId="urn:microsoft.com/office/officeart/2005/8/layout/hierarchy2"/>
    <dgm:cxn modelId="{67C71961-D770-4C51-8CC9-F24EE0D5B7CE}" type="presParOf" srcId="{81682CF0-9A9E-4B59-B5F7-9EA105300AB7}" destId="{490871FE-CC30-4105-93ED-9F8917E6AAE0}" srcOrd="2" destOrd="0" presId="urn:microsoft.com/office/officeart/2005/8/layout/hierarchy2"/>
    <dgm:cxn modelId="{D15AC216-EFB8-4539-8CC6-6B978DDB3D8C}" type="presParOf" srcId="{490871FE-CC30-4105-93ED-9F8917E6AAE0}" destId="{7E192901-5A62-4F6F-97BE-FDDDC31325D8}" srcOrd="0" destOrd="0" presId="urn:microsoft.com/office/officeart/2005/8/layout/hierarchy2"/>
    <dgm:cxn modelId="{57C45DE1-2CCE-404E-8787-E088AE250B28}" type="presParOf" srcId="{81682CF0-9A9E-4B59-B5F7-9EA105300AB7}" destId="{35157930-BCA8-41D2-AC84-22D1A1AEE81E}" srcOrd="3" destOrd="0" presId="urn:microsoft.com/office/officeart/2005/8/layout/hierarchy2"/>
    <dgm:cxn modelId="{00233EB1-5684-4D75-825F-64FFC13B287E}" type="presParOf" srcId="{35157930-BCA8-41D2-AC84-22D1A1AEE81E}" destId="{D6071294-A564-4A24-B9C6-13937682A733}" srcOrd="0" destOrd="0" presId="urn:microsoft.com/office/officeart/2005/8/layout/hierarchy2"/>
    <dgm:cxn modelId="{968D190A-407E-41EA-9EC4-8A914FDEA44E}" type="presParOf" srcId="{35157930-BCA8-41D2-AC84-22D1A1AEE81E}" destId="{76721C62-20ED-4BCC-A1EC-496F153812A0}" srcOrd="1" destOrd="0" presId="urn:microsoft.com/office/officeart/2005/8/layout/hierarchy2"/>
    <dgm:cxn modelId="{7AFC773B-2668-479A-8C20-9CEA202C93F3}" type="presParOf" srcId="{E5A637B5-26E4-4C87-A248-E3ECF14CA6B3}" destId="{7BE0CAA9-9FB3-4BF4-9029-143B44C1A2D9}" srcOrd="2" destOrd="0" presId="urn:microsoft.com/office/officeart/2005/8/layout/hierarchy2"/>
    <dgm:cxn modelId="{C775E7F9-D37D-4251-AAFC-6EFD8D52FE15}" type="presParOf" srcId="{7BE0CAA9-9FB3-4BF4-9029-143B44C1A2D9}" destId="{614EC8AC-2050-4496-8E9A-97DB0A40D9C8}" srcOrd="0" destOrd="0" presId="urn:microsoft.com/office/officeart/2005/8/layout/hierarchy2"/>
    <dgm:cxn modelId="{E8FC16A6-D831-4D11-A473-B0F4CC22E6A2}" type="presParOf" srcId="{E5A637B5-26E4-4C87-A248-E3ECF14CA6B3}" destId="{FB4A4FD2-3F94-4A67-8DFE-02C5996CEEA7}" srcOrd="3" destOrd="0" presId="urn:microsoft.com/office/officeart/2005/8/layout/hierarchy2"/>
    <dgm:cxn modelId="{809BA25A-7014-4064-8FD9-339B1DDAB241}" type="presParOf" srcId="{FB4A4FD2-3F94-4A67-8DFE-02C5996CEEA7}" destId="{1BF8F8FF-D533-4882-9619-6A427087A328}" srcOrd="0" destOrd="0" presId="urn:microsoft.com/office/officeart/2005/8/layout/hierarchy2"/>
    <dgm:cxn modelId="{9F6C3432-CC56-48A5-9573-48BAD06A54AC}" type="presParOf" srcId="{FB4A4FD2-3F94-4A67-8DFE-02C5996CEEA7}" destId="{506DE235-A828-4789-8F0D-FB85214C30D3}" srcOrd="1" destOrd="0" presId="urn:microsoft.com/office/officeart/2005/8/layout/hierarchy2"/>
    <dgm:cxn modelId="{DF601A01-A3FA-4DA7-AE9C-66C2B9B74525}" type="presParOf" srcId="{506DE235-A828-4789-8F0D-FB85214C30D3}" destId="{11BACE09-FAB5-44C3-A2AB-173947266760}" srcOrd="0" destOrd="0" presId="urn:microsoft.com/office/officeart/2005/8/layout/hierarchy2"/>
    <dgm:cxn modelId="{E65DE804-C465-4938-A114-E93824C8A8B5}" type="presParOf" srcId="{11BACE09-FAB5-44C3-A2AB-173947266760}" destId="{EF824929-80C5-48EA-B2CA-648512C346FB}" srcOrd="0" destOrd="0" presId="urn:microsoft.com/office/officeart/2005/8/layout/hierarchy2"/>
    <dgm:cxn modelId="{428BA57A-CE07-4003-A707-C185562C408D}" type="presParOf" srcId="{506DE235-A828-4789-8F0D-FB85214C30D3}" destId="{B355F6F8-6CDA-482D-B8B8-34E4D6AA5F84}" srcOrd="1" destOrd="0" presId="urn:microsoft.com/office/officeart/2005/8/layout/hierarchy2"/>
    <dgm:cxn modelId="{2E90CD05-430D-42B3-883F-A48C8A3C0DD6}" type="presParOf" srcId="{B355F6F8-6CDA-482D-B8B8-34E4D6AA5F84}" destId="{82EFE1AC-58FC-4169-AAA0-B12690A8F427}" srcOrd="0" destOrd="0" presId="urn:microsoft.com/office/officeart/2005/8/layout/hierarchy2"/>
    <dgm:cxn modelId="{A0549215-6151-49C7-AB20-3934E686CC93}" type="presParOf" srcId="{B355F6F8-6CDA-482D-B8B8-34E4D6AA5F84}" destId="{2B106DD9-B6D8-4487-9082-75568E059E67}" srcOrd="1" destOrd="0" presId="urn:microsoft.com/office/officeart/2005/8/layout/hierarchy2"/>
    <dgm:cxn modelId="{4C587A63-FC36-4F5F-9B9F-27DAB6236B7A}" type="presParOf" srcId="{E5A637B5-26E4-4C87-A248-E3ECF14CA6B3}" destId="{3BC66943-6DBE-4F2F-9802-CE47FE4082C5}" srcOrd="4" destOrd="0" presId="urn:microsoft.com/office/officeart/2005/8/layout/hierarchy2"/>
    <dgm:cxn modelId="{F93DEBDD-27ED-4F23-8B56-0232B1DA4E19}" type="presParOf" srcId="{3BC66943-6DBE-4F2F-9802-CE47FE4082C5}" destId="{004D91A5-D238-4B32-999A-D1EF2D5B2743}" srcOrd="0" destOrd="0" presId="urn:microsoft.com/office/officeart/2005/8/layout/hierarchy2"/>
    <dgm:cxn modelId="{588AA33E-FB2A-4D0D-A903-B7C218AF7D4B}" type="presParOf" srcId="{E5A637B5-26E4-4C87-A248-E3ECF14CA6B3}" destId="{4B68BC11-EBC0-4472-8609-8986C8E05D3A}" srcOrd="5" destOrd="0" presId="urn:microsoft.com/office/officeart/2005/8/layout/hierarchy2"/>
    <dgm:cxn modelId="{BC9BF0D5-D6AA-42D7-A89F-5586006CF0C8}" type="presParOf" srcId="{4B68BC11-EBC0-4472-8609-8986C8E05D3A}" destId="{73E0FB39-C648-4446-ACDF-92B521C09898}" srcOrd="0" destOrd="0" presId="urn:microsoft.com/office/officeart/2005/8/layout/hierarchy2"/>
    <dgm:cxn modelId="{33AD660C-5957-4A6E-807A-4E80A596D204}" type="presParOf" srcId="{4B68BC11-EBC0-4472-8609-8986C8E05D3A}" destId="{E256BF62-1F25-41BF-87E4-A032D2085E7B}" srcOrd="1" destOrd="0" presId="urn:microsoft.com/office/officeart/2005/8/layout/hierarchy2"/>
    <dgm:cxn modelId="{D7CD6E0A-6C49-41C1-824D-B113C5FF777E}" type="presParOf" srcId="{E256BF62-1F25-41BF-87E4-A032D2085E7B}" destId="{EEF257ED-8CD4-4A41-BA4C-DD6C5823508E}" srcOrd="0" destOrd="0" presId="urn:microsoft.com/office/officeart/2005/8/layout/hierarchy2"/>
    <dgm:cxn modelId="{C0456930-7CA5-40E5-BF51-7BCDA802BB2F}" type="presParOf" srcId="{EEF257ED-8CD4-4A41-BA4C-DD6C5823508E}" destId="{16A13E66-1395-40F0-A9DC-DDE89D1D5978}" srcOrd="0" destOrd="0" presId="urn:microsoft.com/office/officeart/2005/8/layout/hierarchy2"/>
    <dgm:cxn modelId="{18AF28A6-6D29-49AC-95D6-0AA803313E90}" type="presParOf" srcId="{E256BF62-1F25-41BF-87E4-A032D2085E7B}" destId="{1FF41A3E-46D9-469D-87D7-A4ECDB84AF15}" srcOrd="1" destOrd="0" presId="urn:microsoft.com/office/officeart/2005/8/layout/hierarchy2"/>
    <dgm:cxn modelId="{AF2C6C9A-9D21-4647-BAAE-D7E0C641A5E8}" type="presParOf" srcId="{1FF41A3E-46D9-469D-87D7-A4ECDB84AF15}" destId="{3F4093B8-033C-4479-BC12-4DE834F6A660}" srcOrd="0" destOrd="0" presId="urn:microsoft.com/office/officeart/2005/8/layout/hierarchy2"/>
    <dgm:cxn modelId="{7DEB982F-189C-4192-92DA-E476B59A522D}" type="presParOf" srcId="{1FF41A3E-46D9-469D-87D7-A4ECDB84AF15}" destId="{24D925FE-1933-4FE7-A367-7D11F9F552BE}"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2863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4. Science Background</a:t>
          </a:r>
          <a:endParaRPr lang="en-US" sz="1600" kern="1200" dirty="0"/>
        </a:p>
      </dsp:txBody>
      <dsp:txXfrm>
        <a:off x="2571" y="28639"/>
        <a:ext cx="2507456" cy="562459"/>
      </dsp:txXfrm>
    </dsp:sp>
    <dsp:sp modelId="{5FDF61DF-49A1-4B78-99B2-AFF66186C143}">
      <dsp:nvSpPr>
        <dsp:cNvPr id="0" name=""/>
        <dsp:cNvSpPr/>
      </dsp:nvSpPr>
      <dsp:spPr>
        <a:xfrm>
          <a:off x="2571" y="591099"/>
          <a:ext cx="2507456" cy="15344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Additive Color Model</a:t>
          </a:r>
          <a:endParaRPr lang="en-US" sz="1600" kern="1200" dirty="0"/>
        </a:p>
        <a:p>
          <a:pPr marL="171450" lvl="1" indent="-171450" algn="l" defTabSz="711200">
            <a:lnSpc>
              <a:spcPct val="90000"/>
            </a:lnSpc>
            <a:spcBef>
              <a:spcPct val="0"/>
            </a:spcBef>
            <a:spcAft>
              <a:spcPct val="15000"/>
            </a:spcAft>
            <a:buChar char="••"/>
          </a:pPr>
          <a:r>
            <a:rPr lang="en-US" sz="1600" kern="1200" dirty="0" smtClean="0"/>
            <a:t>Electromagnetic spectrum</a:t>
          </a:r>
          <a:endParaRPr lang="en-US" sz="1600" kern="1200" dirty="0"/>
        </a:p>
        <a:p>
          <a:pPr marL="171450" lvl="1" indent="-171450" algn="l" defTabSz="711200">
            <a:lnSpc>
              <a:spcPct val="90000"/>
            </a:lnSpc>
            <a:spcBef>
              <a:spcPct val="0"/>
            </a:spcBef>
            <a:spcAft>
              <a:spcPct val="15000"/>
            </a:spcAft>
            <a:buChar char="••"/>
          </a:pPr>
          <a:r>
            <a:rPr lang="en-US" sz="1600" kern="1200" dirty="0" smtClean="0"/>
            <a:t>Reference websites</a:t>
          </a:r>
          <a:endParaRPr lang="en-US" sz="1600" kern="1200" dirty="0"/>
        </a:p>
      </dsp:txBody>
      <dsp:txXfrm>
        <a:off x="2571" y="591099"/>
        <a:ext cx="2507456" cy="1534455"/>
      </dsp:txXfrm>
    </dsp:sp>
    <dsp:sp modelId="{6C7FACE1-65F1-4C67-AE46-6CC369A83074}">
      <dsp:nvSpPr>
        <dsp:cNvPr id="0" name=""/>
        <dsp:cNvSpPr/>
      </dsp:nvSpPr>
      <dsp:spPr>
        <a:xfrm>
          <a:off x="2861071" y="2863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5. Hands outs and Additional Resources</a:t>
          </a:r>
          <a:endParaRPr lang="en-US" sz="1600" kern="1200" dirty="0"/>
        </a:p>
      </dsp:txBody>
      <dsp:txXfrm>
        <a:off x="2861071" y="28639"/>
        <a:ext cx="2507456" cy="562459"/>
      </dsp:txXfrm>
    </dsp:sp>
    <dsp:sp modelId="{F1A03FC0-84ED-4032-8D74-B2E75AFB5FEE}">
      <dsp:nvSpPr>
        <dsp:cNvPr id="0" name=""/>
        <dsp:cNvSpPr/>
      </dsp:nvSpPr>
      <dsp:spPr>
        <a:xfrm>
          <a:off x="2861071" y="591099"/>
          <a:ext cx="2507456" cy="15344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Links  to explore, for additional background. </a:t>
          </a:r>
          <a:endParaRPr lang="en-US" sz="1600" kern="1200" dirty="0"/>
        </a:p>
        <a:p>
          <a:pPr marL="171450" lvl="1" indent="-171450" algn="l" defTabSz="711200">
            <a:lnSpc>
              <a:spcPct val="90000"/>
            </a:lnSpc>
            <a:spcBef>
              <a:spcPct val="0"/>
            </a:spcBef>
            <a:spcAft>
              <a:spcPct val="15000"/>
            </a:spcAft>
            <a:buChar char="••"/>
          </a:pPr>
          <a:r>
            <a:rPr lang="en-US" sz="1600" kern="1200" dirty="0" smtClean="0"/>
            <a:t>Handouts that maybe helpful to print for students to have on hand. </a:t>
          </a:r>
          <a:endParaRPr lang="en-US" sz="1600" kern="1200" dirty="0"/>
        </a:p>
      </dsp:txBody>
      <dsp:txXfrm>
        <a:off x="2861071" y="591099"/>
        <a:ext cx="2507456" cy="1534455"/>
      </dsp:txXfrm>
    </dsp:sp>
    <dsp:sp modelId="{D646C84A-72E4-477A-A134-4DF624385E85}">
      <dsp:nvSpPr>
        <dsp:cNvPr id="0" name=""/>
        <dsp:cNvSpPr/>
      </dsp:nvSpPr>
      <dsp:spPr>
        <a:xfrm>
          <a:off x="5719571" y="2863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6. Example Project With Code </a:t>
          </a:r>
          <a:endParaRPr lang="en-US" sz="1600" kern="1200" dirty="0"/>
        </a:p>
      </dsp:txBody>
      <dsp:txXfrm>
        <a:off x="5719571" y="28639"/>
        <a:ext cx="2507456" cy="562459"/>
      </dsp:txXfrm>
    </dsp:sp>
    <dsp:sp modelId="{CE6BE841-462E-4FCE-B098-D851E9114D12}">
      <dsp:nvSpPr>
        <dsp:cNvPr id="0" name=""/>
        <dsp:cNvSpPr/>
      </dsp:nvSpPr>
      <dsp:spPr>
        <a:xfrm>
          <a:off x="5719571" y="591099"/>
          <a:ext cx="2507456" cy="153445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Code for TI-84 Plus CE</a:t>
          </a:r>
          <a:endParaRPr lang="en-US" sz="1600" kern="1200" dirty="0"/>
        </a:p>
        <a:p>
          <a:pPr marL="171450" lvl="1" indent="-171450" algn="l" defTabSz="711200">
            <a:lnSpc>
              <a:spcPct val="90000"/>
            </a:lnSpc>
            <a:spcBef>
              <a:spcPct val="0"/>
            </a:spcBef>
            <a:spcAft>
              <a:spcPct val="15000"/>
            </a:spcAft>
            <a:buChar char="••"/>
          </a:pPr>
          <a:r>
            <a:rPr lang="en-US" sz="1600" kern="1200" dirty="0" smtClean="0"/>
            <a:t>Code for TI-Nspire CX</a:t>
          </a:r>
          <a:endParaRPr lang="en-US" sz="1600" kern="1200" dirty="0"/>
        </a:p>
      </dsp:txBody>
      <dsp:txXfrm>
        <a:off x="5719571" y="591099"/>
        <a:ext cx="2507456" cy="15344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87377"/>
          <a:ext cx="2507456" cy="76895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1. Project Overview</a:t>
          </a:r>
          <a:endParaRPr lang="en-US" sz="1600" kern="1200" dirty="0"/>
        </a:p>
      </dsp:txBody>
      <dsp:txXfrm>
        <a:off x="2571" y="87377"/>
        <a:ext cx="2507456" cy="768954"/>
      </dsp:txXfrm>
    </dsp:sp>
    <dsp:sp modelId="{5FDF61DF-49A1-4B78-99B2-AFF66186C143}">
      <dsp:nvSpPr>
        <dsp:cNvPr id="0" name=""/>
        <dsp:cNvSpPr/>
      </dsp:nvSpPr>
      <dsp:spPr>
        <a:xfrm>
          <a:off x="2571" y="856332"/>
          <a:ext cx="2507456" cy="13834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Overview </a:t>
          </a:r>
          <a:endParaRPr lang="en-US" sz="1600" kern="1200" dirty="0"/>
        </a:p>
        <a:p>
          <a:pPr marL="171450" lvl="1" indent="-171450" algn="l" defTabSz="711200">
            <a:lnSpc>
              <a:spcPct val="90000"/>
            </a:lnSpc>
            <a:spcBef>
              <a:spcPct val="0"/>
            </a:spcBef>
            <a:spcAft>
              <a:spcPct val="15000"/>
            </a:spcAft>
            <a:buChar char="••"/>
          </a:pPr>
          <a:r>
            <a:rPr lang="en-US" sz="1600" kern="1200" dirty="0" smtClean="0"/>
            <a:t>Problem</a:t>
          </a:r>
          <a:endParaRPr lang="en-US" sz="1600" kern="1200" dirty="0"/>
        </a:p>
        <a:p>
          <a:pPr marL="171450" lvl="1" indent="-171450" algn="l" defTabSz="711200">
            <a:lnSpc>
              <a:spcPct val="90000"/>
            </a:lnSpc>
            <a:spcBef>
              <a:spcPct val="0"/>
            </a:spcBef>
            <a:spcAft>
              <a:spcPct val="15000"/>
            </a:spcAft>
            <a:buChar char="••"/>
          </a:pPr>
          <a:r>
            <a:rPr lang="en-US" sz="1600" kern="1200" dirty="0" smtClean="0"/>
            <a:t>Supply List</a:t>
          </a:r>
          <a:endParaRPr lang="en-US" sz="1600" kern="1200" dirty="0"/>
        </a:p>
        <a:p>
          <a:pPr marL="171450" lvl="1" indent="-171450" algn="l" defTabSz="711200">
            <a:lnSpc>
              <a:spcPct val="90000"/>
            </a:lnSpc>
            <a:spcBef>
              <a:spcPct val="0"/>
            </a:spcBef>
            <a:spcAft>
              <a:spcPct val="15000"/>
            </a:spcAft>
            <a:buChar char="••"/>
          </a:pPr>
          <a:r>
            <a:rPr lang="en-US" sz="1600" kern="1200" dirty="0" smtClean="0"/>
            <a:t>Image of Completed Project </a:t>
          </a:r>
          <a:endParaRPr lang="en-US" sz="1600" kern="1200" dirty="0"/>
        </a:p>
      </dsp:txBody>
      <dsp:txXfrm>
        <a:off x="2571" y="856332"/>
        <a:ext cx="2507456" cy="1383480"/>
      </dsp:txXfrm>
    </dsp:sp>
    <dsp:sp modelId="{6C7FACE1-65F1-4C67-AE46-6CC369A83074}">
      <dsp:nvSpPr>
        <dsp:cNvPr id="0" name=""/>
        <dsp:cNvSpPr/>
      </dsp:nvSpPr>
      <dsp:spPr>
        <a:xfrm>
          <a:off x="2861071" y="87377"/>
          <a:ext cx="2507456" cy="76895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2. Preparing for the Project</a:t>
          </a:r>
          <a:endParaRPr lang="en-US" sz="1600" kern="1200" dirty="0"/>
        </a:p>
      </dsp:txBody>
      <dsp:txXfrm>
        <a:off x="2861071" y="87377"/>
        <a:ext cx="2507456" cy="768954"/>
      </dsp:txXfrm>
    </dsp:sp>
    <dsp:sp modelId="{F1A03FC0-84ED-4032-8D74-B2E75AFB5FEE}">
      <dsp:nvSpPr>
        <dsp:cNvPr id="0" name=""/>
        <dsp:cNvSpPr/>
      </dsp:nvSpPr>
      <dsp:spPr>
        <a:xfrm>
          <a:off x="2861071" y="856332"/>
          <a:ext cx="2507456" cy="13834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Pacing Guide </a:t>
          </a:r>
          <a:endParaRPr lang="en-US" sz="1600" kern="1200" dirty="0"/>
        </a:p>
        <a:p>
          <a:pPr marL="171450" lvl="1" indent="-171450" algn="l" defTabSz="711200">
            <a:lnSpc>
              <a:spcPct val="90000"/>
            </a:lnSpc>
            <a:spcBef>
              <a:spcPct val="0"/>
            </a:spcBef>
            <a:spcAft>
              <a:spcPct val="15000"/>
            </a:spcAft>
            <a:buChar char="••"/>
          </a:pPr>
          <a:r>
            <a:rPr lang="en-US" sz="1600" kern="1200" dirty="0" smtClean="0"/>
            <a:t>Materials Checklist</a:t>
          </a:r>
          <a:endParaRPr lang="en-US" sz="1600" kern="1200" dirty="0"/>
        </a:p>
        <a:p>
          <a:pPr marL="171450" lvl="1" indent="-171450" algn="l" defTabSz="711200">
            <a:lnSpc>
              <a:spcPct val="90000"/>
            </a:lnSpc>
            <a:spcBef>
              <a:spcPct val="0"/>
            </a:spcBef>
            <a:spcAft>
              <a:spcPct val="15000"/>
            </a:spcAft>
            <a:buChar char="••"/>
          </a:pPr>
          <a:r>
            <a:rPr lang="en-US" sz="1600" kern="1200" dirty="0" smtClean="0"/>
            <a:t>Tips for Success </a:t>
          </a:r>
          <a:endParaRPr lang="en-US" sz="1600" kern="1200" dirty="0"/>
        </a:p>
      </dsp:txBody>
      <dsp:txXfrm>
        <a:off x="2861071" y="856332"/>
        <a:ext cx="2507456" cy="1383480"/>
      </dsp:txXfrm>
    </dsp:sp>
    <dsp:sp modelId="{04F396E6-2872-4482-826F-B79187D90394}">
      <dsp:nvSpPr>
        <dsp:cNvPr id="0" name=""/>
        <dsp:cNvSpPr/>
      </dsp:nvSpPr>
      <dsp:spPr>
        <a:xfrm>
          <a:off x="5719571" y="87377"/>
          <a:ext cx="2507456" cy="76895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3. Process of Engineering Design and Computational Thinking</a:t>
          </a:r>
          <a:endParaRPr lang="en-US" sz="1600" kern="1200" dirty="0"/>
        </a:p>
      </dsp:txBody>
      <dsp:txXfrm>
        <a:off x="5719571" y="87377"/>
        <a:ext cx="2507456" cy="768954"/>
      </dsp:txXfrm>
    </dsp:sp>
    <dsp:sp modelId="{742B35F2-385D-4367-B8E4-7793D7B0807A}">
      <dsp:nvSpPr>
        <dsp:cNvPr id="0" name=""/>
        <dsp:cNvSpPr/>
      </dsp:nvSpPr>
      <dsp:spPr>
        <a:xfrm>
          <a:off x="5719571" y="856332"/>
          <a:ext cx="2507456" cy="13834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smtClean="0"/>
            <a:t>Engineering Design process</a:t>
          </a:r>
          <a:endParaRPr lang="en-US" sz="1600" kern="1200" dirty="0"/>
        </a:p>
        <a:p>
          <a:pPr marL="171450" lvl="1" indent="-171450" algn="l" defTabSz="711200">
            <a:lnSpc>
              <a:spcPct val="90000"/>
            </a:lnSpc>
            <a:spcBef>
              <a:spcPct val="0"/>
            </a:spcBef>
            <a:spcAft>
              <a:spcPct val="15000"/>
            </a:spcAft>
            <a:buChar char="••"/>
          </a:pPr>
          <a:r>
            <a:rPr lang="en-US" sz="1600" kern="1200" dirty="0" smtClean="0"/>
            <a:t>Computational Thinking</a:t>
          </a:r>
          <a:endParaRPr lang="en-US" sz="1600" kern="1200" dirty="0"/>
        </a:p>
        <a:p>
          <a:pPr marL="171450" lvl="1" indent="-171450" algn="l" defTabSz="711200">
            <a:lnSpc>
              <a:spcPct val="90000"/>
            </a:lnSpc>
            <a:spcBef>
              <a:spcPct val="0"/>
            </a:spcBef>
            <a:spcAft>
              <a:spcPct val="15000"/>
            </a:spcAft>
            <a:buChar char="••"/>
          </a:pPr>
          <a:r>
            <a:rPr lang="en-US" sz="1600" kern="1200" dirty="0" smtClean="0"/>
            <a:t>Pseudocode: Planning your Program</a:t>
          </a:r>
          <a:endParaRPr lang="en-US" sz="1600" kern="1200" dirty="0"/>
        </a:p>
      </dsp:txBody>
      <dsp:txXfrm>
        <a:off x="5719571" y="856332"/>
        <a:ext cx="2507456" cy="13834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C226E-F35E-4DD7-8891-9F6D404D5161}">
      <dsp:nvSpPr>
        <dsp:cNvPr id="0" name=""/>
        <dsp:cNvSpPr/>
      </dsp:nvSpPr>
      <dsp:spPr>
        <a:xfrm>
          <a:off x="0" y="0"/>
          <a:ext cx="4525963" cy="4525963"/>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552613-42D7-4A0F-92B8-2CEF07B2D7C0}">
      <dsp:nvSpPr>
        <dsp:cNvPr id="0" name=""/>
        <dsp:cNvSpPr/>
      </dsp:nvSpPr>
      <dsp:spPr>
        <a:xfrm>
          <a:off x="2262981" y="0"/>
          <a:ext cx="5966618" cy="4525963"/>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To Extend project beyond 3+ </a:t>
          </a:r>
          <a:r>
            <a:rPr lang="en-US" sz="1800" kern="1200" dirty="0" smtClean="0"/>
            <a:t>sessions </a:t>
          </a:r>
          <a:endParaRPr lang="en-US" sz="1800" kern="1200" dirty="0"/>
        </a:p>
      </dsp:txBody>
      <dsp:txXfrm>
        <a:off x="2262981" y="0"/>
        <a:ext cx="2983309" cy="1357791"/>
      </dsp:txXfrm>
    </dsp:sp>
    <dsp:sp modelId="{CE648157-D654-43E3-A7B8-13002904B523}">
      <dsp:nvSpPr>
        <dsp:cNvPr id="0" name=""/>
        <dsp:cNvSpPr/>
      </dsp:nvSpPr>
      <dsp:spPr>
        <a:xfrm>
          <a:off x="792044" y="1357791"/>
          <a:ext cx="2941873" cy="2941873"/>
        </a:xfrm>
        <a:prstGeom prst="pie">
          <a:avLst>
            <a:gd name="adj1" fmla="val 5400000"/>
            <a:gd name="adj2" fmla="val 162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75C545-C2C4-458D-AD9B-A8195B9930E0}">
      <dsp:nvSpPr>
        <dsp:cNvPr id="0" name=""/>
        <dsp:cNvSpPr/>
      </dsp:nvSpPr>
      <dsp:spPr>
        <a:xfrm>
          <a:off x="2262981" y="1357791"/>
          <a:ext cx="5966618" cy="2941873"/>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Project completed in 2-3 sessions                         </a:t>
          </a:r>
          <a:endParaRPr lang="en-US" sz="1800" kern="1200" dirty="0" smtClean="0"/>
        </a:p>
        <a:p>
          <a:pPr lvl="0" algn="ctr" defTabSz="800100">
            <a:lnSpc>
              <a:spcPct val="90000"/>
            </a:lnSpc>
            <a:spcBef>
              <a:spcPct val="0"/>
            </a:spcBef>
            <a:spcAft>
              <a:spcPct val="35000"/>
            </a:spcAft>
          </a:pPr>
          <a:r>
            <a:rPr lang="en-US" sz="1400" kern="1200" dirty="0" smtClean="0"/>
            <a:t>( </a:t>
          </a:r>
          <a:r>
            <a:rPr lang="en-US" sz="1400" kern="1200" dirty="0"/>
            <a:t>each lasting 60-90 mins)</a:t>
          </a:r>
        </a:p>
      </dsp:txBody>
      <dsp:txXfrm>
        <a:off x="2262981" y="1357791"/>
        <a:ext cx="2983309" cy="1357787"/>
      </dsp:txXfrm>
    </dsp:sp>
    <dsp:sp modelId="{5B67B7DA-3127-46FE-994B-63623788E94F}">
      <dsp:nvSpPr>
        <dsp:cNvPr id="0" name=""/>
        <dsp:cNvSpPr/>
      </dsp:nvSpPr>
      <dsp:spPr>
        <a:xfrm>
          <a:off x="1584087" y="2715579"/>
          <a:ext cx="1357787" cy="1357787"/>
        </a:xfrm>
        <a:prstGeom prst="pie">
          <a:avLst>
            <a:gd name="adj1" fmla="val 5400000"/>
            <a:gd name="adj2" fmla="val 1620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B9B84A-1FA9-4306-BEC6-D7F9C90BCF0B}">
      <dsp:nvSpPr>
        <dsp:cNvPr id="0" name=""/>
        <dsp:cNvSpPr/>
      </dsp:nvSpPr>
      <dsp:spPr>
        <a:xfrm>
          <a:off x="2262981" y="2784364"/>
          <a:ext cx="5966618" cy="1357787"/>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Project completed in </a:t>
          </a:r>
          <a:r>
            <a:rPr lang="en-US" sz="1800" kern="1200" dirty="0" smtClean="0"/>
            <a:t>1, </a:t>
          </a:r>
        </a:p>
        <a:p>
          <a:pPr lvl="0" algn="ctr" defTabSz="800100">
            <a:lnSpc>
              <a:spcPct val="90000"/>
            </a:lnSpc>
            <a:spcBef>
              <a:spcPct val="0"/>
            </a:spcBef>
            <a:spcAft>
              <a:spcPct val="35000"/>
            </a:spcAft>
          </a:pPr>
          <a:r>
            <a:rPr lang="en-US" sz="1800" kern="1200" dirty="0" smtClean="0"/>
            <a:t> 60-90 </a:t>
          </a:r>
          <a:r>
            <a:rPr lang="en-US" sz="1800" kern="1200" dirty="0"/>
            <a:t>min session</a:t>
          </a:r>
        </a:p>
      </dsp:txBody>
      <dsp:txXfrm>
        <a:off x="2262981" y="2784364"/>
        <a:ext cx="2983309" cy="1357787"/>
      </dsp:txXfrm>
    </dsp:sp>
    <dsp:sp modelId="{E53D43AF-8CB5-495F-9432-A05A630F45B4}">
      <dsp:nvSpPr>
        <dsp:cNvPr id="0" name=""/>
        <dsp:cNvSpPr/>
      </dsp:nvSpPr>
      <dsp:spPr>
        <a:xfrm>
          <a:off x="5246290" y="0"/>
          <a:ext cx="2983309" cy="1357791"/>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Have students complete  all “optional” 10 MOC</a:t>
          </a:r>
          <a:endParaRPr lang="en-US" sz="1200" kern="1200" dirty="0"/>
        </a:p>
        <a:p>
          <a:pPr marL="114300" lvl="1" indent="-114300" algn="l" defTabSz="533400">
            <a:lnSpc>
              <a:spcPct val="90000"/>
            </a:lnSpc>
            <a:spcBef>
              <a:spcPct val="0"/>
            </a:spcBef>
            <a:spcAft>
              <a:spcPct val="15000"/>
            </a:spcAft>
            <a:buChar char="••"/>
          </a:pPr>
          <a:r>
            <a:rPr lang="en-US" sz="1200" kern="1200" dirty="0" smtClean="0"/>
            <a:t>Have students customize and plan multi-faceted presentations for their peers to sell it</a:t>
          </a:r>
          <a:endParaRPr lang="en-US" sz="1200" kern="1200" dirty="0"/>
        </a:p>
        <a:p>
          <a:pPr marL="114300" lvl="1" indent="-114300" algn="l" defTabSz="533400">
            <a:lnSpc>
              <a:spcPct val="90000"/>
            </a:lnSpc>
            <a:spcBef>
              <a:spcPct val="0"/>
            </a:spcBef>
            <a:spcAft>
              <a:spcPct val="15000"/>
            </a:spcAft>
            <a:buChar char="••"/>
          </a:pPr>
          <a:r>
            <a:rPr lang="en-US" sz="1200" kern="1200" dirty="0" smtClean="0"/>
            <a:t>Consider the addition of  other STEM Projects (refer to last section of this PPT)</a:t>
          </a:r>
          <a:endParaRPr lang="en-US" sz="1200" kern="1200" dirty="0"/>
        </a:p>
      </dsp:txBody>
      <dsp:txXfrm>
        <a:off x="5246290" y="0"/>
        <a:ext cx="2983309" cy="1357791"/>
      </dsp:txXfrm>
    </dsp:sp>
    <dsp:sp modelId="{AF40EBF6-3525-4180-BFAE-151C523F026A}">
      <dsp:nvSpPr>
        <dsp:cNvPr id="0" name=""/>
        <dsp:cNvSpPr/>
      </dsp:nvSpPr>
      <dsp:spPr>
        <a:xfrm>
          <a:off x="5246290" y="1408586"/>
          <a:ext cx="2983309" cy="135778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l" defTabSz="533400">
            <a:lnSpc>
              <a:spcPct val="90000"/>
            </a:lnSpc>
            <a:spcBef>
              <a:spcPct val="0"/>
            </a:spcBef>
            <a:spcAft>
              <a:spcPct val="15000"/>
            </a:spcAft>
            <a:buChar char="••"/>
          </a:pPr>
          <a:r>
            <a:rPr lang="en-US" sz="1200" kern="1200" dirty="0" smtClean="0"/>
            <a:t>Have </a:t>
          </a:r>
          <a:r>
            <a:rPr lang="en-US" sz="1200" kern="1200" dirty="0"/>
            <a:t>students complete </a:t>
          </a:r>
          <a:r>
            <a:rPr lang="en-US" sz="1200" i="1" kern="1200" dirty="0"/>
            <a:t>10 </a:t>
          </a:r>
          <a:r>
            <a:rPr lang="en-US" sz="1200" i="1" kern="1200" dirty="0" smtClean="0"/>
            <a:t>Minutes of Code </a:t>
          </a:r>
          <a:r>
            <a:rPr lang="en-US" sz="1200" kern="1200" dirty="0" smtClean="0"/>
            <a:t>and </a:t>
          </a:r>
          <a:r>
            <a:rPr lang="en-US" sz="1200" i="1" kern="1200" dirty="0"/>
            <a:t>10 </a:t>
          </a:r>
          <a:r>
            <a:rPr lang="en-US" sz="1200" i="1" kern="1200" dirty="0" smtClean="0"/>
            <a:t>Minutes of Code with </a:t>
          </a:r>
          <a:r>
            <a:rPr lang="en-US" sz="1200" i="1" kern="1200" dirty="0"/>
            <a:t>Innovator </a:t>
          </a:r>
          <a:r>
            <a:rPr lang="en-US" sz="1200" kern="1200" dirty="0" smtClean="0"/>
            <a:t> units that have been identified for completion. </a:t>
          </a:r>
          <a:endParaRPr lang="en-US" sz="1200" i="1" kern="1200" dirty="0"/>
        </a:p>
        <a:p>
          <a:pPr marL="114300" lvl="1" indent="-114300" algn="l" defTabSz="533400">
            <a:lnSpc>
              <a:spcPct val="90000"/>
            </a:lnSpc>
            <a:spcBef>
              <a:spcPct val="0"/>
            </a:spcBef>
            <a:spcAft>
              <a:spcPct val="15000"/>
            </a:spcAft>
            <a:buChar char="••"/>
          </a:pPr>
          <a:r>
            <a:rPr lang="en-US" sz="1200" i="0" kern="1200" dirty="0" smtClean="0"/>
            <a:t>Students can customize and create presentations for their rings as time allows</a:t>
          </a:r>
          <a:endParaRPr lang="en-US" sz="1200" i="0" kern="1200" dirty="0"/>
        </a:p>
      </dsp:txBody>
      <dsp:txXfrm>
        <a:off x="5246290" y="1408586"/>
        <a:ext cx="2983309" cy="1357787"/>
      </dsp:txXfrm>
    </dsp:sp>
    <dsp:sp modelId="{07D4E912-993E-4808-ABA3-5AAD674ACF43}">
      <dsp:nvSpPr>
        <dsp:cNvPr id="0" name=""/>
        <dsp:cNvSpPr/>
      </dsp:nvSpPr>
      <dsp:spPr>
        <a:xfrm>
          <a:off x="5246290" y="2715579"/>
          <a:ext cx="2983309" cy="1357787"/>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l" defTabSz="577850">
            <a:lnSpc>
              <a:spcPct val="90000"/>
            </a:lnSpc>
            <a:spcBef>
              <a:spcPct val="0"/>
            </a:spcBef>
            <a:spcAft>
              <a:spcPct val="15000"/>
            </a:spcAft>
            <a:buChar char="••"/>
          </a:pPr>
          <a:endParaRPr lang="en-US" sz="1300" kern="1200"/>
        </a:p>
        <a:p>
          <a:pPr marL="114300" lvl="1" indent="-114300" algn="l" defTabSz="533400">
            <a:lnSpc>
              <a:spcPct val="90000"/>
            </a:lnSpc>
            <a:spcBef>
              <a:spcPct val="0"/>
            </a:spcBef>
            <a:spcAft>
              <a:spcPct val="15000"/>
            </a:spcAft>
            <a:buChar char="••"/>
          </a:pPr>
          <a:r>
            <a:rPr lang="en-US" sz="1200" kern="1200" dirty="0" smtClean="0"/>
            <a:t>Follow the  “Fast Track” Path in the Classroom Presentation PPT</a:t>
          </a:r>
          <a:endParaRPr lang="en-US" sz="1200" kern="1200" dirty="0"/>
        </a:p>
        <a:p>
          <a:pPr marL="114300" lvl="1" indent="-114300" algn="l" defTabSz="533400">
            <a:lnSpc>
              <a:spcPct val="90000"/>
            </a:lnSpc>
            <a:spcBef>
              <a:spcPct val="0"/>
            </a:spcBef>
            <a:spcAft>
              <a:spcPct val="15000"/>
            </a:spcAft>
            <a:buChar char="••"/>
          </a:pPr>
          <a:r>
            <a:rPr lang="en-US" sz="1200" kern="1200" dirty="0" smtClean="0"/>
            <a:t>This path will likely involve teacher/student working together to create the program (depending on student experience) </a:t>
          </a:r>
          <a:endParaRPr lang="en-US" sz="1200" kern="1200" dirty="0"/>
        </a:p>
      </dsp:txBody>
      <dsp:txXfrm>
        <a:off x="5246290" y="2715579"/>
        <a:ext cx="2983309" cy="13577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B8838B-DA5A-445C-8943-CA4221E2573E}">
      <dsp:nvSpPr>
        <dsp:cNvPr id="0" name=""/>
        <dsp:cNvSpPr/>
      </dsp:nvSpPr>
      <dsp:spPr>
        <a:xfrm>
          <a:off x="4529834" y="975644"/>
          <a:ext cx="2059735" cy="4577257"/>
        </a:xfrm>
        <a:prstGeom prst="wedgeRectCallout">
          <a:avLst>
            <a:gd name="adj1" fmla="val 0"/>
            <a:gd name="adj2" fmla="val 0"/>
          </a:avLst>
        </a:prstGeom>
        <a:solidFill>
          <a:schemeClr val="bg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975" tIns="53975" rIns="53975" bIns="53975" numCol="1" spcCol="1270" anchor="t" anchorCtr="0">
          <a:noAutofit/>
        </a:bodyPr>
        <a:lstStyle/>
        <a:p>
          <a:pPr lvl="0" algn="r" defTabSz="755650">
            <a:lnSpc>
              <a:spcPct val="90000"/>
            </a:lnSpc>
            <a:spcBef>
              <a:spcPct val="0"/>
            </a:spcBef>
            <a:spcAft>
              <a:spcPct val="35000"/>
            </a:spcAft>
          </a:pPr>
          <a:r>
            <a:rPr lang="en-US" sz="1700" kern="1200" dirty="0"/>
            <a:t>requires understanding of more difficult science concepts</a:t>
          </a:r>
        </a:p>
        <a:p>
          <a:pPr lvl="0" algn="r" defTabSz="755650">
            <a:lnSpc>
              <a:spcPct val="90000"/>
            </a:lnSpc>
            <a:spcBef>
              <a:spcPct val="0"/>
            </a:spcBef>
            <a:spcAft>
              <a:spcPct val="35000"/>
            </a:spcAft>
          </a:pPr>
          <a:r>
            <a:rPr lang="en-US" sz="1700" kern="1200"/>
            <a:t>requires more complex programming and coding skills</a:t>
          </a:r>
        </a:p>
        <a:p>
          <a:pPr lvl="0" algn="r" defTabSz="755650">
            <a:lnSpc>
              <a:spcPct val="90000"/>
            </a:lnSpc>
            <a:spcBef>
              <a:spcPct val="0"/>
            </a:spcBef>
            <a:spcAft>
              <a:spcPct val="35000"/>
            </a:spcAft>
          </a:pPr>
          <a:r>
            <a:rPr lang="en-US" sz="1700" kern="1200"/>
            <a:t>heavier emphasis on the E in STEM</a:t>
          </a:r>
        </a:p>
        <a:p>
          <a:pPr lvl="0" algn="r" defTabSz="755650">
            <a:lnSpc>
              <a:spcPct val="90000"/>
            </a:lnSpc>
            <a:spcBef>
              <a:spcPct val="0"/>
            </a:spcBef>
            <a:spcAft>
              <a:spcPct val="35000"/>
            </a:spcAft>
          </a:pPr>
          <a:r>
            <a:rPr lang="en-US" sz="1700" kern="1200"/>
            <a:t>target audience: High School</a:t>
          </a:r>
        </a:p>
        <a:p>
          <a:pPr lvl="0" algn="r" defTabSz="755650">
            <a:lnSpc>
              <a:spcPct val="90000"/>
            </a:lnSpc>
            <a:spcBef>
              <a:spcPct val="0"/>
            </a:spcBef>
            <a:spcAft>
              <a:spcPct val="35000"/>
            </a:spcAft>
          </a:pPr>
          <a:r>
            <a:rPr lang="en-US" sz="1700" kern="1200"/>
            <a:t>time required: ~ 3-4 days</a:t>
          </a:r>
        </a:p>
      </dsp:txBody>
      <dsp:txXfrm>
        <a:off x="4791240" y="975644"/>
        <a:ext cx="1798328" cy="4577257"/>
      </dsp:txXfrm>
    </dsp:sp>
    <dsp:sp modelId="{18C7EAD7-8623-4AAF-BEDE-F543CAD3AB42}">
      <dsp:nvSpPr>
        <dsp:cNvPr id="0" name=""/>
        <dsp:cNvSpPr/>
      </dsp:nvSpPr>
      <dsp:spPr>
        <a:xfrm>
          <a:off x="4529834" y="0"/>
          <a:ext cx="2059735" cy="977310"/>
        </a:xfrm>
        <a:prstGeom prst="rec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375" tIns="79375" rIns="79375" bIns="79375" numCol="1" spcCol="1270" anchor="ctr" anchorCtr="0">
          <a:noAutofit/>
        </a:bodyPr>
        <a:lstStyle/>
        <a:p>
          <a:pPr lvl="0" algn="ctr" defTabSz="1111250">
            <a:lnSpc>
              <a:spcPct val="90000"/>
            </a:lnSpc>
            <a:spcBef>
              <a:spcPct val="0"/>
            </a:spcBef>
            <a:spcAft>
              <a:spcPct val="35000"/>
            </a:spcAft>
          </a:pPr>
          <a:r>
            <a:rPr lang="en-US" sz="2500" kern="1200" dirty="0"/>
            <a:t>Smart Water</a:t>
          </a:r>
        </a:p>
      </dsp:txBody>
      <dsp:txXfrm>
        <a:off x="4529834" y="0"/>
        <a:ext cx="2059735" cy="977310"/>
      </dsp:txXfrm>
    </dsp:sp>
    <dsp:sp modelId="{CB14EBBC-D7EF-4119-84E0-FE11841A5439}">
      <dsp:nvSpPr>
        <dsp:cNvPr id="0" name=""/>
        <dsp:cNvSpPr/>
      </dsp:nvSpPr>
      <dsp:spPr>
        <a:xfrm>
          <a:off x="2570757" y="1009693"/>
          <a:ext cx="2059735" cy="4250746"/>
        </a:xfrm>
        <a:prstGeom prst="wedgeRectCallout">
          <a:avLst>
            <a:gd name="adj1" fmla="val 62500"/>
            <a:gd name="adj2" fmla="val 20830"/>
          </a:avLst>
        </a:prstGeom>
        <a:solidFill>
          <a:schemeClr val="tx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975" tIns="53975" rIns="53975" bIns="53975" numCol="1" spcCol="1270" anchor="t" anchorCtr="0">
          <a:noAutofit/>
        </a:bodyPr>
        <a:lstStyle/>
        <a:p>
          <a:pPr lvl="0" algn="r" defTabSz="755650">
            <a:lnSpc>
              <a:spcPct val="90000"/>
            </a:lnSpc>
            <a:spcBef>
              <a:spcPct val="0"/>
            </a:spcBef>
            <a:spcAft>
              <a:spcPct val="35000"/>
            </a:spcAft>
          </a:pPr>
          <a:r>
            <a:rPr lang="en-US" sz="1700" kern="1200" dirty="0">
              <a:solidFill>
                <a:schemeClr val="tx1"/>
              </a:solidFill>
            </a:rPr>
            <a:t>More complex </a:t>
          </a:r>
          <a:r>
            <a:rPr lang="en-US" sz="1700" kern="1200" dirty="0" smtClean="0">
              <a:solidFill>
                <a:schemeClr val="tx1"/>
              </a:solidFill>
            </a:rPr>
            <a:t>project</a:t>
          </a:r>
          <a:r>
            <a:rPr lang="en-US" sz="1700" kern="1200" dirty="0">
              <a:solidFill>
                <a:schemeClr val="tx1"/>
              </a:solidFill>
            </a:rPr>
            <a:t>, using several sensors at once, and input/output scenarios</a:t>
          </a:r>
        </a:p>
        <a:p>
          <a:pPr lvl="0" algn="r" defTabSz="755650">
            <a:lnSpc>
              <a:spcPct val="90000"/>
            </a:lnSpc>
            <a:spcBef>
              <a:spcPct val="0"/>
            </a:spcBef>
            <a:spcAft>
              <a:spcPct val="35000"/>
            </a:spcAft>
          </a:pPr>
          <a:r>
            <a:rPr lang="en-US" sz="1700" kern="1200" dirty="0">
              <a:solidFill>
                <a:schemeClr val="tx1"/>
              </a:solidFill>
            </a:rPr>
            <a:t>target audience: middle grades/High school</a:t>
          </a:r>
        </a:p>
        <a:p>
          <a:pPr lvl="0" algn="r" defTabSz="755650">
            <a:lnSpc>
              <a:spcPct val="90000"/>
            </a:lnSpc>
            <a:spcBef>
              <a:spcPct val="0"/>
            </a:spcBef>
            <a:spcAft>
              <a:spcPct val="35000"/>
            </a:spcAft>
          </a:pPr>
          <a:r>
            <a:rPr lang="en-US" sz="1700" kern="1200">
              <a:solidFill>
                <a:schemeClr val="tx1"/>
              </a:solidFill>
            </a:rPr>
            <a:t>time required: 2-3 day project</a:t>
          </a:r>
        </a:p>
      </dsp:txBody>
      <dsp:txXfrm>
        <a:off x="2832164" y="1009693"/>
        <a:ext cx="1798328" cy="4250746"/>
      </dsp:txXfrm>
    </dsp:sp>
    <dsp:sp modelId="{B2190A7F-F15A-4FF0-9B65-5933E5B6936B}">
      <dsp:nvSpPr>
        <dsp:cNvPr id="0" name=""/>
        <dsp:cNvSpPr/>
      </dsp:nvSpPr>
      <dsp:spPr>
        <a:xfrm>
          <a:off x="2469480" y="158257"/>
          <a:ext cx="2059735" cy="817387"/>
        </a:xfrm>
        <a:prstGeom prst="rec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375" tIns="79375" rIns="79375" bIns="79375" numCol="1" spcCol="1270" anchor="ctr" anchorCtr="0">
          <a:noAutofit/>
        </a:bodyPr>
        <a:lstStyle/>
        <a:p>
          <a:pPr lvl="0" algn="ctr" defTabSz="1111250">
            <a:lnSpc>
              <a:spcPct val="90000"/>
            </a:lnSpc>
            <a:spcBef>
              <a:spcPct val="0"/>
            </a:spcBef>
            <a:spcAft>
              <a:spcPct val="35000"/>
            </a:spcAft>
          </a:pPr>
          <a:r>
            <a:rPr lang="en-US" sz="2500" kern="1200" dirty="0"/>
            <a:t>Pet Car Alarm</a:t>
          </a:r>
        </a:p>
      </dsp:txBody>
      <dsp:txXfrm>
        <a:off x="2469480" y="158257"/>
        <a:ext cx="2059735" cy="817387"/>
      </dsp:txXfrm>
    </dsp:sp>
    <dsp:sp modelId="{1BC5785C-C82C-4DAB-A6D4-FF9B081B8218}">
      <dsp:nvSpPr>
        <dsp:cNvPr id="0" name=""/>
        <dsp:cNvSpPr/>
      </dsp:nvSpPr>
      <dsp:spPr>
        <a:xfrm>
          <a:off x="409745" y="924283"/>
          <a:ext cx="2059735" cy="3923680"/>
        </a:xfrm>
        <a:prstGeom prst="wedgeRectCallout">
          <a:avLst>
            <a:gd name="adj1" fmla="val 62500"/>
            <a:gd name="adj2" fmla="val 20830"/>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975" tIns="53975" rIns="53975" bIns="53975" numCol="1" spcCol="1270" anchor="t" anchorCtr="0">
          <a:noAutofit/>
        </a:bodyPr>
        <a:lstStyle/>
        <a:p>
          <a:pPr lvl="0" algn="r" defTabSz="755650">
            <a:lnSpc>
              <a:spcPct val="90000"/>
            </a:lnSpc>
            <a:spcBef>
              <a:spcPct val="0"/>
            </a:spcBef>
            <a:spcAft>
              <a:spcPct val="35000"/>
            </a:spcAft>
          </a:pPr>
          <a:r>
            <a:rPr lang="en-US" sz="1700" kern="1200" dirty="0"/>
            <a:t>simple project designed to introduce students to programming with the TI-Innovator Hub</a:t>
          </a:r>
        </a:p>
        <a:p>
          <a:pPr lvl="0" algn="r" defTabSz="755650">
            <a:lnSpc>
              <a:spcPct val="90000"/>
            </a:lnSpc>
            <a:spcBef>
              <a:spcPct val="0"/>
            </a:spcBef>
            <a:spcAft>
              <a:spcPct val="35000"/>
            </a:spcAft>
          </a:pPr>
          <a:r>
            <a:rPr lang="en-US" sz="1700" kern="1200"/>
            <a:t>target audience: general/beginner</a:t>
          </a:r>
        </a:p>
        <a:p>
          <a:pPr lvl="0" algn="r" defTabSz="755650">
            <a:lnSpc>
              <a:spcPct val="90000"/>
            </a:lnSpc>
            <a:spcBef>
              <a:spcPct val="0"/>
            </a:spcBef>
            <a:spcAft>
              <a:spcPct val="35000"/>
            </a:spcAft>
          </a:pPr>
          <a:r>
            <a:rPr lang="en-US" sz="1700" kern="1200" dirty="0"/>
            <a:t>time required:       ~ .5- 1 day project</a:t>
          </a:r>
        </a:p>
      </dsp:txBody>
      <dsp:txXfrm>
        <a:off x="671151" y="924283"/>
        <a:ext cx="1798328" cy="3923680"/>
      </dsp:txXfrm>
    </dsp:sp>
    <dsp:sp modelId="{21D995D5-771A-460D-A7A4-017151E9F5E5}">
      <dsp:nvSpPr>
        <dsp:cNvPr id="0" name=""/>
        <dsp:cNvSpPr/>
      </dsp:nvSpPr>
      <dsp:spPr>
        <a:xfrm>
          <a:off x="409745" y="321513"/>
          <a:ext cx="2059735" cy="65413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9375" tIns="79375" rIns="79375" bIns="79375" numCol="1" spcCol="1270" anchor="ctr" anchorCtr="0">
          <a:noAutofit/>
        </a:bodyPr>
        <a:lstStyle/>
        <a:p>
          <a:pPr lvl="0" algn="ctr" defTabSz="1111250">
            <a:lnSpc>
              <a:spcPct val="90000"/>
            </a:lnSpc>
            <a:spcBef>
              <a:spcPct val="0"/>
            </a:spcBef>
            <a:spcAft>
              <a:spcPct val="35000"/>
            </a:spcAft>
          </a:pPr>
          <a:r>
            <a:rPr lang="en-US" sz="2500" kern="1200" dirty="0"/>
            <a:t>Mood Ring</a:t>
          </a:r>
        </a:p>
      </dsp:txBody>
      <dsp:txXfrm>
        <a:off x="409745" y="321513"/>
        <a:ext cx="2059735" cy="65413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95D2F7-8C15-4EC2-8357-2EC70F284532}">
      <dsp:nvSpPr>
        <dsp:cNvPr id="0" name=""/>
        <dsp:cNvSpPr/>
      </dsp:nvSpPr>
      <dsp:spPr>
        <a:xfrm>
          <a:off x="156335" y="1998854"/>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dirty="0"/>
            <a:t>Day 1: Coding Basics and Mood Ring </a:t>
          </a:r>
        </a:p>
      </dsp:txBody>
      <dsp:txXfrm>
        <a:off x="185410" y="2027929"/>
        <a:ext cx="1927217" cy="934533"/>
      </dsp:txXfrm>
    </dsp:sp>
    <dsp:sp modelId="{792EBB77-8B10-432A-8199-32081BE9DBFC}">
      <dsp:nvSpPr>
        <dsp:cNvPr id="0" name=""/>
        <dsp:cNvSpPr/>
      </dsp:nvSpPr>
      <dsp:spPr>
        <a:xfrm rot="17945813">
          <a:off x="1722236" y="1761490"/>
          <a:ext cx="1633079" cy="40429"/>
        </a:xfrm>
        <a:custGeom>
          <a:avLst/>
          <a:gdLst/>
          <a:ahLst/>
          <a:cxnLst/>
          <a:rect l="0" t="0" r="0" b="0"/>
          <a:pathLst>
            <a:path>
              <a:moveTo>
                <a:pt x="0" y="20214"/>
              </a:moveTo>
              <a:lnTo>
                <a:pt x="1633079"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497949" y="1740878"/>
        <a:ext cx="81653" cy="81653"/>
      </dsp:txXfrm>
    </dsp:sp>
    <dsp:sp modelId="{A8F89116-4C4B-4DF0-BBC7-C97D65E944FB}">
      <dsp:nvSpPr>
        <dsp:cNvPr id="0" name=""/>
        <dsp:cNvSpPr/>
      </dsp:nvSpPr>
      <dsp:spPr>
        <a:xfrm>
          <a:off x="2935849" y="571872"/>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2-2.5/3: Pet Car Alarm</a:t>
          </a:r>
        </a:p>
      </dsp:txBody>
      <dsp:txXfrm>
        <a:off x="2964924" y="600947"/>
        <a:ext cx="1927217" cy="934533"/>
      </dsp:txXfrm>
    </dsp:sp>
    <dsp:sp modelId="{63395463-7682-4318-ABDC-60B09CE395F1}">
      <dsp:nvSpPr>
        <dsp:cNvPr id="0" name=""/>
        <dsp:cNvSpPr/>
      </dsp:nvSpPr>
      <dsp:spPr>
        <a:xfrm rot="19457599">
          <a:off x="4829293" y="762602"/>
          <a:ext cx="977994" cy="40429"/>
        </a:xfrm>
        <a:custGeom>
          <a:avLst/>
          <a:gdLst/>
          <a:ahLst/>
          <a:cxnLst/>
          <a:rect l="0" t="0" r="0" b="0"/>
          <a:pathLst>
            <a:path>
              <a:moveTo>
                <a:pt x="0" y="20214"/>
              </a:moveTo>
              <a:lnTo>
                <a:pt x="97799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93840" y="758367"/>
        <a:ext cx="48899" cy="48899"/>
      </dsp:txXfrm>
    </dsp:sp>
    <dsp:sp modelId="{B0B3BDE9-2EFA-4791-BBCF-69F6DF36AFAE}">
      <dsp:nvSpPr>
        <dsp:cNvPr id="0" name=""/>
        <dsp:cNvSpPr/>
      </dsp:nvSpPr>
      <dsp:spPr>
        <a:xfrm>
          <a:off x="5715363" y="1079"/>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4-5: Mars Rover Challenge</a:t>
          </a:r>
        </a:p>
      </dsp:txBody>
      <dsp:txXfrm>
        <a:off x="5744438" y="30154"/>
        <a:ext cx="1927217" cy="934533"/>
      </dsp:txXfrm>
    </dsp:sp>
    <dsp:sp modelId="{490871FE-CC30-4105-93ED-9F8917E6AAE0}">
      <dsp:nvSpPr>
        <dsp:cNvPr id="0" name=""/>
        <dsp:cNvSpPr/>
      </dsp:nvSpPr>
      <dsp:spPr>
        <a:xfrm rot="2142401">
          <a:off x="4829293" y="1333395"/>
          <a:ext cx="977994" cy="40429"/>
        </a:xfrm>
        <a:custGeom>
          <a:avLst/>
          <a:gdLst/>
          <a:ahLst/>
          <a:cxnLst/>
          <a:rect l="0" t="0" r="0" b="0"/>
          <a:pathLst>
            <a:path>
              <a:moveTo>
                <a:pt x="0" y="20214"/>
              </a:moveTo>
              <a:lnTo>
                <a:pt x="977994"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93840" y="1329160"/>
        <a:ext cx="48899" cy="48899"/>
      </dsp:txXfrm>
    </dsp:sp>
    <dsp:sp modelId="{D6071294-A564-4A24-B9C6-13937682A733}">
      <dsp:nvSpPr>
        <dsp:cNvPr id="0" name=""/>
        <dsp:cNvSpPr/>
      </dsp:nvSpPr>
      <dsp:spPr>
        <a:xfrm>
          <a:off x="5715363" y="1142665"/>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3-5: Smart Irrigation System</a:t>
          </a:r>
        </a:p>
      </dsp:txBody>
      <dsp:txXfrm>
        <a:off x="5744438" y="1171740"/>
        <a:ext cx="1927217" cy="934533"/>
      </dsp:txXfrm>
    </dsp:sp>
    <dsp:sp modelId="{7BE0CAA9-9FB3-4BF4-9029-143B44C1A2D9}">
      <dsp:nvSpPr>
        <dsp:cNvPr id="0" name=""/>
        <dsp:cNvSpPr/>
      </dsp:nvSpPr>
      <dsp:spPr>
        <a:xfrm rot="1186030">
          <a:off x="2116840" y="2617679"/>
          <a:ext cx="843872" cy="40429"/>
        </a:xfrm>
        <a:custGeom>
          <a:avLst/>
          <a:gdLst/>
          <a:ahLst/>
          <a:cxnLst/>
          <a:rect l="0" t="0" r="0" b="0"/>
          <a:pathLst>
            <a:path>
              <a:moveTo>
                <a:pt x="0" y="20214"/>
              </a:moveTo>
              <a:lnTo>
                <a:pt x="843872"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517679" y="2616797"/>
        <a:ext cx="42193" cy="42193"/>
      </dsp:txXfrm>
    </dsp:sp>
    <dsp:sp modelId="{1BF8F8FF-D533-4882-9619-6A427087A328}">
      <dsp:nvSpPr>
        <dsp:cNvPr id="0" name=""/>
        <dsp:cNvSpPr/>
      </dsp:nvSpPr>
      <dsp:spPr>
        <a:xfrm>
          <a:off x="2935849" y="2284251"/>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2-4: Smart Irrigation  System</a:t>
          </a:r>
        </a:p>
      </dsp:txBody>
      <dsp:txXfrm>
        <a:off x="2964924" y="2313326"/>
        <a:ext cx="1927217" cy="934533"/>
      </dsp:txXfrm>
    </dsp:sp>
    <dsp:sp modelId="{11BACE09-FAB5-44C3-A2AB-173947266760}">
      <dsp:nvSpPr>
        <dsp:cNvPr id="0" name=""/>
        <dsp:cNvSpPr/>
      </dsp:nvSpPr>
      <dsp:spPr>
        <a:xfrm>
          <a:off x="4921217" y="2760378"/>
          <a:ext cx="794146" cy="40429"/>
        </a:xfrm>
        <a:custGeom>
          <a:avLst/>
          <a:gdLst/>
          <a:ahLst/>
          <a:cxnLst/>
          <a:rect l="0" t="0" r="0" b="0"/>
          <a:pathLst>
            <a:path>
              <a:moveTo>
                <a:pt x="0" y="20214"/>
              </a:moveTo>
              <a:lnTo>
                <a:pt x="794146"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98436" y="2760739"/>
        <a:ext cx="39707" cy="39707"/>
      </dsp:txXfrm>
    </dsp:sp>
    <dsp:sp modelId="{82EFE1AC-58FC-4169-AAA0-B12690A8F427}">
      <dsp:nvSpPr>
        <dsp:cNvPr id="0" name=""/>
        <dsp:cNvSpPr/>
      </dsp:nvSpPr>
      <dsp:spPr>
        <a:xfrm>
          <a:off x="5715363" y="2284251"/>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4-5: Mars Rover Challenge</a:t>
          </a:r>
        </a:p>
      </dsp:txBody>
      <dsp:txXfrm>
        <a:off x="5744438" y="2313326"/>
        <a:ext cx="1927217" cy="934533"/>
      </dsp:txXfrm>
    </dsp:sp>
    <dsp:sp modelId="{3BC66943-6DBE-4F2F-9802-CE47FE4082C5}">
      <dsp:nvSpPr>
        <dsp:cNvPr id="0" name=""/>
        <dsp:cNvSpPr/>
      </dsp:nvSpPr>
      <dsp:spPr>
        <a:xfrm rot="3654187">
          <a:off x="1722236" y="3188473"/>
          <a:ext cx="1633079" cy="40429"/>
        </a:xfrm>
        <a:custGeom>
          <a:avLst/>
          <a:gdLst/>
          <a:ahLst/>
          <a:cxnLst/>
          <a:rect l="0" t="0" r="0" b="0"/>
          <a:pathLst>
            <a:path>
              <a:moveTo>
                <a:pt x="0" y="20214"/>
              </a:moveTo>
              <a:lnTo>
                <a:pt x="1633079" y="202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497949" y="3167860"/>
        <a:ext cx="81653" cy="81653"/>
      </dsp:txXfrm>
    </dsp:sp>
    <dsp:sp modelId="{73E0FB39-C648-4446-ACDF-92B521C09898}">
      <dsp:nvSpPr>
        <dsp:cNvPr id="0" name=""/>
        <dsp:cNvSpPr/>
      </dsp:nvSpPr>
      <dsp:spPr>
        <a:xfrm>
          <a:off x="2935849" y="3425837"/>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kern="1200"/>
            <a:t>Day 2-3: Mars Rover Challenge</a:t>
          </a:r>
        </a:p>
      </dsp:txBody>
      <dsp:txXfrm>
        <a:off x="2964924" y="3454912"/>
        <a:ext cx="1927217" cy="934533"/>
      </dsp:txXfrm>
    </dsp:sp>
    <dsp:sp modelId="{EEF257ED-8CD4-4A41-BA4C-DD6C5823508E}">
      <dsp:nvSpPr>
        <dsp:cNvPr id="0" name=""/>
        <dsp:cNvSpPr/>
      </dsp:nvSpPr>
      <dsp:spPr>
        <a:xfrm>
          <a:off x="4921217" y="3901964"/>
          <a:ext cx="794146" cy="40429"/>
        </a:xfrm>
        <a:custGeom>
          <a:avLst/>
          <a:gdLst/>
          <a:ahLst/>
          <a:cxnLst/>
          <a:rect l="0" t="0" r="0" b="0"/>
          <a:pathLst>
            <a:path>
              <a:moveTo>
                <a:pt x="0" y="20214"/>
              </a:moveTo>
              <a:lnTo>
                <a:pt x="794146" y="2021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98436" y="3902325"/>
        <a:ext cx="39707" cy="39707"/>
      </dsp:txXfrm>
    </dsp:sp>
    <dsp:sp modelId="{3F4093B8-033C-4479-BC12-4DE834F6A660}">
      <dsp:nvSpPr>
        <dsp:cNvPr id="0" name=""/>
        <dsp:cNvSpPr/>
      </dsp:nvSpPr>
      <dsp:spPr>
        <a:xfrm>
          <a:off x="5715363" y="3425837"/>
          <a:ext cx="1985367" cy="9926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sz="1700" i="1" kern="1200"/>
            <a:t>Addtional On-Ramp to Robotics lessons (availability TBD)</a:t>
          </a:r>
        </a:p>
      </dsp:txBody>
      <dsp:txXfrm>
        <a:off x="5744438" y="3454912"/>
        <a:ext cx="1927217" cy="93453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5/14/2018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5/14/2018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1yrtW9Licdo"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ducation.ti.com/en/products/micro-controller/ti-innovator?category=accessorie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a:t>
            </a:r>
            <a:r>
              <a:rPr lang="en-US" baseline="0" dirty="0" err="1" smtClean="0"/>
              <a:t>powerpoint</a:t>
            </a:r>
            <a:r>
              <a:rPr lang="en-US" baseline="0" dirty="0" smtClean="0"/>
              <a:t> contains additional information helpful to the teacher in planning for the project. There are additional (optional) slides included here, that can be copied/pasted into the Classroom Presentation PPT designed to be shared with students as desired.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a:t>
            </a:fld>
            <a:endParaRPr lang="en-US"/>
          </a:p>
        </p:txBody>
      </p:sp>
    </p:spTree>
    <p:extLst>
      <p:ext uri="{BB962C8B-B14F-4D97-AF65-F5344CB8AC3E}">
        <p14:creationId xmlns:p14="http://schemas.microsoft.com/office/powerpoint/2010/main" val="3655697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12</a:t>
            </a:fld>
            <a:endParaRPr lang="en-US"/>
          </a:p>
        </p:txBody>
      </p:sp>
    </p:spTree>
    <p:extLst>
      <p:ext uri="{BB962C8B-B14F-4D97-AF65-F5344CB8AC3E}">
        <p14:creationId xmlns:p14="http://schemas.microsoft.com/office/powerpoint/2010/main" val="3650191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Permission received</a:t>
            </a:r>
            <a:r>
              <a:rPr lang="en-US" baseline="0" dirty="0" smtClean="0"/>
              <a:t> from NGSS.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15</a:t>
            </a:fld>
            <a:endParaRPr lang="en-US"/>
          </a:p>
        </p:txBody>
      </p:sp>
    </p:spTree>
    <p:extLst>
      <p:ext uri="{BB962C8B-B14F-4D97-AF65-F5344CB8AC3E}">
        <p14:creationId xmlns:p14="http://schemas.microsoft.com/office/powerpoint/2010/main" val="3738729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human</a:t>
            </a:r>
            <a:r>
              <a:rPr lang="en-US" sz="1200" kern="1200" baseline="0" dirty="0" smtClean="0">
                <a:solidFill>
                  <a:schemeClr val="tx1"/>
                </a:solidFill>
                <a:effectLst/>
                <a:latin typeface="+mn-lt"/>
                <a:ea typeface="+mn-ea"/>
                <a:cs typeface="+mn-cs"/>
              </a:rPr>
              <a:t> eye has three different types of ‘cones’ on the retina- Red, Blue, and Green. These cones will be activated differently, by different wavelengths of light.   </a:t>
            </a:r>
          </a:p>
          <a:p>
            <a:r>
              <a:rPr lang="en-US" sz="1200" kern="1200" baseline="0" dirty="0" smtClean="0">
                <a:solidFill>
                  <a:schemeClr val="tx1"/>
                </a:solidFill>
                <a:effectLst/>
                <a:latin typeface="+mn-lt"/>
                <a:ea typeface="+mn-ea"/>
                <a:cs typeface="+mn-cs"/>
              </a:rPr>
              <a:t>1. </a:t>
            </a:r>
            <a:r>
              <a:rPr lang="en-US" sz="1200" kern="1200" dirty="0" smtClean="0">
                <a:solidFill>
                  <a:schemeClr val="tx1"/>
                </a:solidFill>
                <a:effectLst/>
                <a:latin typeface="+mn-lt"/>
                <a:ea typeface="+mn-ea"/>
                <a:cs typeface="+mn-cs"/>
              </a:rPr>
              <a:t>All the colors of the visible light spectrum shine on the leaf,</a:t>
            </a:r>
            <a:r>
              <a:rPr lang="en-US" sz="1200" kern="1200" baseline="0" dirty="0" smtClean="0">
                <a:solidFill>
                  <a:schemeClr val="tx1"/>
                </a:solidFill>
                <a:effectLst/>
                <a:latin typeface="+mn-lt"/>
                <a:ea typeface="+mn-ea"/>
                <a:cs typeface="+mn-cs"/>
              </a:rPr>
              <a:t> but in this case, only light with 520 nm (green light) bounce off.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2. The surface of a green leaf absorbs all of the other colors of</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spectrum, except for green, and reflects green to the human eye. Green light reflected stimulates the eye’s cone cells to varying</a:t>
            </a:r>
            <a:r>
              <a:rPr lang="en-US" sz="1200" kern="1200" baseline="0" dirty="0" smtClean="0">
                <a:solidFill>
                  <a:schemeClr val="tx1"/>
                </a:solidFill>
                <a:effectLst/>
                <a:latin typeface="+mn-lt"/>
                <a:ea typeface="+mn-ea"/>
                <a:cs typeface="+mn-cs"/>
              </a:rPr>
              <a:t> degrees. </a:t>
            </a:r>
            <a:r>
              <a:rPr lang="en-US" sz="1200" b="0" i="0" kern="1200" dirty="0" smtClean="0">
                <a:solidFill>
                  <a:schemeClr val="tx1"/>
                </a:solidFill>
                <a:effectLst/>
                <a:latin typeface="+mn-lt"/>
                <a:ea typeface="+mn-ea"/>
                <a:cs typeface="+mn-cs"/>
              </a:rPr>
              <a:t>Which wavelengths are reflected or absorbed depends on the properties of the object.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3. Humans would not be able to see color or objects without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LIGHT! Light has to reflect off an object in order to see it.</a:t>
            </a:r>
            <a:endParaRPr lang="en-US" dirty="0" smtClean="0"/>
          </a:p>
          <a:p>
            <a:r>
              <a:rPr lang="en-US" dirty="0" smtClean="0"/>
              <a:t>Different combinations (%) of activation</a:t>
            </a:r>
            <a:r>
              <a:rPr lang="en-US" baseline="0" dirty="0" smtClean="0"/>
              <a:t> of the 3 types of rods will </a:t>
            </a:r>
            <a:r>
              <a:rPr lang="en-US" sz="1200" b="0" i="0" kern="1200" dirty="0" smtClean="0">
                <a:solidFill>
                  <a:schemeClr val="tx1"/>
                </a:solidFill>
                <a:effectLst/>
                <a:latin typeface="+mn-lt"/>
                <a:ea typeface="+mn-ea"/>
                <a:cs typeface="+mn-cs"/>
              </a:rPr>
              <a:t>allow the brain to perceive signals from the retina as different colors. Some estimate that humans are able to distinguish about 10 million colors.</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404983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29</a:t>
            </a:fld>
            <a:endParaRPr lang="en-US"/>
          </a:p>
        </p:txBody>
      </p:sp>
    </p:spTree>
    <p:extLst>
      <p:ext uri="{BB962C8B-B14F-4D97-AF65-F5344CB8AC3E}">
        <p14:creationId xmlns:p14="http://schemas.microsoft.com/office/powerpoint/2010/main" val="1129196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have been presented with extensions,</a:t>
            </a:r>
            <a:r>
              <a:rPr lang="en-US" baseline="0" dirty="0" smtClean="0"/>
              <a:t> and things to try, and there are always more than one “correct path” when it comes to coding. This is an example of more advanced code that students could generate, or you could share with students after the fact.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30</a:t>
            </a:fld>
            <a:endParaRPr lang="en-US"/>
          </a:p>
        </p:txBody>
      </p:sp>
    </p:spTree>
    <p:extLst>
      <p:ext uri="{BB962C8B-B14F-4D97-AF65-F5344CB8AC3E}">
        <p14:creationId xmlns:p14="http://schemas.microsoft.com/office/powerpoint/2010/main" val="2584546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31</a:t>
            </a:fld>
            <a:endParaRPr lang="en-US"/>
          </a:p>
        </p:txBody>
      </p:sp>
    </p:spTree>
    <p:extLst>
      <p:ext uri="{BB962C8B-B14F-4D97-AF65-F5344CB8AC3E}">
        <p14:creationId xmlns:p14="http://schemas.microsoft.com/office/powerpoint/2010/main" val="1768229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have been presented with extensions,</a:t>
            </a:r>
            <a:r>
              <a:rPr lang="en-US" baseline="0" dirty="0" smtClean="0"/>
              <a:t> and things to try, and there are always more than one “correct path” when it comes to coding. This is an example of more advanced code that students could generate, or you could share with students after the fact.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4142233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33</a:t>
            </a:fld>
            <a:endParaRPr lang="en-US"/>
          </a:p>
        </p:txBody>
      </p:sp>
    </p:spTree>
    <p:extLst>
      <p:ext uri="{BB962C8B-B14F-4D97-AF65-F5344CB8AC3E}">
        <p14:creationId xmlns:p14="http://schemas.microsoft.com/office/powerpoint/2010/main" val="3313388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You’ve just completed the</a:t>
            </a:r>
            <a:r>
              <a:rPr lang="en-US" sz="1200" kern="1200" baseline="0" dirty="0" smtClean="0">
                <a:solidFill>
                  <a:schemeClr val="tx1"/>
                </a:solidFill>
                <a:effectLst/>
                <a:latin typeface="+mn-lt"/>
                <a:ea typeface="+mn-ea"/>
                <a:cs typeface="+mn-cs"/>
              </a:rPr>
              <a:t> Mood Ring! Did your students love it? Are you looking for more, similar projects to help build students coding skills and engagement in STEM </a:t>
            </a:r>
            <a:r>
              <a:rPr lang="en-US" sz="1200" kern="1200" dirty="0" smtClean="0">
                <a:solidFill>
                  <a:schemeClr val="tx1"/>
                </a:solidFill>
                <a:effectLst/>
                <a:latin typeface="+mn-lt"/>
                <a:ea typeface="+mn-ea"/>
                <a:cs typeface="+mn-cs"/>
              </a:rPr>
              <a:t>Projects? Great news! We have more! The 3 projects listed above are not necessarily dependent on each other, but completing projects in the above order, will ensure students are building their skills, and adding layers on as they progress through the three “core” projects. Also note, that there is some overlap in Student Tasks in the Mood Ring and Pet Car Alarm. If your students have completed both projects, and in the prescribed order, students may be able to skip parts </a:t>
            </a:r>
            <a:r>
              <a:rPr lang="en-US" sz="1200" kern="1200" dirty="0" err="1" smtClean="0">
                <a:solidFill>
                  <a:schemeClr val="tx1"/>
                </a:solidFill>
                <a:effectLst/>
                <a:latin typeface="+mn-lt"/>
                <a:ea typeface="+mn-ea"/>
                <a:cs typeface="+mn-cs"/>
              </a:rPr>
              <a:t>os</a:t>
            </a:r>
            <a:r>
              <a:rPr lang="en-US" sz="1200" kern="1200" dirty="0" smtClean="0">
                <a:solidFill>
                  <a:schemeClr val="tx1"/>
                </a:solidFill>
                <a:effectLst/>
                <a:latin typeface="+mn-lt"/>
                <a:ea typeface="+mn-ea"/>
                <a:cs typeface="+mn-cs"/>
              </a:rPr>
              <a:t> sections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1-3, as they are nearly</a:t>
            </a:r>
            <a:r>
              <a:rPr lang="en-US" sz="1200" kern="1200" baseline="0" dirty="0" smtClean="0">
                <a:solidFill>
                  <a:schemeClr val="tx1"/>
                </a:solidFill>
                <a:effectLst/>
                <a:latin typeface="+mn-lt"/>
                <a:ea typeface="+mn-ea"/>
                <a:cs typeface="+mn-cs"/>
              </a:rPr>
              <a:t> identical.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3227541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a:p>
        </p:txBody>
      </p:sp>
    </p:spTree>
    <p:extLst>
      <p:ext uri="{BB962C8B-B14F-4D97-AF65-F5344CB8AC3E}">
        <p14:creationId xmlns:p14="http://schemas.microsoft.com/office/powerpoint/2010/main" val="2964506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35</a:t>
            </a:fld>
            <a:endParaRPr lang="en-US"/>
          </a:p>
        </p:txBody>
      </p:sp>
    </p:spTree>
    <p:extLst>
      <p:ext uri="{BB962C8B-B14F-4D97-AF65-F5344CB8AC3E}">
        <p14:creationId xmlns:p14="http://schemas.microsoft.com/office/powerpoint/2010/main" val="314888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optimal student engagement,</a:t>
            </a:r>
            <a:r>
              <a:rPr lang="en-US" baseline="0" dirty="0" smtClean="0"/>
              <a:t> groups of 2-3 students would be ideal. We do not recommend having more than 4 students per TI-Innovator set-up.  Each student should have their own graphing calculator.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37</a:t>
            </a:fld>
            <a:endParaRPr lang="en-US"/>
          </a:p>
        </p:txBody>
      </p:sp>
    </p:spTree>
    <p:extLst>
      <p:ext uri="{BB962C8B-B14F-4D97-AF65-F5344CB8AC3E}">
        <p14:creationId xmlns:p14="http://schemas.microsoft.com/office/powerpoint/2010/main" val="1922272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Introductory mini-project for feedback and control systems. The project includes external inputs (temperature sensor), decision logic based on the temperature sensor reading and an output (Red-Green-Blue LED).</a:t>
            </a:r>
          </a:p>
          <a:p>
            <a:endParaRPr lang="en-US" sz="1200" dirty="0" smtClean="0"/>
          </a:p>
          <a:p>
            <a:endParaRPr lang="en-US" sz="1200" dirty="0" smtClean="0"/>
          </a:p>
          <a:p>
            <a:endParaRPr lang="en-US" sz="1200" dirty="0" smtClean="0"/>
          </a:p>
          <a:p>
            <a:r>
              <a:rPr lang="en-US" sz="1200" dirty="0" smtClean="0"/>
              <a:t/>
            </a:r>
            <a:br>
              <a:rPr lang="en-US" sz="1200" dirty="0" smtClean="0"/>
            </a:b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a:t>
            </a:fld>
            <a:endParaRPr lang="en-US"/>
          </a:p>
        </p:txBody>
      </p:sp>
    </p:spTree>
    <p:extLst>
      <p:ext uri="{BB962C8B-B14F-4D97-AF65-F5344CB8AC3E}">
        <p14:creationId xmlns:p14="http://schemas.microsoft.com/office/powerpoint/2010/main" val="2434635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2562023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This project is an ideal introduction</a:t>
            </a:r>
            <a:r>
              <a:rPr lang="en-US" sz="1200" baseline="0" dirty="0" smtClean="0"/>
              <a:t> for students using the TI-Innovator for the first time. The “DIY- </a:t>
            </a:r>
            <a:r>
              <a:rPr lang="en-US" sz="1200" dirty="0" smtClean="0"/>
              <a:t>Mood Ring”  project includes many of the fundamental concepts that are used in feedback and control projects. The project sets the stage for working through the more advanced Pet Car Alarm and Smart Irrigation projects.</a:t>
            </a:r>
          </a:p>
          <a:p>
            <a:r>
              <a:rPr lang="en-US" dirty="0" smtClean="0"/>
              <a:t>Objectives  that will be covered:</a:t>
            </a:r>
          </a:p>
          <a:p>
            <a:pPr marL="628650" lvl="1" indent="-171450">
              <a:buFont typeface="Arial" panose="020B0604020202020204" pitchFamily="34" charset="0"/>
              <a:buChar char="•"/>
            </a:pPr>
            <a:r>
              <a:rPr lang="en-US" dirty="0" smtClean="0"/>
              <a:t>Science Concepts: additive color model, electromagnetic spectrum (optional)</a:t>
            </a:r>
          </a:p>
          <a:p>
            <a:pPr marL="628650" lvl="1" indent="-171450">
              <a:buFont typeface="Arial" panose="020B0604020202020204" pitchFamily="34" charset="0"/>
              <a:buChar char="•"/>
            </a:pPr>
            <a:r>
              <a:rPr lang="en-US" dirty="0" smtClean="0"/>
              <a:t>TI-Technology Concepts: TI-Innovator™ overview, connecting TI-Innovator™ to handheld with unit-to-unit cable (connector with B label in the DATA port of the TI-Innovator), Hub menu for creating commands to send to the TI-Innovator™</a:t>
            </a:r>
          </a:p>
          <a:p>
            <a:pPr marL="628650" lvl="1" indent="-171450">
              <a:buFont typeface="Arial" panose="020B0604020202020204" pitchFamily="34" charset="0"/>
              <a:buChar char="•"/>
            </a:pPr>
            <a:r>
              <a:rPr lang="en-US" dirty="0" smtClean="0"/>
              <a:t>Computing Concepts: physical outputs, numeric arguments for commands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a:t>
            </a:fld>
            <a:endParaRPr lang="en-US"/>
          </a:p>
        </p:txBody>
      </p:sp>
    </p:spTree>
    <p:extLst>
      <p:ext uri="{BB962C8B-B14F-4D97-AF65-F5344CB8AC3E}">
        <p14:creationId xmlns:p14="http://schemas.microsoft.com/office/powerpoint/2010/main" val="4103421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2028114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Other</a:t>
            </a:r>
            <a:r>
              <a:rPr lang="en-US" sz="1200" kern="1200" baseline="0" dirty="0" smtClean="0">
                <a:solidFill>
                  <a:schemeClr val="tx1"/>
                </a:solidFill>
                <a:effectLst/>
                <a:latin typeface="+mn-lt"/>
                <a:ea typeface="+mn-ea"/>
                <a:cs typeface="+mn-cs"/>
              </a:rPr>
              <a:t> Relevant connections/Discussion</a:t>
            </a:r>
          </a:p>
          <a:p>
            <a:r>
              <a:rPr lang="en-US" sz="1200" kern="1200" dirty="0" smtClean="0">
                <a:solidFill>
                  <a:schemeClr val="tx1"/>
                </a:solidFill>
                <a:effectLst/>
                <a:latin typeface="+mn-lt"/>
                <a:ea typeface="+mn-ea"/>
                <a:cs typeface="+mn-cs"/>
              </a:rPr>
              <a:t>:</a:t>
            </a:r>
          </a:p>
          <a:p>
            <a:pPr lvl="0"/>
            <a:r>
              <a:rPr lang="en-US" sz="1200" kern="1200" dirty="0" smtClean="0">
                <a:solidFill>
                  <a:schemeClr val="tx1"/>
                </a:solidFill>
                <a:effectLst/>
                <a:latin typeface="+mn-lt"/>
                <a:ea typeface="+mn-ea"/>
                <a:cs typeface="+mn-cs"/>
              </a:rPr>
              <a:t>The physics of the actual liquid crystal address MS-PS1-1</a:t>
            </a:r>
          </a:p>
          <a:p>
            <a:pPr lvl="0"/>
            <a:r>
              <a:rPr lang="en-US" sz="1200" u="sng" kern="1200" dirty="0" smtClean="0">
                <a:solidFill>
                  <a:schemeClr val="tx1"/>
                </a:solidFill>
                <a:effectLst/>
                <a:latin typeface="+mn-lt"/>
                <a:ea typeface="+mn-ea"/>
                <a:cs typeface="+mn-cs"/>
                <a:hlinkClick r:id="rId3"/>
              </a:rPr>
              <a:t>https://www.youtube.com/watch?v=1yrtW9Licdo</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biology of blood flow and mood is a life science topic. The flight or fight autonomic response.</a:t>
            </a:r>
          </a:p>
          <a:p>
            <a:pPr lvl="0"/>
            <a:r>
              <a:rPr lang="en-US" sz="1200" kern="1200" dirty="0" smtClean="0">
                <a:solidFill>
                  <a:schemeClr val="tx1"/>
                </a:solidFill>
                <a:effectLst/>
                <a:latin typeface="+mn-lt"/>
                <a:ea typeface="+mn-ea"/>
                <a:cs typeface="+mn-cs"/>
              </a:rPr>
              <a:t>This is a basic example of an engineering feedback and control system, a fundamental programming structure used in all Hub projects. </a:t>
            </a:r>
          </a:p>
          <a:p>
            <a:pPr lvl="0"/>
            <a:r>
              <a:rPr lang="en-US" sz="1200" kern="1200" dirty="0" smtClean="0">
                <a:solidFill>
                  <a:schemeClr val="tx1"/>
                </a:solidFill>
                <a:effectLst/>
                <a:latin typeface="+mn-lt"/>
                <a:ea typeface="+mn-ea"/>
                <a:cs typeface="+mn-cs"/>
              </a:rPr>
              <a:t>It has a crosscutting concept with the human body’s homeostasis system.</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365749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For more information on the TI-Innovator and accessories technology required, visit </a:t>
            </a:r>
            <a:r>
              <a:rPr lang="en-US" sz="1200" b="1" u="sng" kern="1200" dirty="0" smtClean="0">
                <a:solidFill>
                  <a:schemeClr val="tx1"/>
                </a:solidFill>
                <a:effectLst/>
                <a:latin typeface="+mn-lt"/>
                <a:ea typeface="+mn-ea"/>
                <a:cs typeface="+mn-cs"/>
                <a:hlinkClick r:id="rId3"/>
              </a:rPr>
              <a:t>https://education.ti.com/en/products/micro-controller/ti-innovator?category=accessories</a:t>
            </a: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b="1" kern="1200" smtClean="0">
                <a:solidFill>
                  <a:schemeClr val="tx1"/>
                </a:solidFill>
                <a:effectLst/>
                <a:latin typeface="+mn-lt"/>
                <a:ea typeface="+mn-ea"/>
                <a:cs typeface="+mn-cs"/>
              </a:rPr>
              <a:t> </a:t>
            </a:r>
            <a:endParaRPr lang="en-US" sz="1200" kern="120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10</a:t>
            </a:fld>
            <a:endParaRPr lang="en-US"/>
          </a:p>
        </p:txBody>
      </p:sp>
    </p:spTree>
    <p:extLst>
      <p:ext uri="{BB962C8B-B14F-4D97-AF65-F5344CB8AC3E}">
        <p14:creationId xmlns:p14="http://schemas.microsoft.com/office/powerpoint/2010/main" val="2642716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11</a:t>
            </a:fld>
            <a:endParaRPr lang="en-US"/>
          </a:p>
        </p:txBody>
      </p:sp>
    </p:spTree>
    <p:extLst>
      <p:ext uri="{BB962C8B-B14F-4D97-AF65-F5344CB8AC3E}">
        <p14:creationId xmlns:p14="http://schemas.microsoft.com/office/powerpoint/2010/main" val="1314023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5/14/2018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www.nextgenscience.org/sites/default/files/Appendix%20I%20-%20Engineering%20Design%20in%20NGSS%20-%20FINAL_V2.pdf"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hyperlink" Target="http://ngss.nsta.org/Practices.aspx?id=5"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midimagic.sgc-hosting.com/sigvison.htm" TargetMode="External"/><Relationship Id="rId2" Type="http://schemas.openxmlformats.org/officeDocument/2006/relationships/hyperlink" Target="http://www.cyberphysics.co.uk/topics/light/colorAddition.html" TargetMode="External"/><Relationship Id="rId1" Type="http://schemas.openxmlformats.org/officeDocument/2006/relationships/slideLayout" Target="../slideLayouts/slideLayout5.xml"/><Relationship Id="rId6" Type="http://schemas.openxmlformats.org/officeDocument/2006/relationships/hyperlink" Target="https://www.youtube.com/watch?v=aMBYXBgxBRs" TargetMode="External"/><Relationship Id="rId5" Type="http://schemas.openxmlformats.org/officeDocument/2006/relationships/hyperlink" Target="http://www.apsguide.org/chapter4_walkindication.cfm" TargetMode="External"/><Relationship Id="rId4" Type="http://schemas.openxmlformats.org/officeDocument/2006/relationships/hyperlink" Target="http://apsguide.org/chapter_overview.cf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education.ti.com/html/webhelp/EG_Innovator/EN/index.html" TargetMode="External"/><Relationship Id="rId2" Type="http://schemas.openxmlformats.org/officeDocument/2006/relationships/hyperlink" Target="https://education.ti.com/en/activities/ti-codes/nspire/teacher-lounge" TargetMode="External"/><Relationship Id="rId1" Type="http://schemas.openxmlformats.org/officeDocument/2006/relationships/slideLayout" Target="../slideLayouts/slideLayout5.xml"/><Relationship Id="rId6" Type="http://schemas.openxmlformats.org/officeDocument/2006/relationships/hyperlink" Target="https://www.youtube.com/watch?v=2jjncu8Aba0" TargetMode="External"/><Relationship Id="rId5" Type="http://schemas.openxmlformats.org/officeDocument/2006/relationships/hyperlink" Target="https://education.ti.com/html/webhelp/EG_TINspireCode/EN/index.html" TargetMode="External"/><Relationship Id="rId4" Type="http://schemas.openxmlformats.org/officeDocument/2006/relationships/hyperlink" Target="https://education.ti.com/html/webhelp/EG_Innovator/EN/content/eg_innovsys/resources/pdf/ti-innovator_hub_commands_en.pd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education.ti.com/html/webhelp/EG_Innovator/EN/index.html" TargetMode="External"/><Relationship Id="rId2" Type="http://schemas.openxmlformats.org/officeDocument/2006/relationships/hyperlink" Target="https://education.ti.com/en/activities/ti-codes/84/teacher-lounge" TargetMode="External"/><Relationship Id="rId1" Type="http://schemas.openxmlformats.org/officeDocument/2006/relationships/slideLayout" Target="../slideLayouts/slideLayout5.xml"/><Relationship Id="rId5" Type="http://schemas.openxmlformats.org/officeDocument/2006/relationships/hyperlink" Target="https://education.ti.com/html/webhelp/EG_TI84PlusCECode/EN/index.html" TargetMode="External"/><Relationship Id="rId4" Type="http://schemas.openxmlformats.org/officeDocument/2006/relationships/hyperlink" Target="https://education.ti.com/html/webhelp/EG_Innovator/EN/content/eg_innovsys/resources/pdf/ti-innovator_hub_commands_en.pdf"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3" Type="http://schemas.openxmlformats.org/officeDocument/2006/relationships/hyperlink" Target="https://education.ti.com/en/activities/ti-codes/innovator" TargetMode="External"/><Relationship Id="rId2" Type="http://schemas.openxmlformats.org/officeDocument/2006/relationships/hyperlink" Target="https://education.ti.com/en/tisciencenspired/us/stem/science-through-engineering-design" TargetMode="External"/><Relationship Id="rId1" Type="http://schemas.openxmlformats.org/officeDocument/2006/relationships/slideLayout" Target="../slideLayouts/slideLayout5.xml"/><Relationship Id="rId4" Type="http://schemas.openxmlformats.org/officeDocument/2006/relationships/hyperlink" Target="https://education.ti.com/en/activities/stem/path-to-stem"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Teacher Resources: </a:t>
            </a:r>
            <a:br>
              <a:rPr lang="en-US" dirty="0" smtClean="0"/>
            </a:br>
            <a:r>
              <a:rPr lang="en-US" dirty="0" smtClean="0"/>
              <a:t>DIY Mood Ring Project</a:t>
            </a:r>
            <a:endParaRPr lang="en-US" dirty="0"/>
          </a:p>
        </p:txBody>
      </p:sp>
      <p:sp>
        <p:nvSpPr>
          <p:cNvPr id="3" name="Subtitle 2"/>
          <p:cNvSpPr>
            <a:spLocks noGrp="1"/>
          </p:cNvSpPr>
          <p:nvPr>
            <p:ph type="subTitle" idx="1"/>
          </p:nvPr>
        </p:nvSpPr>
        <p:spPr/>
        <p:txBody>
          <a:bodyPr/>
          <a:lstStyle/>
          <a:p>
            <a:r>
              <a:rPr lang="en-US" dirty="0" smtClean="0"/>
              <a:t>A TI-Innovator Project </a:t>
            </a:r>
          </a:p>
          <a:p>
            <a:r>
              <a:rPr lang="en-US" dirty="0" smtClean="0"/>
              <a:t>for the TI-84 Plus CE or </a:t>
            </a:r>
            <a:r>
              <a:rPr lang="en-US" dirty="0"/>
              <a:t> </a:t>
            </a:r>
            <a:r>
              <a:rPr lang="en-US" dirty="0" smtClean="0"/>
              <a:t>                the TI-Nspire CX</a:t>
            </a:r>
            <a:endParaRPr lang="en-US" dirty="0"/>
          </a:p>
        </p:txBody>
      </p:sp>
    </p:spTree>
    <p:extLst>
      <p:ext uri="{BB962C8B-B14F-4D97-AF65-F5344CB8AC3E}">
        <p14:creationId xmlns:p14="http://schemas.microsoft.com/office/powerpoint/2010/main" val="17036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Materials Checklist  and Technology Requirements </a:t>
            </a:r>
            <a:endParaRPr lang="en-US" dirty="0"/>
          </a:p>
        </p:txBody>
      </p:sp>
      <p:sp>
        <p:nvSpPr>
          <p:cNvPr id="3" name="Content Placeholder 2"/>
          <p:cNvSpPr>
            <a:spLocks noGrp="1"/>
          </p:cNvSpPr>
          <p:nvPr>
            <p:ph sz="half" idx="1"/>
          </p:nvPr>
        </p:nvSpPr>
        <p:spPr>
          <a:xfrm>
            <a:off x="457200" y="1600200"/>
            <a:ext cx="4191000" cy="4525963"/>
          </a:xfrm>
        </p:spPr>
        <p:txBody>
          <a:bodyPr>
            <a:normAutofit/>
          </a:bodyPr>
          <a:lstStyle/>
          <a:p>
            <a:pPr lvl="0">
              <a:buFont typeface="Wingdings" panose="05000000000000000000" pitchFamily="2" charset="2"/>
              <a:buChar char="q"/>
            </a:pPr>
            <a:r>
              <a:rPr lang="en-US" dirty="0" smtClean="0"/>
              <a:t>Temperature </a:t>
            </a:r>
            <a:r>
              <a:rPr lang="en-US" dirty="0"/>
              <a:t>Sensor </a:t>
            </a:r>
            <a:r>
              <a:rPr lang="en-US" dirty="0" smtClean="0"/>
              <a:t>(per student group)</a:t>
            </a:r>
            <a:endParaRPr lang="en-US" dirty="0"/>
          </a:p>
          <a:p>
            <a:pPr>
              <a:buFont typeface="Wingdings" panose="05000000000000000000" pitchFamily="2" charset="2"/>
              <a:buChar char="q"/>
            </a:pPr>
            <a:r>
              <a:rPr lang="en-US" dirty="0" smtClean="0"/>
              <a:t>Cellophane tape</a:t>
            </a:r>
          </a:p>
          <a:p>
            <a:pPr>
              <a:buFont typeface="Wingdings" panose="05000000000000000000" pitchFamily="2" charset="2"/>
              <a:buChar char="q"/>
            </a:pPr>
            <a:r>
              <a:rPr lang="en-US" dirty="0" smtClean="0"/>
              <a:t>Colored pipe cleaners</a:t>
            </a:r>
          </a:p>
          <a:p>
            <a:pPr marL="0" indent="0">
              <a:buNone/>
            </a:pPr>
            <a:r>
              <a:rPr lang="en-US" dirty="0" smtClean="0"/>
              <a:t>*</a:t>
            </a:r>
            <a:r>
              <a:rPr lang="en-US" sz="2400" dirty="0" smtClean="0"/>
              <a:t>1 per student group (sold in packs of 5)</a:t>
            </a:r>
            <a:r>
              <a:rPr lang="en-US" dirty="0"/>
              <a:t/>
            </a:r>
            <a:br>
              <a:rPr lang="en-US" dirty="0"/>
            </a:br>
            <a:endParaRPr lang="en-US" dirty="0"/>
          </a:p>
        </p:txBody>
      </p:sp>
      <p:sp>
        <p:nvSpPr>
          <p:cNvPr id="4" name="Content Placeholder 3"/>
          <p:cNvSpPr>
            <a:spLocks noGrp="1"/>
          </p:cNvSpPr>
          <p:nvPr>
            <p:ph sz="half" idx="2"/>
          </p:nvPr>
        </p:nvSpPr>
        <p:spPr/>
        <p:txBody>
          <a:bodyPr>
            <a:normAutofit/>
          </a:bodyPr>
          <a:lstStyle/>
          <a:p>
            <a:pPr>
              <a:buFont typeface="Wingdings" panose="05000000000000000000" pitchFamily="2" charset="2"/>
              <a:buChar char="q"/>
            </a:pPr>
            <a:r>
              <a:rPr lang="en-US" dirty="0" smtClean="0"/>
              <a:t>For TI-Nspire, update to OS 4.5</a:t>
            </a:r>
          </a:p>
          <a:p>
            <a:pPr>
              <a:buFont typeface="Wingdings" panose="05000000000000000000" pitchFamily="2" charset="2"/>
              <a:buChar char="q"/>
            </a:pPr>
            <a:r>
              <a:rPr lang="en-US" dirty="0" smtClean="0"/>
              <a:t>For TI-84 </a:t>
            </a:r>
            <a:r>
              <a:rPr lang="en-US" dirty="0"/>
              <a:t>Plus </a:t>
            </a:r>
            <a:r>
              <a:rPr lang="en-US" dirty="0" smtClean="0"/>
              <a:t>CE, </a:t>
            </a:r>
            <a:r>
              <a:rPr lang="en-US" dirty="0"/>
              <a:t>update to OS </a:t>
            </a:r>
            <a:r>
              <a:rPr lang="en-US" dirty="0" smtClean="0"/>
              <a:t>5.3</a:t>
            </a:r>
          </a:p>
          <a:p>
            <a:pPr>
              <a:buFont typeface="Wingdings" panose="05000000000000000000" pitchFamily="2" charset="2"/>
              <a:buChar char="q"/>
            </a:pPr>
            <a:r>
              <a:rPr lang="en-US" dirty="0" smtClean="0"/>
              <a:t> *Hubs </a:t>
            </a:r>
            <a:r>
              <a:rPr lang="en-US" dirty="0"/>
              <a:t>should all be updated to </a:t>
            </a:r>
            <a:r>
              <a:rPr lang="en-US" dirty="0" smtClean="0"/>
              <a:t>vs</a:t>
            </a:r>
            <a:r>
              <a:rPr lang="en-US" dirty="0"/>
              <a:t>. </a:t>
            </a:r>
            <a:r>
              <a:rPr lang="en-US" dirty="0" smtClean="0"/>
              <a:t>1.3</a:t>
            </a:r>
            <a:endParaRPr lang="en-US" dirty="0"/>
          </a:p>
          <a:p>
            <a:pPr marL="0" indent="0">
              <a:buNone/>
            </a:pPr>
            <a:endParaRPr lang="en-US" dirty="0"/>
          </a:p>
        </p:txBody>
      </p:sp>
      <p:sp>
        <p:nvSpPr>
          <p:cNvPr id="5" name="Rectangle 4"/>
          <p:cNvSpPr/>
          <p:nvPr/>
        </p:nvSpPr>
        <p:spPr>
          <a:xfrm>
            <a:off x="931332" y="5164666"/>
            <a:ext cx="7755467" cy="11308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Note:  For optimal student engagement, have students work in groups of 2 or 3 for this project. If supplies are limited, groups of 4 are permissible, but each student should have their own calculator. </a:t>
            </a:r>
          </a:p>
          <a:p>
            <a:pPr algn="ctr"/>
            <a:endParaRPr lang="en-US" dirty="0"/>
          </a:p>
        </p:txBody>
      </p:sp>
    </p:spTree>
    <p:extLst>
      <p:ext uri="{BB962C8B-B14F-4D97-AF65-F5344CB8AC3E}">
        <p14:creationId xmlns:p14="http://schemas.microsoft.com/office/powerpoint/2010/main" val="16056836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Project Pacing Guide: Mood Ring </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2455531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rot="17227131">
            <a:off x="1302164" y="3487135"/>
            <a:ext cx="1958863" cy="1578979"/>
          </a:xfrm>
          <a:prstGeom prst="rect">
            <a:avLst/>
          </a:prstGeom>
          <a:noFill/>
        </p:spPr>
        <p:txBody>
          <a:bodyPr wrap="none" lIns="91440" tIns="45720" rIns="91440" bIns="45720">
            <a:prstTxWarp prst="textArchUp">
              <a:avLst/>
            </a:prstTxWarp>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Recommended</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10863661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859"/>
            <a:ext cx="8229600" cy="1143000"/>
          </a:xfrm>
        </p:spPr>
        <p:txBody>
          <a:bodyPr/>
          <a:lstStyle/>
          <a:p>
            <a:r>
              <a:rPr lang="en-US" dirty="0" smtClean="0"/>
              <a:t>Project Tips for Success:</a:t>
            </a:r>
            <a:endParaRPr lang="en-US" dirty="0"/>
          </a:p>
        </p:txBody>
      </p:sp>
      <p:sp>
        <p:nvSpPr>
          <p:cNvPr id="3" name="Content Placeholder 2"/>
          <p:cNvSpPr>
            <a:spLocks noGrp="1"/>
          </p:cNvSpPr>
          <p:nvPr>
            <p:ph idx="1"/>
          </p:nvPr>
        </p:nvSpPr>
        <p:spPr>
          <a:xfrm>
            <a:off x="457200" y="982362"/>
            <a:ext cx="8229600" cy="4525963"/>
          </a:xfrm>
        </p:spPr>
        <p:txBody>
          <a:bodyPr>
            <a:noAutofit/>
          </a:bodyPr>
          <a:lstStyle/>
          <a:p>
            <a:pPr>
              <a:lnSpc>
                <a:spcPct val="120000"/>
              </a:lnSpc>
            </a:pPr>
            <a:r>
              <a:rPr lang="en-US" sz="1600" dirty="0" smtClean="0"/>
              <a:t>Have students work in teams of 2-3, sharing a TI-Innovator, sensors, etc. </a:t>
            </a:r>
            <a:endParaRPr lang="en-US" sz="1600" dirty="0"/>
          </a:p>
          <a:p>
            <a:pPr>
              <a:lnSpc>
                <a:spcPct val="120000"/>
              </a:lnSpc>
            </a:pPr>
            <a:r>
              <a:rPr lang="en-US" sz="1600" dirty="0" smtClean="0"/>
              <a:t>Each student should have a graphing calculator and write their own programs. This enables all students to be actively engaged.</a:t>
            </a:r>
          </a:p>
          <a:p>
            <a:pPr>
              <a:lnSpc>
                <a:spcPct val="120000"/>
              </a:lnSpc>
            </a:pPr>
            <a:r>
              <a:rPr lang="en-US" sz="1600" dirty="0" smtClean="0"/>
              <a:t>Have additional challenges beyond the main assignment in mind for the students who finish ahead of the others. </a:t>
            </a:r>
          </a:p>
          <a:p>
            <a:pPr>
              <a:lnSpc>
                <a:spcPct val="120000"/>
              </a:lnSpc>
            </a:pPr>
            <a:r>
              <a:rPr lang="en-US" sz="1600" dirty="0" smtClean="0"/>
              <a:t>When you get to the stage of building the designs, large tables shared by multiple teams can spur discussion and sharing of ideas.</a:t>
            </a:r>
          </a:p>
          <a:p>
            <a:pPr>
              <a:lnSpc>
                <a:spcPct val="120000"/>
              </a:lnSpc>
            </a:pPr>
            <a:r>
              <a:rPr lang="en-US" sz="1600" dirty="0" smtClean="0"/>
              <a:t>Try to save a few minutes at the end of each session for students or teams to present their designs or programs to the group.</a:t>
            </a:r>
          </a:p>
          <a:p>
            <a:pPr>
              <a:lnSpc>
                <a:spcPct val="120000"/>
              </a:lnSpc>
            </a:pPr>
            <a:r>
              <a:rPr lang="en-US" sz="1600" dirty="0" smtClean="0"/>
              <a:t>Make sure that students save their programs (and .TNS TI-</a:t>
            </a:r>
            <a:r>
              <a:rPr lang="en-US" sz="1600" dirty="0" err="1" smtClean="0"/>
              <a:t>Nspire</a:t>
            </a:r>
            <a:r>
              <a:rPr lang="en-US" sz="1600" dirty="0" smtClean="0"/>
              <a:t> files) along the way. Also, whenever possible back up the student’s programs to a computer or another calculator.</a:t>
            </a:r>
          </a:p>
          <a:p>
            <a:pPr>
              <a:lnSpc>
                <a:spcPct val="120000"/>
              </a:lnSpc>
            </a:pPr>
            <a:r>
              <a:rPr lang="en-US" sz="1600" dirty="0" smtClean="0"/>
              <a:t>We found that students appreciate a certificate of completion for the project. Also, they are proud to share their project at “</a:t>
            </a:r>
            <a:r>
              <a:rPr lang="en-US" sz="1600" dirty="0" err="1" smtClean="0"/>
              <a:t>Techfests</a:t>
            </a:r>
            <a:r>
              <a:rPr lang="en-US" sz="1600" dirty="0" smtClean="0"/>
              <a:t>” and other events.</a:t>
            </a:r>
          </a:p>
          <a:p>
            <a:pPr>
              <a:lnSpc>
                <a:spcPct val="120000"/>
              </a:lnSpc>
            </a:pPr>
            <a:r>
              <a:rPr lang="en-US" sz="1600" dirty="0" smtClean="0"/>
              <a:t>Be ready to extend the number of sessions and adapt your agenda based on progress, absences because of other school events, etc.</a:t>
            </a:r>
          </a:p>
          <a:p>
            <a:pPr>
              <a:lnSpc>
                <a:spcPct val="120000"/>
              </a:lnSpc>
            </a:pPr>
            <a:endParaRPr lang="en-US" sz="1600" dirty="0"/>
          </a:p>
        </p:txBody>
      </p:sp>
    </p:spTree>
    <p:extLst>
      <p:ext uri="{BB962C8B-B14F-4D97-AF65-F5344CB8AC3E}">
        <p14:creationId xmlns:p14="http://schemas.microsoft.com/office/powerpoint/2010/main" val="1246674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Process of Engineering DESIGN and COMPUTATIONAL THINKING</a:t>
            </a:r>
            <a:endParaRPr lang="en-US" dirty="0"/>
          </a:p>
        </p:txBody>
      </p:sp>
    </p:spTree>
    <p:extLst>
      <p:ext uri="{BB962C8B-B14F-4D97-AF65-F5344CB8AC3E}">
        <p14:creationId xmlns:p14="http://schemas.microsoft.com/office/powerpoint/2010/main" val="16647417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10000"/>
          </a:bodyPr>
          <a:lstStyle/>
          <a:p>
            <a:r>
              <a:rPr lang="en-US" dirty="0" smtClean="0"/>
              <a:t>Define Problem</a:t>
            </a:r>
          </a:p>
          <a:p>
            <a:r>
              <a:rPr lang="en-US" dirty="0" smtClean="0"/>
              <a:t>Design a proposed solution</a:t>
            </a:r>
          </a:p>
          <a:p>
            <a:r>
              <a:rPr lang="en-US" dirty="0" smtClean="0"/>
              <a:t>Present group’s design to class.</a:t>
            </a:r>
          </a:p>
          <a:p>
            <a:r>
              <a:rPr lang="en-US" dirty="0" smtClean="0"/>
              <a:t>Listen to feedback and make appropriate changes.</a:t>
            </a:r>
          </a:p>
          <a:p>
            <a:r>
              <a:rPr lang="en-US" dirty="0" smtClean="0"/>
              <a:t>Build and test the design.</a:t>
            </a: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7741922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Engineering Design Process</a:t>
            </a:r>
            <a:endParaRPr lang="en-US" sz="3200" dirty="0"/>
          </a:p>
        </p:txBody>
      </p:sp>
      <p:sp>
        <p:nvSpPr>
          <p:cNvPr id="4" name="TextBox 3"/>
          <p:cNvSpPr txBox="1"/>
          <p:nvPr/>
        </p:nvSpPr>
        <p:spPr>
          <a:xfrm>
            <a:off x="4165600" y="5722868"/>
            <a:ext cx="4864100" cy="677108"/>
          </a:xfrm>
          <a:prstGeom prst="rect">
            <a:avLst/>
          </a:prstGeom>
          <a:noFill/>
        </p:spPr>
        <p:txBody>
          <a:bodyPr wrap="square" rtlCol="0">
            <a:spAutoFit/>
          </a:bodyPr>
          <a:lstStyle/>
          <a:p>
            <a:r>
              <a:rPr lang="en-US" dirty="0" smtClean="0">
                <a:solidFill>
                  <a:schemeClr val="tx2"/>
                </a:solidFill>
              </a:rPr>
              <a:t>Source: Next Generation Science Standards</a:t>
            </a:r>
          </a:p>
          <a:p>
            <a:r>
              <a:rPr lang="en-US" sz="1000" dirty="0">
                <a:solidFill>
                  <a:schemeClr val="tx2"/>
                </a:solidFill>
                <a:hlinkClick r:id="rId3" invalidUrl="http://www.nextgenscience.org/sites/default/files/Appendix I - Engineering Design in NGSS - FINAL_V2.pdf"/>
              </a:rPr>
              <a:t>http://www.nextgenscience.org/sites/default/files/Appendix%20I%20-</a:t>
            </a:r>
            <a:r>
              <a:rPr lang="en-US" sz="1000" dirty="0">
                <a:solidFill>
                  <a:srgbClr val="FF0000"/>
                </a:solidFill>
                <a:hlinkClick r:id="rId3" invalidUrl="http://www.nextgenscience.org/sites/default/files/Appendix I - Engineering Design in NGSS - FINAL_V2.pdf"/>
              </a:rPr>
              <a:t>%20Engineering%20Design%20in%20NGSS%20-%20FINAL_V2.</a:t>
            </a:r>
            <a:r>
              <a:rPr lang="en-US" sz="1000" dirty="0" smtClean="0">
                <a:solidFill>
                  <a:srgbClr val="FF0000"/>
                </a:solidFill>
                <a:hlinkClick r:id="rId3" invalidUrl="http://www.nextgenscience.org/sites/default/files/Appendix I - Engineering Design in NGSS - FINAL_V2.pdf"/>
              </a:rPr>
              <a:t>pdf</a:t>
            </a:r>
            <a:r>
              <a:rPr lang="en-US" sz="1000" dirty="0" smtClean="0">
                <a:solidFill>
                  <a:srgbClr val="FF0000"/>
                </a:solidFill>
              </a:rPr>
              <a:t> </a:t>
            </a:r>
            <a:endParaRPr lang="en-US" sz="1000" dirty="0">
              <a:solidFill>
                <a:srgbClr val="FF0000"/>
              </a:solidFill>
            </a:endParaRPr>
          </a:p>
        </p:txBody>
      </p:sp>
      <p:sp>
        <p:nvSpPr>
          <p:cNvPr id="5" name="Content Placeholder 4"/>
          <p:cNvSpPr>
            <a:spLocks noGrp="1"/>
          </p:cNvSpPr>
          <p:nvPr>
            <p:ph idx="1"/>
          </p:nvPr>
        </p:nvSpPr>
        <p:spPr>
          <a:xfrm>
            <a:off x="457200" y="1130300"/>
            <a:ext cx="3708400" cy="5269676"/>
          </a:xfrm>
        </p:spPr>
        <p:txBody>
          <a:bodyPr>
            <a:normAutofit fontScale="47500" lnSpcReduction="20000"/>
          </a:bodyPr>
          <a:lstStyle/>
          <a:p>
            <a:r>
              <a:rPr lang="en-US" b="1" dirty="0" smtClean="0"/>
              <a:t>Defining</a:t>
            </a:r>
            <a:r>
              <a:rPr lang="en-US" dirty="0" smtClean="0"/>
              <a:t> </a:t>
            </a:r>
            <a:r>
              <a:rPr lang="en-US" dirty="0"/>
              <a:t>and delimiting engineering problems involves stating the problem to be solved as clearly as possible in terms of criteria for success, and constraints or limits. </a:t>
            </a:r>
          </a:p>
          <a:p>
            <a:r>
              <a:rPr lang="en-US" b="1" dirty="0" smtClean="0"/>
              <a:t>Designing</a:t>
            </a:r>
            <a:r>
              <a:rPr lang="en-US" dirty="0" smtClean="0"/>
              <a:t> </a:t>
            </a:r>
            <a:r>
              <a:rPr lang="en-US" dirty="0"/>
              <a:t>solutions to engineering problems begins with generating a number of different possible solutions, then evaluating potential solutions to see which ones best meet the criteria and constraints of the problem. </a:t>
            </a:r>
          </a:p>
          <a:p>
            <a:r>
              <a:rPr lang="en-US" b="1" dirty="0" smtClean="0"/>
              <a:t>Optimizing</a:t>
            </a:r>
            <a:r>
              <a:rPr lang="en-US" dirty="0" smtClean="0"/>
              <a:t> </a:t>
            </a:r>
            <a:r>
              <a:rPr lang="en-US" dirty="0"/>
              <a:t>the design solution involves a process in which solutions are systematically tested and refined and the final design is improved by trading off less important features for those that are more important. </a:t>
            </a:r>
          </a:p>
          <a:p>
            <a:r>
              <a:rPr lang="en-US" dirty="0"/>
              <a:t>It is important to point out that these component ideas do not always follow in order, any more than do the “steps” of scientific inquiry. At any stage, a problem-solver can redefine the problem or generate new solutions to replace an idea that just isn’t working </a:t>
            </a:r>
            <a:r>
              <a:rPr lang="en-US" dirty="0" smtClean="0"/>
              <a:t>out.</a:t>
            </a:r>
          </a:p>
        </p:txBody>
      </p:sp>
      <p:pic>
        <p:nvPicPr>
          <p:cNvPr id="6" name="Picture 5"/>
          <p:cNvPicPr>
            <a:picLocks noChangeAspect="1"/>
          </p:cNvPicPr>
          <p:nvPr/>
        </p:nvPicPr>
        <p:blipFill>
          <a:blip r:embed="rId4"/>
          <a:stretch>
            <a:fillRect/>
          </a:stretch>
        </p:blipFill>
        <p:spPr>
          <a:xfrm>
            <a:off x="4165600" y="1019984"/>
            <a:ext cx="4811773" cy="4275916"/>
          </a:xfrm>
          <a:prstGeom prst="rect">
            <a:avLst/>
          </a:prstGeom>
        </p:spPr>
      </p:pic>
      <p:sp>
        <p:nvSpPr>
          <p:cNvPr id="8" name="Rectangle 7"/>
          <p:cNvSpPr/>
          <p:nvPr/>
        </p:nvSpPr>
        <p:spPr>
          <a:xfrm>
            <a:off x="4149804" y="5274031"/>
            <a:ext cx="4572000" cy="461665"/>
          </a:xfrm>
          <a:prstGeom prst="rect">
            <a:avLst/>
          </a:prstGeom>
          <a:solidFill>
            <a:schemeClr val="bg1"/>
          </a:solidFill>
        </p:spPr>
        <p:txBody>
          <a:bodyPr>
            <a:spAutoFit/>
          </a:bodyPr>
          <a:lstStyle/>
          <a:p>
            <a:r>
              <a:rPr lang="en-US" sz="800" b="1" dirty="0"/>
              <a:t>Authors: </a:t>
            </a:r>
            <a:r>
              <a:rPr lang="en-US" sz="800" dirty="0"/>
              <a:t>NGSS Lead States</a:t>
            </a:r>
          </a:p>
          <a:p>
            <a:r>
              <a:rPr lang="en-US" sz="800" b="1" dirty="0"/>
              <a:t>Title: </a:t>
            </a:r>
            <a:r>
              <a:rPr lang="en-US" sz="800" dirty="0"/>
              <a:t>Next Generation Science Standards: For States, By </a:t>
            </a:r>
            <a:r>
              <a:rPr lang="en-US" sz="800" dirty="0" smtClean="0"/>
              <a:t>States </a:t>
            </a:r>
            <a:r>
              <a:rPr lang="mr-IN" sz="800" dirty="0" smtClean="0"/>
              <a:t>–</a:t>
            </a:r>
            <a:r>
              <a:rPr lang="en-US" sz="800" dirty="0" smtClean="0"/>
              <a:t> Engineering Design</a:t>
            </a:r>
            <a:endParaRPr lang="en-US" sz="800" dirty="0"/>
          </a:p>
          <a:p>
            <a:r>
              <a:rPr lang="en-US" sz="800" b="1" dirty="0"/>
              <a:t>Copyright Date: </a:t>
            </a:r>
            <a:r>
              <a:rPr lang="en-US" sz="800" dirty="0"/>
              <a:t>2013</a:t>
            </a:r>
          </a:p>
        </p:txBody>
      </p:sp>
    </p:spTree>
    <p:extLst>
      <p:ext uri="{BB962C8B-B14F-4D97-AF65-F5344CB8AC3E}">
        <p14:creationId xmlns:p14="http://schemas.microsoft.com/office/powerpoint/2010/main" val="30340460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Computational Thinking </a:t>
            </a:r>
            <a:endParaRPr lang="en-US" sz="3600" dirty="0"/>
          </a:p>
        </p:txBody>
      </p:sp>
      <p:sp>
        <p:nvSpPr>
          <p:cNvPr id="3" name="Content Placeholder 2"/>
          <p:cNvSpPr>
            <a:spLocks noGrp="1"/>
          </p:cNvSpPr>
          <p:nvPr>
            <p:ph idx="1"/>
          </p:nvPr>
        </p:nvSpPr>
        <p:spPr/>
        <p:txBody>
          <a:bodyPr>
            <a:normAutofit/>
          </a:bodyPr>
          <a:lstStyle/>
          <a:p>
            <a:pPr marL="0" indent="0">
              <a:buNone/>
            </a:pPr>
            <a:r>
              <a:rPr lang="en-US" b="1" dirty="0" smtClean="0"/>
              <a:t>NGSS Science and Engineering Practices</a:t>
            </a:r>
          </a:p>
          <a:p>
            <a:pPr marL="0" indent="0">
              <a:buNone/>
            </a:pPr>
            <a:endParaRPr lang="en-US" sz="2400" b="1" dirty="0"/>
          </a:p>
          <a:p>
            <a:pPr marL="0" indent="0">
              <a:buNone/>
            </a:pPr>
            <a:r>
              <a:rPr lang="en-US" sz="2400" b="1" dirty="0" smtClean="0"/>
              <a:t>Using Mathematics and Computational Thinking</a:t>
            </a:r>
          </a:p>
          <a:p>
            <a:pPr marL="0" indent="0">
              <a:buNone/>
            </a:pPr>
            <a:r>
              <a:rPr lang="en-US" sz="2400" dirty="0">
                <a:hlinkClick r:id="rId2"/>
              </a:rPr>
              <a:t>http://ngss.nsta.org/Practices.aspx?id=</a:t>
            </a:r>
            <a:r>
              <a:rPr lang="en-US" sz="2400" dirty="0" smtClean="0">
                <a:hlinkClick r:id="rId2"/>
              </a:rPr>
              <a:t>5</a:t>
            </a:r>
            <a:r>
              <a:rPr lang="en-US" sz="2400" dirty="0" smtClean="0"/>
              <a:t> </a:t>
            </a:r>
            <a:endParaRPr lang="en-US" sz="2400" dirty="0"/>
          </a:p>
          <a:p>
            <a:pPr marL="0" indent="0">
              <a:buNone/>
            </a:pPr>
            <a:endParaRPr lang="en-US" strike="sngStrike" dirty="0" smtClean="0"/>
          </a:p>
        </p:txBody>
      </p:sp>
    </p:spTree>
    <p:extLst>
      <p:ext uri="{BB962C8B-B14F-4D97-AF65-F5344CB8AC3E}">
        <p14:creationId xmlns:p14="http://schemas.microsoft.com/office/powerpoint/2010/main" val="3784477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Pseudocode</a:t>
            </a:r>
            <a:endParaRPr lang="en-US" dirty="0"/>
          </a:p>
        </p:txBody>
      </p:sp>
      <p:sp>
        <p:nvSpPr>
          <p:cNvPr id="3" name="Content Placeholder 2"/>
          <p:cNvSpPr>
            <a:spLocks noGrp="1"/>
          </p:cNvSpPr>
          <p:nvPr>
            <p:ph idx="1"/>
          </p:nvPr>
        </p:nvSpPr>
        <p:spPr/>
        <p:txBody>
          <a:bodyPr>
            <a:normAutofit fontScale="62500" lnSpcReduction="20000"/>
          </a:bodyPr>
          <a:lstStyle/>
          <a:p>
            <a:pPr marL="0" indent="0">
              <a:buNone/>
            </a:pPr>
            <a:endParaRPr lang="en-US" dirty="0"/>
          </a:p>
          <a:p>
            <a:r>
              <a:rPr lang="en-US" sz="3800" b="1" dirty="0" smtClean="0"/>
              <a:t>What </a:t>
            </a:r>
            <a:r>
              <a:rPr lang="en-US" sz="3800" b="1" dirty="0"/>
              <a:t>is Pseudo code?</a:t>
            </a:r>
          </a:p>
          <a:p>
            <a:endParaRPr lang="en-US" dirty="0"/>
          </a:p>
          <a:p>
            <a:r>
              <a:rPr lang="en-US" dirty="0"/>
              <a:t>Pseudo code is basically written instructions of what a program should do to complete an operation. The pseudo code is written in your speaking language. You simply write down the steps of an algorithm or procedure to make it easier for you or someone else to read it and convert it to a real programming language.</a:t>
            </a:r>
          </a:p>
          <a:p>
            <a:endParaRPr lang="en-US" sz="3800" b="1" dirty="0"/>
          </a:p>
          <a:p>
            <a:r>
              <a:rPr lang="en-US" sz="3800" b="1" dirty="0"/>
              <a:t>Why was it made/is it used?</a:t>
            </a:r>
          </a:p>
          <a:p>
            <a:endParaRPr lang="en-US" dirty="0"/>
          </a:p>
          <a:p>
            <a:r>
              <a:rPr lang="en-US" dirty="0"/>
              <a:t>It was made to help you specify the steps of a procedure, process or an algorithm without using a programming language. One possible alternative is to use flowcharts.</a:t>
            </a:r>
            <a:endParaRPr lang="en-US" dirty="0" smtClean="0"/>
          </a:p>
          <a:p>
            <a:endParaRPr lang="en-US" dirty="0"/>
          </a:p>
        </p:txBody>
      </p:sp>
    </p:spTree>
    <p:extLst>
      <p:ext uri="{BB962C8B-B14F-4D97-AF65-F5344CB8AC3E}">
        <p14:creationId xmlns:p14="http://schemas.microsoft.com/office/powerpoint/2010/main" val="40990145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Planning your program</a:t>
            </a:r>
            <a:endParaRPr lang="en-US" dirty="0"/>
          </a:p>
        </p:txBody>
      </p:sp>
      <p:graphicFrame>
        <p:nvGraphicFramePr>
          <p:cNvPr id="10" name="Content Placeholder 9"/>
          <p:cNvGraphicFramePr>
            <a:graphicFrameLocks noGrp="1"/>
          </p:cNvGraphicFramePr>
          <p:nvPr>
            <p:ph sz="half" idx="2"/>
            <p:extLst>
              <p:ext uri="{D42A27DB-BD31-4B8C-83A1-F6EECF244321}">
                <p14:modId xmlns:p14="http://schemas.microsoft.com/office/powerpoint/2010/main" val="3571230007"/>
              </p:ext>
            </p:extLst>
          </p:nvPr>
        </p:nvGraphicFramePr>
        <p:xfrm>
          <a:off x="139700" y="1409700"/>
          <a:ext cx="8547100" cy="4813302"/>
        </p:xfrm>
        <a:graphic>
          <a:graphicData uri="http://schemas.openxmlformats.org/drawingml/2006/table">
            <a:tbl>
              <a:tblPr firstRow="1" bandRow="1">
                <a:tableStyleId>{0505E3EF-67EA-436B-97B2-0124C06EBD24}</a:tableStyleId>
              </a:tblPr>
              <a:tblGrid>
                <a:gridCol w="4273550"/>
                <a:gridCol w="4273550"/>
              </a:tblGrid>
              <a:tr h="802217">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802217">
                <a:tc>
                  <a:txBody>
                    <a:bodyPr/>
                    <a:lstStyle/>
                    <a:p>
                      <a:r>
                        <a:rPr lang="en-US" dirty="0" smtClean="0"/>
                        <a:t>1.</a:t>
                      </a:r>
                      <a:endParaRPr lang="en-US" dirty="0"/>
                    </a:p>
                  </a:txBody>
                  <a:tcPr/>
                </a:tc>
                <a:tc>
                  <a:txBody>
                    <a:bodyPr/>
                    <a:lstStyle/>
                    <a:p>
                      <a:endParaRPr lang="en-US"/>
                    </a:p>
                  </a:txBody>
                  <a:tcPr/>
                </a:tc>
              </a:tr>
              <a:tr h="802217">
                <a:tc>
                  <a:txBody>
                    <a:bodyPr/>
                    <a:lstStyle/>
                    <a:p>
                      <a:r>
                        <a:rPr lang="en-US" dirty="0" smtClean="0"/>
                        <a:t>2.</a:t>
                      </a:r>
                      <a:endParaRPr lang="en-US" dirty="0"/>
                    </a:p>
                  </a:txBody>
                  <a:tcPr/>
                </a:tc>
                <a:tc>
                  <a:txBody>
                    <a:bodyPr/>
                    <a:lstStyle/>
                    <a:p>
                      <a:endParaRPr lang="en-US"/>
                    </a:p>
                  </a:txBody>
                  <a:tcPr/>
                </a:tc>
              </a:tr>
              <a:tr h="802217">
                <a:tc>
                  <a:txBody>
                    <a:bodyPr/>
                    <a:lstStyle/>
                    <a:p>
                      <a:r>
                        <a:rPr lang="en-US" dirty="0" smtClean="0"/>
                        <a:t>3.</a:t>
                      </a:r>
                      <a:endParaRPr lang="en-US" dirty="0"/>
                    </a:p>
                  </a:txBody>
                  <a:tcPr/>
                </a:tc>
                <a:tc>
                  <a:txBody>
                    <a:bodyPr/>
                    <a:lstStyle/>
                    <a:p>
                      <a:endParaRPr lang="en-US"/>
                    </a:p>
                  </a:txBody>
                  <a:tcPr/>
                </a:tc>
              </a:tr>
              <a:tr h="802217">
                <a:tc>
                  <a:txBody>
                    <a:bodyPr/>
                    <a:lstStyle/>
                    <a:p>
                      <a:r>
                        <a:rPr lang="en-US" dirty="0" smtClean="0"/>
                        <a:t>4.</a:t>
                      </a:r>
                      <a:endParaRPr lang="en-US" dirty="0"/>
                    </a:p>
                  </a:txBody>
                  <a:tcPr/>
                </a:tc>
                <a:tc>
                  <a:txBody>
                    <a:bodyPr/>
                    <a:lstStyle/>
                    <a:p>
                      <a:endParaRPr lang="en-US"/>
                    </a:p>
                  </a:txBody>
                  <a:tcPr/>
                </a:tc>
              </a:tr>
              <a:tr h="802217">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9029771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 flowchart to plan:</a:t>
            </a:r>
            <a:endParaRPr lang="en-US" dirty="0"/>
          </a:p>
        </p:txBody>
      </p:sp>
      <p:pic>
        <p:nvPicPr>
          <p:cNvPr id="4" name="Content Placeholder 3" descr="Screen Clipping"/>
          <p:cNvPicPr>
            <a:picLocks noGrp="1" noChangeAspect="1"/>
          </p:cNvPicPr>
          <p:nvPr>
            <p:ph idx="1"/>
          </p:nvPr>
        </p:nvPicPr>
        <p:blipFill rotWithShape="1">
          <a:blip r:embed="rId3">
            <a:extLst>
              <a:ext uri="{28A0092B-C50C-407E-A947-70E740481C1C}">
                <a14:useLocalDpi xmlns:a14="http://schemas.microsoft.com/office/drawing/2010/main" val="0"/>
              </a:ext>
            </a:extLst>
          </a:blip>
          <a:srcRect t="10328"/>
          <a:stretch/>
        </p:blipFill>
        <p:spPr>
          <a:xfrm>
            <a:off x="603849" y="1932317"/>
            <a:ext cx="3889052" cy="4044394"/>
          </a:xfrm>
          <a:prstGeom prst="rect">
            <a:avLst/>
          </a:prstGeom>
        </p:spPr>
      </p:pic>
      <p:sp>
        <p:nvSpPr>
          <p:cNvPr id="5" name="Left Arrow 4"/>
          <p:cNvSpPr/>
          <p:nvPr/>
        </p:nvSpPr>
        <p:spPr>
          <a:xfrm>
            <a:off x="3336963" y="283809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11152" y="2800074"/>
            <a:ext cx="2270208" cy="369332"/>
          </a:xfrm>
          <a:prstGeom prst="rect">
            <a:avLst/>
          </a:prstGeom>
          <a:noFill/>
        </p:spPr>
        <p:txBody>
          <a:bodyPr wrap="square" rtlCol="0">
            <a:spAutoFit/>
          </a:bodyPr>
          <a:lstStyle/>
          <a:p>
            <a:r>
              <a:rPr lang="en-US" dirty="0" smtClean="0"/>
              <a:t>Input</a:t>
            </a:r>
            <a:endParaRPr lang="en-US" dirty="0"/>
          </a:p>
        </p:txBody>
      </p:sp>
      <p:sp>
        <p:nvSpPr>
          <p:cNvPr id="7" name="Left Arrow 6"/>
          <p:cNvSpPr/>
          <p:nvPr/>
        </p:nvSpPr>
        <p:spPr>
          <a:xfrm>
            <a:off x="3285204" y="3490823"/>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28405" y="3463673"/>
            <a:ext cx="2270208" cy="369332"/>
          </a:xfrm>
          <a:prstGeom prst="rect">
            <a:avLst/>
          </a:prstGeom>
          <a:noFill/>
        </p:spPr>
        <p:txBody>
          <a:bodyPr wrap="square" rtlCol="0">
            <a:spAutoFit/>
          </a:bodyPr>
          <a:lstStyle/>
          <a:p>
            <a:r>
              <a:rPr lang="en-US" dirty="0" smtClean="0"/>
              <a:t>Decision Point</a:t>
            </a:r>
            <a:endParaRPr lang="en-US" dirty="0"/>
          </a:p>
        </p:txBody>
      </p:sp>
      <p:sp>
        <p:nvSpPr>
          <p:cNvPr id="9" name="Left Arrow 8"/>
          <p:cNvSpPr/>
          <p:nvPr/>
        </p:nvSpPr>
        <p:spPr>
          <a:xfrm>
            <a:off x="4024200" y="441960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73792" y="4371051"/>
            <a:ext cx="2270208" cy="369332"/>
          </a:xfrm>
          <a:prstGeom prst="rect">
            <a:avLst/>
          </a:prstGeom>
          <a:noFill/>
        </p:spPr>
        <p:txBody>
          <a:bodyPr wrap="square" rtlCol="0">
            <a:spAutoFit/>
          </a:bodyPr>
          <a:lstStyle/>
          <a:p>
            <a:r>
              <a:rPr lang="en-US" dirty="0" smtClean="0"/>
              <a:t>Output</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dirty="0" smtClean="0"/>
              <a:t>Sample, simple flowchart:</a:t>
            </a:r>
            <a:endParaRPr lang="en-US" sz="2400" dirty="0"/>
          </a:p>
        </p:txBody>
      </p:sp>
    </p:spTree>
    <p:extLst>
      <p:ext uri="{BB962C8B-B14F-4D97-AF65-F5344CB8AC3E}">
        <p14:creationId xmlns:p14="http://schemas.microsoft.com/office/powerpoint/2010/main" val="2396314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Teacher Resources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63245822"/>
              </p:ext>
            </p:extLst>
          </p:nvPr>
        </p:nvGraphicFramePr>
        <p:xfrm>
          <a:off x="545691" y="3915698"/>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3679060248"/>
              </p:ext>
            </p:extLst>
          </p:nvPr>
        </p:nvGraphicFramePr>
        <p:xfrm>
          <a:off x="545690" y="1315795"/>
          <a:ext cx="8229600" cy="232719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746047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 Science Background</a:t>
            </a:r>
            <a:endParaRPr lang="en-US" dirty="0"/>
          </a:p>
        </p:txBody>
      </p:sp>
    </p:spTree>
    <p:extLst>
      <p:ext uri="{BB962C8B-B14F-4D97-AF65-F5344CB8AC3E}">
        <p14:creationId xmlns:p14="http://schemas.microsoft.com/office/powerpoint/2010/main" val="34178347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4184"/>
            <a:ext cx="9144000" cy="4560031"/>
          </a:xfrm>
          <a:prstGeom prst="rect">
            <a:avLst/>
          </a:prstGeom>
        </p:spPr>
      </p:pic>
    </p:spTree>
    <p:extLst>
      <p:ext uri="{BB962C8B-B14F-4D97-AF65-F5344CB8AC3E}">
        <p14:creationId xmlns:p14="http://schemas.microsoft.com/office/powerpoint/2010/main" val="946418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00FF"/>
                </a:solidFill>
              </a:rPr>
              <a:t>Background: </a:t>
            </a:r>
            <a:r>
              <a:rPr lang="en-US" sz="3200" dirty="0" smtClean="0"/>
              <a:t>The Electromagnetic Spectrum</a:t>
            </a:r>
            <a:endParaRPr lang="en-US" sz="3200" dirty="0"/>
          </a:p>
        </p:txBody>
      </p:sp>
      <p:sp>
        <p:nvSpPr>
          <p:cNvPr id="4" name="TextBox 3"/>
          <p:cNvSpPr txBox="1"/>
          <p:nvPr/>
        </p:nvSpPr>
        <p:spPr>
          <a:xfrm>
            <a:off x="927100" y="6134100"/>
            <a:ext cx="184666" cy="369332"/>
          </a:xfrm>
          <a:prstGeom prst="rect">
            <a:avLst/>
          </a:prstGeom>
          <a:noFill/>
        </p:spPr>
        <p:txBody>
          <a:bodyPr wrap="none" rtlCol="0">
            <a:spAutoFit/>
          </a:bodyPr>
          <a:lstStyle/>
          <a:p>
            <a:r>
              <a:rPr lang="en-US" dirty="0" smtClean="0"/>
              <a:t> </a:t>
            </a:r>
            <a:endParaRPr lang="en-US" dirty="0"/>
          </a:p>
        </p:txBody>
      </p:sp>
      <p:pic>
        <p:nvPicPr>
          <p:cNvPr id="7" name="Picture 2" descr="C:\Users\a0870037\AppData\Local\Microsoft\Windows\Temporary Internet Files\Content.Outlook\PJ5TU0BP\CL13165 electromagnetic spectrum.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89035" y="1219200"/>
            <a:ext cx="6047899" cy="5093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94160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5. Student Hand outs and Additional Resources </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487171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Planning your program</a:t>
            </a:r>
            <a:endParaRPr lang="en-US" dirty="0"/>
          </a:p>
        </p:txBody>
      </p:sp>
      <p:graphicFrame>
        <p:nvGraphicFramePr>
          <p:cNvPr id="10" name="Content Placeholder 9"/>
          <p:cNvGraphicFramePr>
            <a:graphicFrameLocks noGrp="1"/>
          </p:cNvGraphicFramePr>
          <p:nvPr>
            <p:ph sz="half" idx="2"/>
            <p:extLst>
              <p:ext uri="{D42A27DB-BD31-4B8C-83A1-F6EECF244321}">
                <p14:modId xmlns:p14="http://schemas.microsoft.com/office/powerpoint/2010/main" val="2347389320"/>
              </p:ext>
            </p:extLst>
          </p:nvPr>
        </p:nvGraphicFramePr>
        <p:xfrm>
          <a:off x="139700" y="1409700"/>
          <a:ext cx="8547100" cy="4813302"/>
        </p:xfrm>
        <a:graphic>
          <a:graphicData uri="http://schemas.openxmlformats.org/drawingml/2006/table">
            <a:tbl>
              <a:tblPr firstRow="1" bandRow="1">
                <a:tableStyleId>{0505E3EF-67EA-436B-97B2-0124C06EBD24}</a:tableStyleId>
              </a:tblPr>
              <a:tblGrid>
                <a:gridCol w="4273550"/>
                <a:gridCol w="4273550"/>
              </a:tblGrid>
              <a:tr h="802217">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802217">
                <a:tc>
                  <a:txBody>
                    <a:bodyPr/>
                    <a:lstStyle/>
                    <a:p>
                      <a:r>
                        <a:rPr lang="en-US" dirty="0" smtClean="0"/>
                        <a:t>1.</a:t>
                      </a:r>
                      <a:endParaRPr lang="en-US" dirty="0"/>
                    </a:p>
                  </a:txBody>
                  <a:tcPr/>
                </a:tc>
                <a:tc>
                  <a:txBody>
                    <a:bodyPr/>
                    <a:lstStyle/>
                    <a:p>
                      <a:endParaRPr lang="en-US"/>
                    </a:p>
                  </a:txBody>
                  <a:tcPr/>
                </a:tc>
              </a:tr>
              <a:tr h="802217">
                <a:tc>
                  <a:txBody>
                    <a:bodyPr/>
                    <a:lstStyle/>
                    <a:p>
                      <a:r>
                        <a:rPr lang="en-US" dirty="0" smtClean="0"/>
                        <a:t>2.</a:t>
                      </a:r>
                      <a:endParaRPr lang="en-US" dirty="0"/>
                    </a:p>
                  </a:txBody>
                  <a:tcPr/>
                </a:tc>
                <a:tc>
                  <a:txBody>
                    <a:bodyPr/>
                    <a:lstStyle/>
                    <a:p>
                      <a:endParaRPr lang="en-US"/>
                    </a:p>
                  </a:txBody>
                  <a:tcPr/>
                </a:tc>
              </a:tr>
              <a:tr h="802217">
                <a:tc>
                  <a:txBody>
                    <a:bodyPr/>
                    <a:lstStyle/>
                    <a:p>
                      <a:r>
                        <a:rPr lang="en-US" dirty="0" smtClean="0"/>
                        <a:t>3.</a:t>
                      </a:r>
                      <a:endParaRPr lang="en-US" dirty="0"/>
                    </a:p>
                  </a:txBody>
                  <a:tcPr/>
                </a:tc>
                <a:tc>
                  <a:txBody>
                    <a:bodyPr/>
                    <a:lstStyle/>
                    <a:p>
                      <a:endParaRPr lang="en-US"/>
                    </a:p>
                  </a:txBody>
                  <a:tcPr/>
                </a:tc>
              </a:tr>
              <a:tr h="802217">
                <a:tc>
                  <a:txBody>
                    <a:bodyPr/>
                    <a:lstStyle/>
                    <a:p>
                      <a:r>
                        <a:rPr lang="en-US" dirty="0" smtClean="0"/>
                        <a:t>4.</a:t>
                      </a:r>
                      <a:endParaRPr lang="en-US" dirty="0"/>
                    </a:p>
                  </a:txBody>
                  <a:tcPr/>
                </a:tc>
                <a:tc>
                  <a:txBody>
                    <a:bodyPr/>
                    <a:lstStyle/>
                    <a:p>
                      <a:endParaRPr lang="en-US"/>
                    </a:p>
                  </a:txBody>
                  <a:tcPr/>
                </a:tc>
              </a:tr>
              <a:tr h="802217">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2653568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Resources for additional background info:</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Reference on how eyes perceive color</a:t>
            </a:r>
          </a:p>
          <a:p>
            <a:pPr lvl="1"/>
            <a:r>
              <a:rPr lang="en-US" dirty="0" smtClean="0">
                <a:hlinkClick r:id="rId2"/>
              </a:rPr>
              <a:t>http</a:t>
            </a:r>
            <a:r>
              <a:rPr lang="en-US" dirty="0">
                <a:hlinkClick r:id="rId2"/>
              </a:rPr>
              <a:t>://</a:t>
            </a:r>
            <a:r>
              <a:rPr lang="en-US" dirty="0" smtClean="0">
                <a:hlinkClick r:id="rId2"/>
              </a:rPr>
              <a:t>www.cyberphysics.co.uk/topics/light/colorAddition.html</a:t>
            </a:r>
            <a:endParaRPr lang="en-US" dirty="0" smtClean="0"/>
          </a:p>
          <a:p>
            <a:r>
              <a:rPr lang="en-US" dirty="0" smtClean="0"/>
              <a:t>Reference on Color Blindness and Traffic Signals</a:t>
            </a:r>
          </a:p>
          <a:p>
            <a:pPr lvl="1"/>
            <a:r>
              <a:rPr lang="en-US" dirty="0" smtClean="0">
                <a:hlinkClick r:id="rId3"/>
              </a:rPr>
              <a:t>https</a:t>
            </a:r>
            <a:r>
              <a:rPr lang="en-US" dirty="0">
                <a:hlinkClick r:id="rId3"/>
              </a:rPr>
              <a:t>://midimagic.sgc-hosting.com/</a:t>
            </a:r>
            <a:r>
              <a:rPr lang="en-US" dirty="0" smtClean="0">
                <a:hlinkClick r:id="rId3"/>
              </a:rPr>
              <a:t>sigvison.htm</a:t>
            </a:r>
            <a:r>
              <a:rPr lang="en-US" dirty="0" smtClean="0"/>
              <a:t> </a:t>
            </a:r>
          </a:p>
          <a:p>
            <a:r>
              <a:rPr lang="en-US" dirty="0" smtClean="0"/>
              <a:t>Accessible Pedestrian Signals for the blind</a:t>
            </a:r>
          </a:p>
          <a:p>
            <a:pPr lvl="1"/>
            <a:r>
              <a:rPr lang="en-US" dirty="0">
                <a:hlinkClick r:id="rId4"/>
              </a:rPr>
              <a:t>http://apsguide.org/</a:t>
            </a:r>
            <a:r>
              <a:rPr lang="en-US" dirty="0" smtClean="0">
                <a:hlinkClick r:id="rId4"/>
              </a:rPr>
              <a:t>chapter_overview.cfm</a:t>
            </a:r>
            <a:r>
              <a:rPr lang="en-US" dirty="0" smtClean="0"/>
              <a:t> </a:t>
            </a:r>
            <a:endParaRPr lang="en-US" dirty="0"/>
          </a:p>
          <a:p>
            <a:pPr lvl="1"/>
            <a:r>
              <a:rPr lang="en-US" dirty="0">
                <a:hlinkClick r:id="rId5"/>
              </a:rPr>
              <a:t>http://www.apsguide.org/</a:t>
            </a:r>
            <a:r>
              <a:rPr lang="en-US" dirty="0" smtClean="0">
                <a:hlinkClick r:id="rId5"/>
              </a:rPr>
              <a:t>chapter4_walkindication.cfm</a:t>
            </a:r>
            <a:r>
              <a:rPr lang="en-US" dirty="0" smtClean="0"/>
              <a:t>  (includes a WAV file and description of recommended “ticking” sound.)</a:t>
            </a:r>
          </a:p>
          <a:p>
            <a:r>
              <a:rPr lang="en-US" dirty="0" smtClean="0"/>
              <a:t>Use of sensors in traffic control systems</a:t>
            </a:r>
          </a:p>
          <a:p>
            <a:pPr lvl="1"/>
            <a:r>
              <a:rPr lang="en-US" dirty="0">
                <a:hlinkClick r:id="rId6"/>
              </a:rPr>
              <a:t>https://www.youtube.com/watch?v=</a:t>
            </a:r>
            <a:r>
              <a:rPr lang="en-US" dirty="0" smtClean="0">
                <a:hlinkClick r:id="rId6"/>
              </a:rPr>
              <a:t>aMBYXBgxBRs</a:t>
            </a:r>
            <a:r>
              <a:rPr lang="en-US" dirty="0" smtClean="0"/>
              <a:t> </a:t>
            </a:r>
          </a:p>
        </p:txBody>
      </p:sp>
    </p:spTree>
    <p:extLst>
      <p:ext uri="{BB962C8B-B14F-4D97-AF65-F5344CB8AC3E}">
        <p14:creationId xmlns:p14="http://schemas.microsoft.com/office/powerpoint/2010/main" val="25332019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TI-Nspire CX Resources:</a:t>
            </a:r>
            <a:endParaRPr lang="en-US" dirty="0"/>
          </a:p>
        </p:txBody>
      </p:sp>
      <p:sp>
        <p:nvSpPr>
          <p:cNvPr id="3" name="Content Placeholder 2"/>
          <p:cNvSpPr>
            <a:spLocks noGrp="1"/>
          </p:cNvSpPr>
          <p:nvPr>
            <p:ph idx="1"/>
          </p:nvPr>
        </p:nvSpPr>
        <p:spPr>
          <a:xfrm>
            <a:off x="457200" y="1095375"/>
            <a:ext cx="8229600" cy="4848225"/>
          </a:xfrm>
        </p:spPr>
        <p:txBody>
          <a:bodyPr>
            <a:normAutofit fontScale="47500" lnSpcReduction="20000"/>
          </a:bodyPr>
          <a:lstStyle/>
          <a:p>
            <a:pPr marL="0" indent="0">
              <a:buNone/>
            </a:pPr>
            <a:r>
              <a:rPr lang="en-US" i="1" dirty="0" smtClean="0"/>
              <a:t>In addition to the 10 Minutes of Code lesson resources that were used in this project, the following links may be helpful as well: </a:t>
            </a:r>
          </a:p>
          <a:p>
            <a:pPr marL="0" indent="0">
              <a:buNone/>
            </a:pPr>
            <a:endParaRPr lang="en-US" i="1" dirty="0" smtClean="0"/>
          </a:p>
          <a:p>
            <a:pPr>
              <a:buFont typeface="Wingdings" panose="05000000000000000000" pitchFamily="2" charset="2"/>
              <a:buChar char="Ø"/>
            </a:pPr>
            <a:r>
              <a:rPr lang="en-US" dirty="0"/>
              <a:t>10 Minutes of Code Teacher’s Lounge (TI-Nspire CX): </a:t>
            </a:r>
            <a:r>
              <a:rPr lang="en-US" dirty="0" smtClean="0"/>
              <a:t>For a single download of all lessons for 10 Minute of Codes for  the TI-Nspire CX in PDF’s:</a:t>
            </a:r>
            <a:endParaRPr lang="en-US" dirty="0"/>
          </a:p>
          <a:p>
            <a:pPr marL="400050" lvl="1" indent="0">
              <a:buNone/>
            </a:pPr>
            <a:r>
              <a:rPr lang="en-US" u="sng" dirty="0">
                <a:hlinkClick r:id="rId2"/>
              </a:rPr>
              <a:t>https://education.ti.com/en/activities/ti-codes/nspire/teacher-lounge</a:t>
            </a:r>
            <a:r>
              <a:rPr lang="en-US" dirty="0"/>
              <a:t> </a:t>
            </a:r>
            <a:endParaRPr lang="en-US" dirty="0" smtClean="0"/>
          </a:p>
          <a:p>
            <a:pPr marL="0" indent="0">
              <a:buNone/>
            </a:pPr>
            <a:endParaRPr lang="en-US" dirty="0"/>
          </a:p>
          <a:p>
            <a:pPr>
              <a:buFont typeface="Wingdings" panose="05000000000000000000" pitchFamily="2" charset="2"/>
              <a:buChar char="Ø"/>
            </a:pPr>
            <a:r>
              <a:rPr lang="en-US" dirty="0" smtClean="0"/>
              <a:t>TI-Innovator </a:t>
            </a:r>
            <a:r>
              <a:rPr lang="en-US" dirty="0"/>
              <a:t>Technology </a:t>
            </a:r>
            <a:r>
              <a:rPr lang="en-US" dirty="0" err="1"/>
              <a:t>eGuide</a:t>
            </a:r>
            <a:endParaRPr lang="en-US" dirty="0"/>
          </a:p>
          <a:p>
            <a:pPr marL="400050" lvl="1" indent="0">
              <a:buNone/>
            </a:pPr>
            <a:r>
              <a:rPr lang="en-US" u="sng" dirty="0">
                <a:hlinkClick r:id="rId3"/>
              </a:rPr>
              <a:t>https://education.ti.com/html/webhelp/EG_Innovator/EN/index.html</a:t>
            </a:r>
            <a:r>
              <a:rPr lang="en-US" dirty="0"/>
              <a:t> </a:t>
            </a:r>
          </a:p>
          <a:p>
            <a:pPr marL="0" indent="0">
              <a:buNone/>
            </a:pPr>
            <a:endParaRPr lang="en-US" dirty="0"/>
          </a:p>
          <a:p>
            <a:pPr>
              <a:buFont typeface="Wingdings" panose="05000000000000000000" pitchFamily="2" charset="2"/>
              <a:buChar char="Ø"/>
            </a:pPr>
            <a:r>
              <a:rPr lang="en-US" dirty="0"/>
              <a:t>TI-Innovator Hub Commands</a:t>
            </a:r>
          </a:p>
          <a:p>
            <a:pPr marL="400050" lvl="1" indent="0">
              <a:buNone/>
            </a:pPr>
            <a:r>
              <a:rPr lang="en-US" u="sng" dirty="0">
                <a:hlinkClick r:id="rId4"/>
              </a:rPr>
              <a:t>https://education.ti.com/html/webhelp/EG_Innovator/EN/content/eg_innovsys/resources/pdf/ti-innovator_hub_commands_en.pdf</a:t>
            </a:r>
            <a:endParaRPr lang="en-US" dirty="0"/>
          </a:p>
          <a:p>
            <a:pPr>
              <a:buFont typeface="Wingdings" panose="05000000000000000000" pitchFamily="2" charset="2"/>
              <a:buChar char="Ø"/>
            </a:pPr>
            <a:endParaRPr lang="en-US" dirty="0" smtClean="0"/>
          </a:p>
          <a:p>
            <a:pPr>
              <a:buFont typeface="Wingdings" panose="05000000000000000000" pitchFamily="2" charset="2"/>
              <a:buChar char="Ø"/>
            </a:pPr>
            <a:r>
              <a:rPr lang="en-US" dirty="0" smtClean="0"/>
              <a:t>TI-Nspire </a:t>
            </a:r>
            <a:r>
              <a:rPr lang="en-US" dirty="0"/>
              <a:t>CX Programming Editor Guide</a:t>
            </a:r>
          </a:p>
          <a:p>
            <a:pPr marL="400050" lvl="1" indent="0">
              <a:buNone/>
            </a:pPr>
            <a:r>
              <a:rPr lang="en-US" u="sng" dirty="0">
                <a:hlinkClick r:id="rId5"/>
              </a:rPr>
              <a:t>https://education.ti.com/html/webhelp/EG_TINspireCode/EN/index.html</a:t>
            </a:r>
            <a:r>
              <a:rPr lang="en-US" dirty="0"/>
              <a:t> </a:t>
            </a:r>
          </a:p>
          <a:p>
            <a:pPr>
              <a:buFont typeface="Wingdings" panose="05000000000000000000" pitchFamily="2" charset="2"/>
              <a:buChar char="Ø"/>
            </a:pPr>
            <a:endParaRPr lang="en-US" dirty="0"/>
          </a:p>
          <a:p>
            <a:pPr>
              <a:buFont typeface="Wingdings" panose="05000000000000000000" pitchFamily="2" charset="2"/>
              <a:buChar char="Ø"/>
            </a:pPr>
            <a:r>
              <a:rPr lang="en-US" dirty="0" smtClean="0"/>
              <a:t>YouTube Video (informal, but TI produced) gives you </a:t>
            </a:r>
            <a:r>
              <a:rPr lang="en-US" dirty="0"/>
              <a:t>the basics of writing and running TI-Nspire programs that control the TI-Innovator.</a:t>
            </a:r>
          </a:p>
          <a:p>
            <a:pPr marL="400050" lvl="1" indent="0">
              <a:buNone/>
            </a:pPr>
            <a:r>
              <a:rPr lang="en-US" u="sng" dirty="0" smtClean="0">
                <a:hlinkClick r:id="rId6"/>
              </a:rPr>
              <a:t>https</a:t>
            </a:r>
            <a:r>
              <a:rPr lang="en-US" u="sng" dirty="0">
                <a:hlinkClick r:id="rId6"/>
              </a:rPr>
              <a:t>://www.youtube.com/watch?v=2jjncu8Aba0</a:t>
            </a:r>
            <a:endParaRPr lang="en-US" dirty="0"/>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20338029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TI-84 Plus CE Resources:</a:t>
            </a:r>
            <a:endParaRPr lang="en-US" dirty="0"/>
          </a:p>
        </p:txBody>
      </p:sp>
      <p:sp>
        <p:nvSpPr>
          <p:cNvPr id="3" name="Content Placeholder 2"/>
          <p:cNvSpPr>
            <a:spLocks noGrp="1"/>
          </p:cNvSpPr>
          <p:nvPr>
            <p:ph idx="1"/>
          </p:nvPr>
        </p:nvSpPr>
        <p:spPr>
          <a:xfrm>
            <a:off x="457200" y="1095375"/>
            <a:ext cx="8229600" cy="4848225"/>
          </a:xfrm>
        </p:spPr>
        <p:txBody>
          <a:bodyPr>
            <a:normAutofit fontScale="47500" lnSpcReduction="20000"/>
          </a:bodyPr>
          <a:lstStyle/>
          <a:p>
            <a:pPr marL="0" indent="0">
              <a:buNone/>
            </a:pPr>
            <a:r>
              <a:rPr lang="en-US" i="1" dirty="0" smtClean="0"/>
              <a:t>In addition to the 10 Minutes of Code lesson resources that were used in this project, the following links may be helpful as well: </a:t>
            </a:r>
          </a:p>
          <a:p>
            <a:pPr marL="0" indent="0">
              <a:buNone/>
            </a:pPr>
            <a:endParaRPr lang="en-US" i="1" dirty="0" smtClean="0"/>
          </a:p>
          <a:p>
            <a:pPr>
              <a:buFont typeface="Wingdings" panose="05000000000000000000" pitchFamily="2" charset="2"/>
              <a:buChar char="Ø"/>
            </a:pPr>
            <a:r>
              <a:rPr lang="en-US" dirty="0"/>
              <a:t>10 Minutes of Code Teacher’s Lounge (TI-84 </a:t>
            </a:r>
            <a:r>
              <a:rPr lang="en-US" dirty="0" smtClean="0"/>
              <a:t>Plus CE</a:t>
            </a:r>
            <a:r>
              <a:rPr lang="en-US" dirty="0"/>
              <a:t>): Select link to download zip files with PDF’s of all of the 10 Minutes of code lessons, teacher and student documents.</a:t>
            </a:r>
            <a:endParaRPr lang="en-US" sz="4000" dirty="0"/>
          </a:p>
          <a:p>
            <a:pPr marL="400050" lvl="1" indent="0">
              <a:buNone/>
            </a:pPr>
            <a:r>
              <a:rPr lang="en-US" u="sng" dirty="0" smtClean="0">
                <a:hlinkClick r:id="rId2"/>
              </a:rPr>
              <a:t>https</a:t>
            </a:r>
            <a:r>
              <a:rPr lang="en-US" u="sng" dirty="0">
                <a:hlinkClick r:id="rId2"/>
              </a:rPr>
              <a:t>://education.ti.com/en/activities/ti-codes/84/teacher-lounge</a:t>
            </a:r>
            <a:r>
              <a:rPr lang="en-US" dirty="0"/>
              <a:t> </a:t>
            </a:r>
            <a:endParaRPr lang="en-US" sz="4000" dirty="0"/>
          </a:p>
          <a:p>
            <a:pPr marL="0" indent="0">
              <a:buNone/>
            </a:pPr>
            <a:endParaRPr lang="en-US" dirty="0"/>
          </a:p>
          <a:p>
            <a:pPr>
              <a:buFont typeface="Wingdings" panose="05000000000000000000" pitchFamily="2" charset="2"/>
              <a:buChar char="Ø"/>
            </a:pPr>
            <a:r>
              <a:rPr lang="en-US" dirty="0" smtClean="0"/>
              <a:t>TI-Innovator </a:t>
            </a:r>
            <a:r>
              <a:rPr lang="en-US" dirty="0"/>
              <a:t>Technology </a:t>
            </a:r>
            <a:r>
              <a:rPr lang="en-US" dirty="0" err="1"/>
              <a:t>eGuide</a:t>
            </a:r>
            <a:endParaRPr lang="en-US" dirty="0"/>
          </a:p>
          <a:p>
            <a:pPr marL="400050" lvl="1" indent="0">
              <a:buNone/>
            </a:pPr>
            <a:r>
              <a:rPr lang="en-US" u="sng" dirty="0">
                <a:hlinkClick r:id="rId3"/>
              </a:rPr>
              <a:t>https://education.ti.com/html/webhelp/EG_Innovator/EN/index.html</a:t>
            </a:r>
            <a:r>
              <a:rPr lang="en-US" dirty="0"/>
              <a:t> </a:t>
            </a:r>
          </a:p>
          <a:p>
            <a:pPr marL="0" indent="0">
              <a:buNone/>
            </a:pPr>
            <a:endParaRPr lang="en-US" dirty="0"/>
          </a:p>
          <a:p>
            <a:pPr>
              <a:buFont typeface="Wingdings" panose="05000000000000000000" pitchFamily="2" charset="2"/>
              <a:buChar char="Ø"/>
            </a:pPr>
            <a:r>
              <a:rPr lang="en-US" dirty="0"/>
              <a:t>TI-Innovator Hub Commands</a:t>
            </a:r>
          </a:p>
          <a:p>
            <a:pPr marL="400050" lvl="1" indent="0">
              <a:buNone/>
            </a:pPr>
            <a:r>
              <a:rPr lang="en-US" u="sng" dirty="0">
                <a:hlinkClick r:id="rId4"/>
              </a:rPr>
              <a:t>https://education.ti.com/html/webhelp/EG_Innovator/EN/content/eg_innovsys/resources/pdf/ti-innovator_hub_commands_en.pdf</a:t>
            </a:r>
            <a:endParaRPr lang="en-US" dirty="0"/>
          </a:p>
          <a:p>
            <a:pPr>
              <a:buFont typeface="Wingdings" panose="05000000000000000000" pitchFamily="2" charset="2"/>
              <a:buChar char="Ø"/>
            </a:pPr>
            <a:endParaRPr lang="en-US" dirty="0" smtClean="0"/>
          </a:p>
          <a:p>
            <a:pPr>
              <a:buFont typeface="Wingdings" panose="05000000000000000000" pitchFamily="2" charset="2"/>
              <a:buChar char="Ø"/>
            </a:pPr>
            <a:r>
              <a:rPr lang="en-US" dirty="0"/>
              <a:t>TI-84 </a:t>
            </a:r>
            <a:r>
              <a:rPr lang="en-US" dirty="0" smtClean="0"/>
              <a:t>Plus CE </a:t>
            </a:r>
            <a:r>
              <a:rPr lang="en-US" dirty="0"/>
              <a:t>TI-Basic Programming Guide</a:t>
            </a:r>
          </a:p>
          <a:p>
            <a:pPr marL="400050" lvl="1" indent="0">
              <a:buNone/>
            </a:pPr>
            <a:r>
              <a:rPr lang="en-US" u="sng" dirty="0" smtClean="0">
                <a:hlinkClick r:id="rId5"/>
              </a:rPr>
              <a:t>https</a:t>
            </a:r>
            <a:r>
              <a:rPr lang="en-US" u="sng" dirty="0">
                <a:hlinkClick r:id="rId5"/>
              </a:rPr>
              <a:t>://education.ti.com/html/webhelp/EG_TI84PlusCECode/EN/index.html</a:t>
            </a:r>
            <a:r>
              <a:rPr lang="en-US" dirty="0"/>
              <a:t>  </a:t>
            </a:r>
          </a:p>
          <a:p>
            <a:pPr>
              <a:buFont typeface="Wingdings" panose="05000000000000000000" pitchFamily="2" charset="2"/>
              <a:buChar char="Ø"/>
            </a:pPr>
            <a:endParaRPr lang="en-US" dirty="0"/>
          </a:p>
          <a:p>
            <a:pPr>
              <a:buFont typeface="Wingdings" panose="05000000000000000000" pitchFamily="2" charset="2"/>
              <a:buChar char="Ø"/>
            </a:pPr>
            <a:r>
              <a:rPr lang="en-US" dirty="0" smtClean="0"/>
              <a:t>TI-84 Plus </a:t>
            </a:r>
            <a:r>
              <a:rPr lang="en-US" dirty="0"/>
              <a:t>CE Reference Guide</a:t>
            </a:r>
          </a:p>
          <a:p>
            <a:pPr marL="400050" lvl="1" indent="0">
              <a:buNone/>
            </a:pPr>
            <a:r>
              <a:rPr lang="en-US" u="sng" dirty="0">
                <a:hlinkClick r:id="rId5"/>
              </a:rPr>
              <a:t>https://education.ti.com/html/webhelp/EG_TI84PlusCECode/EN/index.html</a:t>
            </a:r>
            <a:r>
              <a:rPr lang="en-US" dirty="0"/>
              <a:t>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3771722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6. Example Sample programs for completed project</a:t>
            </a:r>
            <a:endParaRPr lang="en-US" dirty="0"/>
          </a:p>
        </p:txBody>
      </p:sp>
    </p:spTree>
    <p:extLst>
      <p:ext uri="{BB962C8B-B14F-4D97-AF65-F5344CB8AC3E}">
        <p14:creationId xmlns:p14="http://schemas.microsoft.com/office/powerpoint/2010/main" val="6802942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6240"/>
            <a:ext cx="8229600" cy="1143000"/>
          </a:xfrm>
        </p:spPr>
        <p:txBody>
          <a:bodyPr>
            <a:normAutofit/>
          </a:bodyPr>
          <a:lstStyle/>
          <a:p>
            <a:r>
              <a:rPr lang="en-US" sz="2800" dirty="0" smtClean="0"/>
              <a:t>Example Completed Program- TI 84 Plus CE</a:t>
            </a:r>
            <a:br>
              <a:rPr lang="en-US" sz="2800" dirty="0" smtClean="0"/>
            </a:br>
            <a:r>
              <a:rPr lang="en-US" sz="2800" dirty="0" smtClean="0"/>
              <a:t> (Basic code)</a:t>
            </a:r>
            <a:endParaRPr lang="en-US" sz="2800" dirty="0"/>
          </a:p>
        </p:txBody>
      </p:sp>
      <p:sp>
        <p:nvSpPr>
          <p:cNvPr id="3" name="Rectangle 2"/>
          <p:cNvSpPr/>
          <p:nvPr/>
        </p:nvSpPr>
        <p:spPr>
          <a:xfrm>
            <a:off x="70244" y="765320"/>
            <a:ext cx="4681064" cy="5663088"/>
          </a:xfrm>
          <a:prstGeom prst="rect">
            <a:avLst/>
          </a:prstGeom>
          <a:solidFill>
            <a:schemeClr val="bg1">
              <a:lumMod val="95000"/>
            </a:schemeClr>
          </a:solidFill>
          <a:ln>
            <a:solidFill>
              <a:schemeClr val="tx1"/>
            </a:solidFill>
          </a:ln>
        </p:spPr>
        <p:txBody>
          <a:bodyPr wrap="square">
            <a:spAutoFit/>
          </a:bodyPr>
          <a:lstStyle/>
          <a:p>
            <a:r>
              <a:rPr lang="en-US" sz="1200" dirty="0" smtClean="0">
                <a:latin typeface="TI-Nspire Regular"/>
                <a:cs typeface="TI-Nspire Regular"/>
              </a:rPr>
              <a:t>Send </a:t>
            </a:r>
            <a:r>
              <a:rPr lang="en-US" sz="1200" dirty="0">
                <a:latin typeface="TI-Nspire Regular"/>
                <a:cs typeface="TI-Nspire Regular"/>
              </a:rPr>
              <a:t>"CONNECT TEMPERATURE 1 TO  IN </a:t>
            </a:r>
            <a:r>
              <a:rPr lang="en-US" sz="1200" dirty="0" smtClean="0">
                <a:latin typeface="TI-Nspire Regular"/>
                <a:cs typeface="TI-Nspire Regular"/>
              </a:rPr>
              <a:t>1”</a:t>
            </a:r>
          </a:p>
          <a:p>
            <a:r>
              <a:rPr lang="en-US" sz="1000" dirty="0" smtClean="0">
                <a:solidFill>
                  <a:schemeClr val="bg1">
                    <a:lumMod val="65000"/>
                  </a:schemeClr>
                </a:solidFill>
                <a:latin typeface="TI-Nspire Regular"/>
                <a:cs typeface="TI-Nspire Regular"/>
              </a:rPr>
              <a:t>“Connect </a:t>
            </a:r>
            <a:r>
              <a:rPr lang="en-US" sz="1000" dirty="0">
                <a:solidFill>
                  <a:schemeClr val="bg1">
                    <a:lumMod val="65000"/>
                  </a:schemeClr>
                </a:solidFill>
                <a:latin typeface="TI-Nspire Regular"/>
                <a:cs typeface="TI-Nspire Regular"/>
              </a:rPr>
              <a:t>Temperature sensor #1 to Input port #</a:t>
            </a:r>
            <a:r>
              <a:rPr lang="en-US" sz="1000" dirty="0" smtClean="0">
                <a:solidFill>
                  <a:schemeClr val="bg1">
                    <a:lumMod val="65000"/>
                  </a:schemeClr>
                </a:solidFill>
                <a:latin typeface="TI-Nspire Regular"/>
                <a:cs typeface="TI-Nspire Regular"/>
              </a:rPr>
              <a:t>1”</a:t>
            </a:r>
            <a:endParaRPr lang="en-US" sz="1200" dirty="0">
              <a:latin typeface="TI-Nspire Regular"/>
              <a:cs typeface="TI-Nspire Regular"/>
            </a:endParaRPr>
          </a:p>
          <a:p>
            <a:endParaRPr lang="en-US" sz="1200" dirty="0" smtClean="0">
              <a:solidFill>
                <a:srgbClr val="0000FF"/>
              </a:solidFill>
              <a:latin typeface="TI-Nspire Regular"/>
              <a:cs typeface="TI-Nspire Regular"/>
            </a:endParaRPr>
          </a:p>
          <a:p>
            <a:r>
              <a:rPr lang="en-US" sz="1200" dirty="0" smtClean="0">
                <a:solidFill>
                  <a:srgbClr val="0000FF"/>
                </a:solidFill>
                <a:latin typeface="TI-Nspire Regular"/>
                <a:cs typeface="TI-Nspire Regular"/>
              </a:rPr>
              <a:t>For</a:t>
            </a:r>
            <a:r>
              <a:rPr lang="en-US" sz="1200" dirty="0" smtClean="0">
                <a:latin typeface="TI-Nspire Regular"/>
                <a:cs typeface="TI-Nspire Regular"/>
              </a:rPr>
              <a:t>(</a:t>
            </a:r>
            <a:r>
              <a:rPr lang="en-US" sz="1200" dirty="0">
                <a:solidFill>
                  <a:schemeClr val="accent2"/>
                </a:solidFill>
                <a:latin typeface="TI-Nspire Regular"/>
                <a:cs typeface="TI-Nspire Regular"/>
              </a:rPr>
              <a:t>C</a:t>
            </a:r>
            <a:r>
              <a:rPr lang="en-US" sz="1200" dirty="0" smtClean="0">
                <a:solidFill>
                  <a:schemeClr val="accent2"/>
                </a:solidFill>
                <a:latin typeface="TI-Nspire Regular"/>
                <a:cs typeface="TI-Nspire Regular"/>
              </a:rPr>
              <a:t>,1,30)</a:t>
            </a:r>
          </a:p>
          <a:p>
            <a:r>
              <a:rPr lang="en-US" sz="1000" dirty="0" smtClean="0">
                <a:solidFill>
                  <a:srgbClr val="A6A6A6"/>
                </a:solidFill>
                <a:latin typeface="TI-Nspire Regular"/>
                <a:cs typeface="TI-Nspire Regular"/>
              </a:rPr>
              <a:t>“For </a:t>
            </a:r>
            <a:r>
              <a:rPr lang="en-US" sz="1000" dirty="0">
                <a:solidFill>
                  <a:srgbClr val="A6A6A6"/>
                </a:solidFill>
                <a:latin typeface="TI-Nspire Regular"/>
                <a:cs typeface="TI-Nspire Regular"/>
              </a:rPr>
              <a:t>loop repeats 30 </a:t>
            </a:r>
            <a:r>
              <a:rPr lang="en-US" sz="1000" dirty="0" smtClean="0">
                <a:solidFill>
                  <a:srgbClr val="A6A6A6"/>
                </a:solidFill>
                <a:latin typeface="TI-Nspire Regular"/>
                <a:cs typeface="TI-Nspire Regular"/>
              </a:rPr>
              <a:t>times”</a:t>
            </a:r>
          </a:p>
          <a:p>
            <a:r>
              <a:rPr lang="en-US" sz="1200" dirty="0" smtClean="0">
                <a:latin typeface="TI-Nspire Regular"/>
                <a:cs typeface="TI-Nspire Regular"/>
              </a:rPr>
              <a:t>Send("</a:t>
            </a:r>
            <a:r>
              <a:rPr lang="en-US" sz="1200" dirty="0">
                <a:latin typeface="TI-Nspire Regular"/>
                <a:cs typeface="TI-Nspire Regular"/>
              </a:rPr>
              <a:t>READ TEMPERATURE </a:t>
            </a:r>
            <a:r>
              <a:rPr lang="en-US" sz="1200" dirty="0" smtClean="0">
                <a:latin typeface="TI-Nspire Regular"/>
                <a:cs typeface="TI-Nspire Regular"/>
              </a:rPr>
              <a:t>1”)</a:t>
            </a:r>
          </a:p>
          <a:p>
            <a:r>
              <a:rPr lang="en-US" sz="1000" dirty="0" smtClean="0">
                <a:solidFill>
                  <a:srgbClr val="A6A6A6"/>
                </a:solidFill>
                <a:latin typeface="TI-Nspire Regular"/>
                <a:cs typeface="TI-Nspire Regular"/>
              </a:rPr>
              <a:t>“Reads </a:t>
            </a:r>
            <a:r>
              <a:rPr lang="en-US" sz="1000" dirty="0">
                <a:solidFill>
                  <a:srgbClr val="A6A6A6"/>
                </a:solidFill>
                <a:latin typeface="TI-Nspire Regular"/>
                <a:cs typeface="TI-Nspire Regular"/>
              </a:rPr>
              <a:t>the value for Temperature sensor </a:t>
            </a:r>
            <a:r>
              <a:rPr lang="en-US" sz="1200" dirty="0">
                <a:solidFill>
                  <a:srgbClr val="A6A6A6"/>
                </a:solidFill>
                <a:latin typeface="TI-Nspire Regular"/>
                <a:cs typeface="TI-Nspire Regular"/>
              </a:rPr>
              <a:t>#</a:t>
            </a:r>
            <a:r>
              <a:rPr lang="en-US" sz="1200" dirty="0" smtClean="0">
                <a:solidFill>
                  <a:srgbClr val="A6A6A6"/>
                </a:solidFill>
                <a:latin typeface="TI-Nspire Regular"/>
                <a:cs typeface="TI-Nspire Regular"/>
              </a:rPr>
              <a:t>1”</a:t>
            </a:r>
            <a:endParaRPr lang="en-US" sz="1200" dirty="0">
              <a:solidFill>
                <a:srgbClr val="A6A6A6"/>
              </a:solidFill>
              <a:latin typeface="TI-Nspire Regular"/>
              <a:cs typeface="TI-Nspire Regular"/>
            </a:endParaRPr>
          </a:p>
          <a:p>
            <a:r>
              <a:rPr lang="en-US" sz="1200" dirty="0" smtClean="0">
                <a:latin typeface="TI-Nspire Regular"/>
                <a:cs typeface="TI-Nspire Regular"/>
              </a:rPr>
              <a:t>Get(T)</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T</a:t>
            </a:r>
          </a:p>
          <a:p>
            <a:r>
              <a:rPr lang="en-US" sz="1200" dirty="0" smtClean="0">
                <a:latin typeface="TI-Nspire Regular"/>
                <a:cs typeface="TI-Nspire Regular"/>
              </a:rPr>
              <a:t>Wait 1</a:t>
            </a:r>
          </a:p>
          <a:p>
            <a:r>
              <a:rPr lang="en-US" sz="1000" dirty="0" smtClean="0">
                <a:solidFill>
                  <a:srgbClr val="A6A6A6"/>
                </a:solidFill>
                <a:latin typeface="TI-Nspire Regular"/>
                <a:cs typeface="TI-Nspire Regular"/>
              </a:rPr>
              <a:t>“Gets </a:t>
            </a:r>
            <a:r>
              <a:rPr lang="en-US" sz="1000" dirty="0">
                <a:solidFill>
                  <a:srgbClr val="A6A6A6"/>
                </a:solidFill>
                <a:latin typeface="TI-Nspire Regular"/>
                <a:cs typeface="TI-Nspire Regular"/>
              </a:rPr>
              <a:t>to variable d then displays the value of </a:t>
            </a:r>
            <a:r>
              <a:rPr lang="en-US" sz="1000" dirty="0" smtClean="0">
                <a:solidFill>
                  <a:srgbClr val="A6A6A6"/>
                </a:solidFill>
                <a:latin typeface="TI-Nspire Regular"/>
                <a:cs typeface="TI-Nspire Regular"/>
              </a:rPr>
              <a:t>T, </a:t>
            </a:r>
            <a:r>
              <a:rPr lang="en-US" sz="1000" dirty="0">
                <a:solidFill>
                  <a:srgbClr val="A6A6A6"/>
                </a:solidFill>
                <a:latin typeface="TI-Nspire Regular"/>
                <a:cs typeface="TI-Nspire Regular"/>
              </a:rPr>
              <a:t>then Waits 1 </a:t>
            </a:r>
            <a:r>
              <a:rPr lang="en-US" sz="1000" dirty="0" smtClean="0">
                <a:solidFill>
                  <a:srgbClr val="A6A6A6"/>
                </a:solidFill>
                <a:latin typeface="TI-Nspire Regular"/>
                <a:cs typeface="TI-Nspire Regular"/>
              </a:rPr>
              <a:t>second”</a:t>
            </a:r>
            <a:endParaRPr lang="en-US" sz="1000" dirty="0">
              <a:solidFill>
                <a:srgbClr val="A6A6A6"/>
              </a:solidFill>
              <a:latin typeface="TI-Nspire Regular"/>
              <a:cs typeface="TI-Nspire Regular"/>
            </a:endParaRPr>
          </a:p>
          <a:p>
            <a:r>
              <a:rPr lang="en-US" sz="1200" dirty="0" smtClean="0">
                <a:solidFill>
                  <a:srgbClr val="FF0000"/>
                </a:solidFill>
                <a:latin typeface="TI-Nspire Regular"/>
                <a:cs typeface="TI-Nspire Regular"/>
              </a:rPr>
              <a:t>If </a:t>
            </a:r>
            <a:r>
              <a:rPr lang="en-US" sz="1200" dirty="0">
                <a:latin typeface="TI-Nspire Regular"/>
                <a:cs typeface="TI-Nspire Regular"/>
              </a:rPr>
              <a:t>T</a:t>
            </a:r>
            <a:r>
              <a:rPr lang="en-US" sz="1200" dirty="0" smtClean="0">
                <a:latin typeface="TI-Nspire Regular"/>
                <a:cs typeface="TI-Nspire Regular"/>
              </a:rPr>
              <a:t>&lt;</a:t>
            </a:r>
            <a:r>
              <a:rPr lang="en-US" sz="1200" dirty="0">
                <a:latin typeface="TI-Nspire Regular"/>
                <a:cs typeface="TI-Nspire Regular"/>
              </a:rPr>
              <a:t>2</a:t>
            </a:r>
            <a:r>
              <a:rPr lang="en-US" sz="1200" dirty="0" smtClean="0">
                <a:latin typeface="TI-Nspire Regular"/>
                <a:cs typeface="TI-Nspire Regular"/>
              </a:rPr>
              <a:t>6 </a:t>
            </a:r>
          </a:p>
          <a:p>
            <a:r>
              <a:rPr lang="en-US" sz="1000" dirty="0" smtClean="0">
                <a:solidFill>
                  <a:srgbClr val="A6A6A6"/>
                </a:solidFill>
                <a:latin typeface="TI-Nspire Regular"/>
                <a:cs typeface="TI-Nspire Regular"/>
              </a:rPr>
              <a:t>“Compares </a:t>
            </a:r>
            <a:r>
              <a:rPr lang="en-US" sz="1000" dirty="0">
                <a:solidFill>
                  <a:srgbClr val="A6A6A6"/>
                </a:solidFill>
                <a:latin typeface="TI-Nspire Regular"/>
                <a:cs typeface="TI-Nspire Regular"/>
              </a:rPr>
              <a:t>values of variable d to determine and show </a:t>
            </a:r>
            <a:r>
              <a:rPr lang="en-US" sz="1000" dirty="0" smtClean="0">
                <a:solidFill>
                  <a:srgbClr val="A6A6A6"/>
                </a:solidFill>
                <a:latin typeface="TI-Nspire Regular"/>
                <a:cs typeface="TI-Nspire Regular"/>
              </a:rPr>
              <a:t>mood”</a:t>
            </a:r>
          </a:p>
          <a:p>
            <a:r>
              <a:rPr lang="en-US" sz="1200" dirty="0" smtClean="0">
                <a:solidFill>
                  <a:srgbClr val="FF0000"/>
                </a:solidFill>
                <a:latin typeface="TI-Nspire Regular"/>
                <a:cs typeface="TI-Nspire Regular"/>
              </a:rPr>
              <a:t>Then</a:t>
            </a:r>
          </a:p>
          <a:p>
            <a:r>
              <a:rPr lang="en-US" sz="1200" dirty="0" smtClean="0">
                <a:latin typeface="TI-Nspire Regular"/>
                <a:cs typeface="TI-Nspire Regular"/>
              </a:rPr>
              <a:t>Send </a:t>
            </a:r>
            <a:r>
              <a:rPr lang="en-US" sz="1200" dirty="0">
                <a:latin typeface="TI-Nspire Regular"/>
                <a:cs typeface="TI-Nspire Regular"/>
              </a:rPr>
              <a:t>"SET COLOR 255 0 </a:t>
            </a:r>
            <a:r>
              <a:rPr lang="en-US" sz="1200" dirty="0" smtClean="0">
                <a:latin typeface="TI-Nspire Regular"/>
                <a:cs typeface="TI-Nspire Regular"/>
              </a:rPr>
              <a:t>0”</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RED”</a:t>
            </a:r>
            <a:endParaRPr lang="en-US" sz="1200" dirty="0">
              <a:latin typeface="TI-Nspire Regular"/>
              <a:cs typeface="TI-Nspire Regular"/>
            </a:endParaRPr>
          </a:p>
          <a:p>
            <a:r>
              <a:rPr lang="en-US" sz="1200" dirty="0" smtClean="0">
                <a:solidFill>
                  <a:srgbClr val="FF0000"/>
                </a:solidFill>
                <a:latin typeface="TI-Nspire Regular"/>
                <a:cs typeface="TI-Nspire Regular"/>
              </a:rPr>
              <a:t>End</a:t>
            </a:r>
            <a:endParaRPr lang="en-US" sz="1200" dirty="0">
              <a:solidFill>
                <a:srgbClr val="FF0000"/>
              </a:solidFill>
              <a:latin typeface="TI-Nspire Regular"/>
              <a:cs typeface="TI-Nspire Regular"/>
            </a:endParaRPr>
          </a:p>
          <a:p>
            <a:r>
              <a:rPr lang="en-US" sz="1200" dirty="0" smtClean="0">
                <a:solidFill>
                  <a:srgbClr val="008000"/>
                </a:solidFill>
                <a:latin typeface="TI-Nspire Regular"/>
                <a:cs typeface="TI-Nspire Regular"/>
              </a:rPr>
              <a:t>If </a:t>
            </a:r>
            <a:r>
              <a:rPr lang="en-US" sz="1200" dirty="0">
                <a:latin typeface="TI-Nspire Regular"/>
                <a:cs typeface="TI-Nspire Regular"/>
              </a:rPr>
              <a:t>T</a:t>
            </a:r>
            <a:r>
              <a:rPr lang="en-US" sz="1200" dirty="0" smtClean="0">
                <a:latin typeface="TI-Nspire Regular"/>
                <a:cs typeface="TI-Nspire Regular"/>
              </a:rPr>
              <a:t>≥</a:t>
            </a:r>
            <a:r>
              <a:rPr lang="en-US" sz="1200" dirty="0">
                <a:latin typeface="TI-Nspire Regular"/>
                <a:cs typeface="TI-Nspire Regular"/>
              </a:rPr>
              <a:t>2</a:t>
            </a:r>
            <a:r>
              <a:rPr lang="en-US" sz="1200" dirty="0" smtClean="0">
                <a:latin typeface="TI-Nspire Regular"/>
                <a:cs typeface="TI-Nspire Regular"/>
              </a:rPr>
              <a:t>6 </a:t>
            </a:r>
            <a:r>
              <a:rPr lang="en-US" sz="1200" dirty="0">
                <a:latin typeface="TI-Nspire Regular"/>
                <a:cs typeface="TI-Nspire Regular"/>
              </a:rPr>
              <a:t>and </a:t>
            </a:r>
            <a:r>
              <a:rPr lang="en-US" sz="1200" dirty="0" smtClean="0">
                <a:latin typeface="TI-Nspire Regular"/>
                <a:cs typeface="TI-Nspire Regular"/>
              </a:rPr>
              <a:t>T&lt;</a:t>
            </a:r>
            <a:r>
              <a:rPr lang="en-US" sz="1200" dirty="0">
                <a:latin typeface="TI-Nspire Regular"/>
                <a:cs typeface="TI-Nspire Regular"/>
              </a:rPr>
              <a:t>2</a:t>
            </a:r>
            <a:r>
              <a:rPr lang="en-US" sz="1200" dirty="0" smtClean="0">
                <a:latin typeface="TI-Nspire Regular"/>
                <a:cs typeface="TI-Nspire Regular"/>
              </a:rPr>
              <a:t>7 </a:t>
            </a:r>
          </a:p>
          <a:p>
            <a:r>
              <a:rPr lang="en-US" sz="1200" dirty="0" smtClean="0">
                <a:solidFill>
                  <a:srgbClr val="008000"/>
                </a:solidFill>
                <a:latin typeface="TI-Nspire Regular"/>
                <a:cs typeface="TI-Nspire Regular"/>
              </a:rPr>
              <a:t>Then</a:t>
            </a:r>
            <a:endParaRPr lang="en-US" sz="1200" dirty="0">
              <a:solidFill>
                <a:srgbClr val="008000"/>
              </a:solidFill>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0 255 </a:t>
            </a:r>
            <a:r>
              <a:rPr lang="en-US" sz="1200" dirty="0" smtClean="0">
                <a:latin typeface="TI-Nspire Regular"/>
                <a:cs typeface="TI-Nspire Regular"/>
              </a:rPr>
              <a:t>0”</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GREEN”</a:t>
            </a:r>
            <a:endParaRPr lang="en-US" sz="1200" dirty="0">
              <a:latin typeface="TI-Nspire Regular"/>
              <a:cs typeface="TI-Nspire Regular"/>
            </a:endParaRPr>
          </a:p>
          <a:p>
            <a:r>
              <a:rPr lang="en-US" sz="1200" dirty="0" err="1" smtClean="0">
                <a:solidFill>
                  <a:srgbClr val="008000"/>
                </a:solidFill>
                <a:latin typeface="TI-Nspire Regular"/>
                <a:cs typeface="TI-Nspire Regular"/>
              </a:rPr>
              <a:t>EndIf</a:t>
            </a:r>
            <a:endParaRPr lang="en-US" sz="1200" dirty="0">
              <a:solidFill>
                <a:srgbClr val="008000"/>
              </a:solidFill>
              <a:latin typeface="TI-Nspire Regular"/>
              <a:cs typeface="TI-Nspire Regular"/>
            </a:endParaRPr>
          </a:p>
          <a:p>
            <a:r>
              <a:rPr lang="en-US" sz="1200" dirty="0" smtClean="0">
                <a:solidFill>
                  <a:srgbClr val="FF0000"/>
                </a:solidFill>
                <a:latin typeface="TI-Nspire Regular"/>
                <a:cs typeface="TI-Nspire Regular"/>
              </a:rPr>
              <a:t>If</a:t>
            </a:r>
            <a:r>
              <a:rPr lang="en-US" sz="1200" dirty="0" smtClean="0">
                <a:latin typeface="TI-Nspire Regular"/>
                <a:cs typeface="TI-Nspire Regular"/>
              </a:rPr>
              <a:t> </a:t>
            </a:r>
            <a:r>
              <a:rPr lang="en-US" sz="1200" dirty="0">
                <a:latin typeface="TI-Nspire Regular"/>
                <a:cs typeface="TI-Nspire Regular"/>
              </a:rPr>
              <a:t>T</a:t>
            </a:r>
            <a:r>
              <a:rPr lang="en-US" sz="1200" dirty="0" smtClean="0">
                <a:latin typeface="TI-Nspire Regular"/>
                <a:cs typeface="TI-Nspire Regular"/>
              </a:rPr>
              <a:t>&gt;</a:t>
            </a:r>
            <a:r>
              <a:rPr lang="en-US" sz="1200" dirty="0">
                <a:latin typeface="TI-Nspire Regular"/>
                <a:cs typeface="TI-Nspire Regular"/>
              </a:rPr>
              <a:t>2</a:t>
            </a:r>
            <a:r>
              <a:rPr lang="en-US" sz="1200" dirty="0" smtClean="0">
                <a:latin typeface="TI-Nspire Regular"/>
                <a:cs typeface="TI-Nspire Regular"/>
              </a:rPr>
              <a:t>7 </a:t>
            </a:r>
          </a:p>
          <a:p>
            <a:r>
              <a:rPr lang="en-US" sz="1200" dirty="0" smtClean="0">
                <a:solidFill>
                  <a:srgbClr val="FF0000"/>
                </a:solidFill>
                <a:latin typeface="TI-Nspire Regular"/>
                <a:cs typeface="TI-Nspire Regular"/>
              </a:rPr>
              <a:t>Then</a:t>
            </a:r>
            <a:endParaRPr lang="en-US" sz="1200" dirty="0">
              <a:solidFill>
                <a:srgbClr val="FF0000"/>
              </a:solidFill>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a:t>
            </a:r>
            <a:r>
              <a:rPr lang="en-US" sz="1200" dirty="0" smtClean="0">
                <a:latin typeface="TI-Nspire Regular"/>
                <a:cs typeface="TI-Nspire Regular"/>
              </a:rPr>
              <a:t> 0 255”</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BLUE”</a:t>
            </a:r>
            <a:endParaRPr lang="en-US" sz="1200" dirty="0">
              <a:latin typeface="TI-Nspire Regular"/>
              <a:cs typeface="TI-Nspire Regular"/>
            </a:endParaRPr>
          </a:p>
          <a:p>
            <a:r>
              <a:rPr lang="en-US" sz="1200" dirty="0" smtClean="0">
                <a:solidFill>
                  <a:srgbClr val="FF0000"/>
                </a:solidFill>
                <a:latin typeface="TI-Nspire Regular"/>
                <a:cs typeface="TI-Nspire Regular"/>
              </a:rPr>
              <a:t>End</a:t>
            </a:r>
            <a:endParaRPr lang="en-US" sz="1200" dirty="0">
              <a:solidFill>
                <a:srgbClr val="FF0000"/>
              </a:solidFill>
              <a:latin typeface="TI-Nspire Regular"/>
              <a:cs typeface="TI-Nspire Regular"/>
            </a:endParaRPr>
          </a:p>
          <a:p>
            <a:r>
              <a:rPr lang="en-US" sz="1200" b="1" dirty="0" smtClean="0">
                <a:solidFill>
                  <a:srgbClr val="0000FF"/>
                </a:solidFill>
                <a:latin typeface="TI-Nspire Regular"/>
                <a:cs typeface="TI-Nspire Regular"/>
              </a:rPr>
              <a:t>End</a:t>
            </a:r>
          </a:p>
          <a:p>
            <a:endParaRPr lang="en-US" sz="1200" dirty="0" smtClean="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0 </a:t>
            </a:r>
            <a:r>
              <a:rPr lang="en-US" sz="1200" dirty="0" smtClean="0">
                <a:latin typeface="TI-Nspire Regular"/>
                <a:cs typeface="TI-Nspire Regular"/>
              </a:rPr>
              <a:t>0”</a:t>
            </a:r>
            <a:endParaRPr lang="en-US" sz="1200" dirty="0">
              <a:latin typeface="TI-Nspire Regular"/>
              <a:cs typeface="TI-Nspire Regular"/>
            </a:endParaRPr>
          </a:p>
          <a:p>
            <a:r>
              <a:rPr lang="en-US" sz="1000" dirty="0" smtClean="0">
                <a:solidFill>
                  <a:schemeClr val="bg1">
                    <a:lumMod val="65000"/>
                  </a:schemeClr>
                </a:solidFill>
                <a:latin typeface="TI-Nspire Regular"/>
                <a:cs typeface="TI-Nspire Regular"/>
              </a:rPr>
              <a:t>“Turns </a:t>
            </a:r>
            <a:r>
              <a:rPr lang="en-US" sz="1000" dirty="0">
                <a:solidFill>
                  <a:schemeClr val="bg1">
                    <a:lumMod val="65000"/>
                  </a:schemeClr>
                </a:solidFill>
                <a:latin typeface="TI-Nspire Regular"/>
                <a:cs typeface="TI-Nspire Regular"/>
              </a:rPr>
              <a:t>the COLOR </a:t>
            </a:r>
            <a:r>
              <a:rPr lang="en-US" sz="1000" dirty="0" smtClean="0">
                <a:solidFill>
                  <a:schemeClr val="bg1">
                    <a:lumMod val="65000"/>
                  </a:schemeClr>
                </a:solidFill>
                <a:latin typeface="TI-Nspire Regular"/>
                <a:cs typeface="TI-Nspire Regular"/>
              </a:rPr>
              <a:t>OFF”</a:t>
            </a:r>
            <a:endParaRPr lang="en-US" sz="1000" dirty="0">
              <a:solidFill>
                <a:schemeClr val="bg1">
                  <a:lumMod val="65000"/>
                </a:schemeClr>
              </a:solidFill>
              <a:latin typeface="TI-Nspire Regular"/>
              <a:cs typeface="TI-Nspire Regular"/>
            </a:endParaRPr>
          </a:p>
        </p:txBody>
      </p:sp>
      <p:sp>
        <p:nvSpPr>
          <p:cNvPr id="5" name="TextBox 4"/>
          <p:cNvSpPr txBox="1"/>
          <p:nvPr/>
        </p:nvSpPr>
        <p:spPr>
          <a:xfrm>
            <a:off x="4918948" y="1867379"/>
            <a:ext cx="3333855" cy="954107"/>
          </a:xfrm>
          <a:prstGeom prst="rect">
            <a:avLst/>
          </a:prstGeom>
          <a:solidFill>
            <a:srgbClr val="CCFFCC"/>
          </a:solidFill>
        </p:spPr>
        <p:txBody>
          <a:bodyPr wrap="square" rtlCol="0">
            <a:spAutoFit/>
          </a:bodyPr>
          <a:lstStyle/>
          <a:p>
            <a:r>
              <a:rPr lang="en-US" sz="1400" b="1" dirty="0" smtClean="0">
                <a:solidFill>
                  <a:schemeClr val="tx2"/>
                </a:solidFill>
              </a:rPr>
              <a:t>Note: </a:t>
            </a:r>
            <a:r>
              <a:rPr lang="en-US" sz="1400" dirty="0" smtClean="0"/>
              <a:t>Experiment with temperature values to determine relevant temperature ranges for each person. </a:t>
            </a:r>
          </a:p>
          <a:p>
            <a:endParaRPr lang="en-US" sz="1400" dirty="0" smtClean="0"/>
          </a:p>
        </p:txBody>
      </p:sp>
      <p:sp>
        <p:nvSpPr>
          <p:cNvPr id="7" name="Rounded Rectangle 6"/>
          <p:cNvSpPr/>
          <p:nvPr/>
        </p:nvSpPr>
        <p:spPr>
          <a:xfrm>
            <a:off x="5264065" y="765320"/>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8" name="TextBox 7"/>
          <p:cNvSpPr txBox="1"/>
          <p:nvPr/>
        </p:nvSpPr>
        <p:spPr>
          <a:xfrm>
            <a:off x="4918948" y="2821486"/>
            <a:ext cx="3424844" cy="954107"/>
          </a:xfrm>
          <a:prstGeom prst="rect">
            <a:avLst/>
          </a:prstGeom>
          <a:noFill/>
        </p:spPr>
        <p:txBody>
          <a:bodyPr wrap="square" rtlCol="0">
            <a:spAutoFit/>
          </a:bodyPr>
          <a:lstStyle/>
          <a:p>
            <a:r>
              <a:rPr lang="en-US" i="1" dirty="0" smtClean="0"/>
              <a:t>This program is also available in the </a:t>
            </a:r>
            <a:r>
              <a:rPr lang="en-US" b="1" i="1" dirty="0" smtClean="0"/>
              <a:t>MoodRing_Basic.8xv </a:t>
            </a:r>
            <a:r>
              <a:rPr lang="en-US" i="1" dirty="0" smtClean="0"/>
              <a:t>file provided for your reference</a:t>
            </a:r>
            <a:r>
              <a:rPr lang="en-US" sz="2000" i="1" dirty="0" smtClean="0"/>
              <a:t>. </a:t>
            </a:r>
            <a:endParaRPr lang="en-US" sz="2000" i="1" dirty="0"/>
          </a:p>
        </p:txBody>
      </p:sp>
    </p:spTree>
    <p:extLst>
      <p:ext uri="{BB962C8B-B14F-4D97-AF65-F5344CB8AC3E}">
        <p14:creationId xmlns:p14="http://schemas.microsoft.com/office/powerpoint/2010/main" val="2797135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 Project Overview</a:t>
            </a:r>
            <a:endParaRPr lang="en-US" dirty="0"/>
          </a:p>
        </p:txBody>
      </p:sp>
    </p:spTree>
    <p:extLst>
      <p:ext uri="{BB962C8B-B14F-4D97-AF65-F5344CB8AC3E}">
        <p14:creationId xmlns:p14="http://schemas.microsoft.com/office/powerpoint/2010/main" val="20162535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570"/>
            <a:ext cx="8229600" cy="1143000"/>
          </a:xfrm>
        </p:spPr>
        <p:txBody>
          <a:bodyPr>
            <a:normAutofit/>
          </a:bodyPr>
          <a:lstStyle/>
          <a:p>
            <a:r>
              <a:rPr lang="en-US" sz="2800" dirty="0" smtClean="0"/>
              <a:t>TI-84 Plus CE- Sample Program</a:t>
            </a:r>
            <a:r>
              <a:rPr lang="en-US" dirty="0" smtClean="0"/>
              <a:t/>
            </a:r>
            <a:br>
              <a:rPr lang="en-US" dirty="0" smtClean="0"/>
            </a:br>
            <a:r>
              <a:rPr lang="en-US" sz="2400" i="1" dirty="0" smtClean="0"/>
              <a:t>(More Advanced Code)</a:t>
            </a:r>
            <a:endParaRPr lang="en-US" sz="2400" i="1" dirty="0"/>
          </a:p>
        </p:txBody>
      </p:sp>
      <p:sp>
        <p:nvSpPr>
          <p:cNvPr id="4" name="Rectangle 3"/>
          <p:cNvSpPr/>
          <p:nvPr/>
        </p:nvSpPr>
        <p:spPr>
          <a:xfrm>
            <a:off x="70244" y="737184"/>
            <a:ext cx="4448585" cy="5786199"/>
          </a:xfrm>
          <a:prstGeom prst="rect">
            <a:avLst/>
          </a:prstGeom>
          <a:solidFill>
            <a:schemeClr val="bg1">
              <a:lumMod val="95000"/>
            </a:schemeClr>
          </a:solidFill>
          <a:ln>
            <a:solidFill>
              <a:schemeClr val="tx1"/>
            </a:solidFill>
          </a:ln>
        </p:spPr>
        <p:txBody>
          <a:bodyPr wrap="square">
            <a:spAutoFit/>
          </a:bodyPr>
          <a:lstStyle/>
          <a:p>
            <a:r>
              <a:rPr lang="en-US" sz="1200" dirty="0" err="1">
                <a:solidFill>
                  <a:schemeClr val="bg1">
                    <a:lumMod val="65000"/>
                  </a:schemeClr>
                </a:solidFill>
                <a:latin typeface="TI-Nspire Regular"/>
                <a:cs typeface="TI-Nspire Regular"/>
              </a:rPr>
              <a:t>ClrList</a:t>
            </a:r>
            <a:r>
              <a:rPr lang="en-US" sz="1200" dirty="0">
                <a:solidFill>
                  <a:schemeClr val="bg1">
                    <a:lumMod val="65000"/>
                  </a:schemeClr>
                </a:solidFill>
                <a:latin typeface="TI-Nspire Regular"/>
                <a:cs typeface="TI-Nspire Regular"/>
              </a:rPr>
              <a:t> L₁</a:t>
            </a:r>
          </a:p>
          <a:p>
            <a:r>
              <a:rPr lang="en-US" sz="1200" dirty="0" err="1">
                <a:solidFill>
                  <a:schemeClr val="bg1">
                    <a:lumMod val="65000"/>
                  </a:schemeClr>
                </a:solidFill>
                <a:latin typeface="TI-Nspire Regular"/>
                <a:cs typeface="TI-Nspire Regular"/>
              </a:rPr>
              <a:t>ClrList</a:t>
            </a:r>
            <a:r>
              <a:rPr lang="en-US" sz="1200" dirty="0">
                <a:solidFill>
                  <a:schemeClr val="bg1">
                    <a:lumMod val="65000"/>
                  </a:schemeClr>
                </a:solidFill>
                <a:latin typeface="TI-Nspire Regular"/>
                <a:cs typeface="TI-Nspire Regular"/>
              </a:rPr>
              <a:t> L</a:t>
            </a:r>
            <a:r>
              <a:rPr lang="en-US" sz="1200" dirty="0" smtClean="0">
                <a:solidFill>
                  <a:schemeClr val="bg1">
                    <a:lumMod val="65000"/>
                  </a:schemeClr>
                </a:solidFill>
                <a:latin typeface="TI-Nspire Regular"/>
                <a:cs typeface="TI-Nspire Regular"/>
              </a:rPr>
              <a:t>₂</a:t>
            </a:r>
            <a:endParaRPr lang="en-US" sz="1200" dirty="0">
              <a:solidFill>
                <a:schemeClr val="bg1">
                  <a:lumMod val="65000"/>
                </a:schemeClr>
              </a:solidFill>
              <a:latin typeface="TI-Nspire Regular"/>
              <a:cs typeface="TI-Nspire Regular"/>
            </a:endParaRPr>
          </a:p>
          <a:p>
            <a:r>
              <a:rPr lang="en-US" sz="1200" dirty="0">
                <a:solidFill>
                  <a:schemeClr val="bg1">
                    <a:lumMod val="65000"/>
                  </a:schemeClr>
                </a:solidFill>
                <a:latin typeface="TI-Nspire Regular"/>
                <a:cs typeface="TI-Nspire Regular"/>
              </a:rPr>
              <a:t>Send("CONNECT TEMPERATURE 1 TO IN1")</a:t>
            </a:r>
          </a:p>
          <a:p>
            <a:r>
              <a:rPr lang="en-US" sz="1200" dirty="0" smtClean="0">
                <a:solidFill>
                  <a:srgbClr val="4D1BCB"/>
                </a:solidFill>
                <a:latin typeface="TI-Nspire Regular"/>
                <a:cs typeface="TI-Nspire Regular"/>
              </a:rPr>
              <a:t>For(N,1,25</a:t>
            </a:r>
            <a:r>
              <a:rPr lang="en-US" sz="1200" dirty="0">
                <a:solidFill>
                  <a:srgbClr val="4D1BCB"/>
                </a:solidFill>
                <a:latin typeface="TI-Nspire Regular"/>
                <a:cs typeface="TI-Nspire Regular"/>
              </a:rPr>
              <a:t>)</a:t>
            </a:r>
          </a:p>
          <a:p>
            <a:r>
              <a:rPr lang="en-US" sz="1200" dirty="0">
                <a:solidFill>
                  <a:schemeClr val="bg1">
                    <a:lumMod val="65000"/>
                  </a:schemeClr>
                </a:solidFill>
                <a:latin typeface="TI-Nspire Regular"/>
                <a:cs typeface="TI-Nspire Regular"/>
              </a:rPr>
              <a:t>Send("READ TEMPERATURE 1")</a:t>
            </a:r>
          </a:p>
          <a:p>
            <a:r>
              <a:rPr lang="en-US" sz="1200" dirty="0">
                <a:solidFill>
                  <a:schemeClr val="bg1">
                    <a:lumMod val="65000"/>
                  </a:schemeClr>
                </a:solidFill>
                <a:latin typeface="TI-Nspire Regular"/>
                <a:cs typeface="TI-Nspire Regular"/>
              </a:rPr>
              <a:t>Get(T)</a:t>
            </a:r>
          </a:p>
          <a:p>
            <a:r>
              <a:rPr lang="en-US" sz="1200" dirty="0">
                <a:solidFill>
                  <a:schemeClr val="bg1">
                    <a:lumMod val="65000"/>
                  </a:schemeClr>
                </a:solidFill>
                <a:latin typeface="TI-Nspire Regular"/>
                <a:cs typeface="TI-Nspire Regular"/>
              </a:rPr>
              <a:t>Wait 1</a:t>
            </a:r>
          </a:p>
          <a:p>
            <a:r>
              <a:rPr lang="en-US" sz="1200" dirty="0" err="1" smtClean="0">
                <a:solidFill>
                  <a:schemeClr val="bg1">
                    <a:lumMod val="65000"/>
                  </a:schemeClr>
                </a:solidFill>
                <a:latin typeface="TI-Nspire Regular"/>
                <a:cs typeface="TI-Nspire Regular"/>
              </a:rPr>
              <a:t>Disp</a:t>
            </a:r>
            <a:r>
              <a:rPr lang="en-US" sz="1200" dirty="0" smtClean="0">
                <a:solidFill>
                  <a:schemeClr val="bg1">
                    <a:lumMod val="65000"/>
                  </a:schemeClr>
                </a:solidFill>
                <a:latin typeface="TI-Nspire Regular"/>
                <a:cs typeface="TI-Nspire Regular"/>
              </a:rPr>
              <a:t> </a:t>
            </a:r>
            <a:r>
              <a:rPr lang="en-US" sz="1200" dirty="0">
                <a:solidFill>
                  <a:schemeClr val="bg1">
                    <a:lumMod val="65000"/>
                  </a:schemeClr>
                </a:solidFill>
                <a:latin typeface="TI-Nspire Regular"/>
                <a:cs typeface="TI-Nspire Regular"/>
              </a:rPr>
              <a:t>"TEMP =",T</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T≤26.6</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"STRESSED"</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T≥26.5 and T≤27</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"NERVOUS"</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T≥27 and T≤27.5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255 140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"UNSETTLED"</a:t>
            </a:r>
          </a:p>
          <a:p>
            <a:r>
              <a:rPr lang="en-US" sz="1200" dirty="0" smtClean="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T≥27.5 and T≤28</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0 255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"ACTIVE"</a:t>
            </a:r>
          </a:p>
          <a:p>
            <a:r>
              <a:rPr lang="en-US" sz="1200" dirty="0">
                <a:solidFill>
                  <a:srgbClr val="00B050"/>
                </a:solidFill>
                <a:latin typeface="TI-Nspire Regular"/>
                <a:cs typeface="TI-Nspire Regular"/>
              </a:rPr>
              <a:t>End</a:t>
            </a:r>
          </a:p>
          <a:p>
            <a:r>
              <a:rPr lang="en-US" sz="1000" dirty="0">
                <a:solidFill>
                  <a:srgbClr val="FF0000"/>
                </a:solidFill>
                <a:latin typeface="TI-Nspire Regular"/>
                <a:cs typeface="TI-Nspire Regular"/>
              </a:rPr>
              <a:t>If</a:t>
            </a:r>
            <a:r>
              <a:rPr lang="en-US" sz="1000" dirty="0">
                <a:solidFill>
                  <a:schemeClr val="bg1">
                    <a:lumMod val="65000"/>
                  </a:schemeClr>
                </a:solidFill>
                <a:latin typeface="TI-Nspire Regular"/>
                <a:cs typeface="TI-Nspire Regular"/>
              </a:rPr>
              <a:t> T≥28 and T≤28.5</a:t>
            </a:r>
          </a:p>
          <a:p>
            <a:r>
              <a:rPr lang="en-US" sz="1000" dirty="0" smtClean="0">
                <a:solidFill>
                  <a:srgbClr val="FF0000"/>
                </a:solidFill>
                <a:latin typeface="TI-Nspire Regular"/>
                <a:cs typeface="TI-Nspire Regular"/>
              </a:rPr>
              <a:t>Then</a:t>
            </a:r>
            <a:endParaRPr lang="en-US" sz="1000" dirty="0">
              <a:solidFill>
                <a:srgbClr val="FF0000"/>
              </a:solidFill>
              <a:latin typeface="TI-Nspire Regular"/>
              <a:cs typeface="TI-Nspire Regular"/>
            </a:endParaRPr>
          </a:p>
        </p:txBody>
      </p:sp>
      <p:sp>
        <p:nvSpPr>
          <p:cNvPr id="5" name="Rectangle 4"/>
          <p:cNvSpPr/>
          <p:nvPr/>
        </p:nvSpPr>
        <p:spPr>
          <a:xfrm>
            <a:off x="4817132" y="464974"/>
            <a:ext cx="4167971" cy="5816977"/>
          </a:xfrm>
          <a:prstGeom prst="rect">
            <a:avLst/>
          </a:prstGeom>
          <a:solidFill>
            <a:schemeClr val="bg1">
              <a:lumMod val="95000"/>
            </a:schemeClr>
          </a:solidFill>
          <a:ln>
            <a:solidFill>
              <a:schemeClr val="tx1"/>
            </a:solidFill>
          </a:ln>
        </p:spPr>
        <p:txBody>
          <a:bodyPr wrap="square">
            <a:spAutoFit/>
          </a:bodyPr>
          <a:lstStyle/>
          <a:p>
            <a:r>
              <a:rPr lang="en-US" sz="1200" dirty="0" smtClean="0">
                <a:solidFill>
                  <a:schemeClr val="bg1">
                    <a:lumMod val="65000"/>
                  </a:schemeClr>
                </a:solidFill>
                <a:latin typeface="TI-Nspire Regular"/>
                <a:cs typeface="TI-Nspire Regular"/>
              </a:rPr>
              <a:t>Send</a:t>
            </a:r>
            <a:r>
              <a:rPr lang="en-US" sz="1200" dirty="0">
                <a:solidFill>
                  <a:schemeClr val="bg1">
                    <a:lumMod val="65000"/>
                  </a:schemeClr>
                </a:solidFill>
                <a:latin typeface="TI-Nspire Regular"/>
                <a:cs typeface="TI-Nspire Regular"/>
              </a:rPr>
              <a:t>("SET COLOR 0 200 100")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"RELAXED"</a:t>
            </a:r>
          </a:p>
          <a:p>
            <a:r>
              <a:rPr lang="en-US" sz="1200" dirty="0">
                <a:solidFill>
                  <a:srgbClr val="FF0000"/>
                </a:solidFill>
                <a:latin typeface="TI-Nspire Regular"/>
                <a:cs typeface="TI-Nspire Regular"/>
              </a:rPr>
              <a:t>End</a:t>
            </a:r>
          </a:p>
          <a:p>
            <a:r>
              <a:rPr lang="en-US" sz="1200" dirty="0" smtClean="0">
                <a:solidFill>
                  <a:srgbClr val="00B050"/>
                </a:solidFill>
                <a:latin typeface="TI-Nspire Regular"/>
                <a:cs typeface="TI-Nspire Regular"/>
              </a:rPr>
              <a:t>If </a:t>
            </a:r>
            <a:r>
              <a:rPr lang="en-US" sz="1200" dirty="0" smtClean="0">
                <a:solidFill>
                  <a:schemeClr val="bg1">
                    <a:lumMod val="65000"/>
                  </a:schemeClr>
                </a:solidFill>
                <a:latin typeface="TI-Nspire Regular"/>
                <a:cs typeface="TI-Nspire Regular"/>
              </a:rPr>
              <a:t>T≥28.5 and T≤29</a:t>
            </a:r>
          </a:p>
          <a:p>
            <a:r>
              <a:rPr lang="en-US" sz="1200" dirty="0" smtClean="0">
                <a:solidFill>
                  <a:srgbClr val="00B050"/>
                </a:solidFill>
                <a:latin typeface="TI-Nspire Regular"/>
                <a:cs typeface="TI-Nspire Regular"/>
              </a:rPr>
              <a:t>Then</a:t>
            </a:r>
            <a:endParaRPr lang="en-US" sz="1200" dirty="0">
              <a:solidFill>
                <a:srgbClr val="00B050"/>
              </a:solidFill>
              <a:latin typeface="TI-Nspire Regular"/>
              <a:cs typeface="TI-Nspire Regular"/>
            </a:endParaRPr>
          </a:p>
          <a:p>
            <a:r>
              <a:rPr lang="en-US" sz="1200" dirty="0">
                <a:solidFill>
                  <a:schemeClr val="bg1">
                    <a:lumMod val="65000"/>
                  </a:schemeClr>
                </a:solidFill>
                <a:latin typeface="TI-Nspire Regular"/>
                <a:cs typeface="TI-Nspire Regular"/>
              </a:rPr>
              <a:t>Send("SET COLOR 0 255 255")</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"LOVABLE"</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 </a:t>
            </a:r>
            <a:r>
              <a:rPr lang="en-US" sz="1200" dirty="0">
                <a:solidFill>
                  <a:schemeClr val="bg1">
                    <a:lumMod val="65000"/>
                  </a:schemeClr>
                </a:solidFill>
                <a:latin typeface="TI-Nspire Regular"/>
                <a:cs typeface="TI-Nspire Regular"/>
              </a:rPr>
              <a:t>T≥29 and T≤29.5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0 255")</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"ROMANTIC"</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 </a:t>
            </a:r>
            <a:r>
              <a:rPr lang="en-US" sz="1200" dirty="0">
                <a:solidFill>
                  <a:schemeClr val="bg1">
                    <a:lumMod val="65000"/>
                  </a:schemeClr>
                </a:solidFill>
                <a:latin typeface="TI-Nspire Regular"/>
                <a:cs typeface="TI-Nspire Regular"/>
              </a:rPr>
              <a:t>T≥29.5 and T≤30</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255 150 150)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"HAPPY"</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T≥30 and T≤31.5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255 128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"TIRED"</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T≥31.5 and T≤32</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0 128")</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"CALM"</a:t>
            </a:r>
          </a:p>
          <a:p>
            <a:r>
              <a:rPr lang="en-US" sz="1200" dirty="0" smtClean="0">
                <a:solidFill>
                  <a:srgbClr val="00B050"/>
                </a:solidFill>
                <a:latin typeface="TI-Nspire Regular"/>
                <a:cs typeface="TI-Nspire Regular"/>
              </a:rPr>
              <a:t>End</a:t>
            </a:r>
            <a:endParaRPr lang="en-US" sz="1200" dirty="0">
              <a:solidFill>
                <a:srgbClr val="00B050"/>
              </a:solidFill>
              <a:latin typeface="TI-Nspire Regular"/>
              <a:cs typeface="TI-Nspire Regular"/>
            </a:endParaRPr>
          </a:p>
          <a:p>
            <a:r>
              <a:rPr lang="en-US" sz="1200" dirty="0">
                <a:solidFill>
                  <a:schemeClr val="bg1">
                    <a:lumMod val="65000"/>
                  </a:schemeClr>
                </a:solidFill>
                <a:latin typeface="TI-Nspire Regular"/>
                <a:cs typeface="TI-Nspire Regular"/>
              </a:rPr>
              <a:t>T→L₁(1+dim(L₁))</a:t>
            </a:r>
          </a:p>
          <a:p>
            <a:r>
              <a:rPr lang="en-US" sz="1200" dirty="0">
                <a:solidFill>
                  <a:schemeClr val="bg1">
                    <a:lumMod val="65000"/>
                  </a:schemeClr>
                </a:solidFill>
                <a:latin typeface="TI-Nspire Regular"/>
                <a:cs typeface="TI-Nspire Regular"/>
              </a:rPr>
              <a:t>N→L₂(1+dim(L₂))</a:t>
            </a:r>
          </a:p>
          <a:p>
            <a:r>
              <a:rPr lang="en-US" sz="1200" dirty="0" smtClean="0">
                <a:solidFill>
                  <a:srgbClr val="4D1BCB"/>
                </a:solidFill>
                <a:latin typeface="TI-Nspire Regular"/>
                <a:cs typeface="TI-Nspire Regular"/>
              </a:rPr>
              <a:t>End</a:t>
            </a:r>
            <a:endParaRPr lang="en-US" sz="1200" dirty="0">
              <a:solidFill>
                <a:srgbClr val="4D1BCB"/>
              </a:solidFill>
              <a:latin typeface="TI-Nspire Regular"/>
              <a:cs typeface="TI-Nspire Regular"/>
            </a:endParaRPr>
          </a:p>
        </p:txBody>
      </p:sp>
      <p:sp>
        <p:nvSpPr>
          <p:cNvPr id="6" name="TextBox 5"/>
          <p:cNvSpPr txBox="1"/>
          <p:nvPr/>
        </p:nvSpPr>
        <p:spPr>
          <a:xfrm>
            <a:off x="6160157" y="5344647"/>
            <a:ext cx="2983843" cy="923330"/>
          </a:xfrm>
          <a:prstGeom prst="rect">
            <a:avLst/>
          </a:prstGeom>
          <a:noFill/>
        </p:spPr>
        <p:txBody>
          <a:bodyPr wrap="square" rtlCol="0">
            <a:spAutoFit/>
          </a:bodyPr>
          <a:lstStyle/>
          <a:p>
            <a:r>
              <a:rPr lang="en-US" i="1" dirty="0" smtClean="0"/>
              <a:t>This program is also available in the   </a:t>
            </a:r>
            <a:r>
              <a:rPr lang="en-US" b="1" i="1" dirty="0" smtClean="0"/>
              <a:t>MoodRing_Advanced.8xv</a:t>
            </a:r>
            <a:r>
              <a:rPr lang="en-US" i="1" dirty="0" smtClean="0"/>
              <a:t> </a:t>
            </a:r>
            <a:endParaRPr lang="en-US" sz="2000" i="1" dirty="0"/>
          </a:p>
        </p:txBody>
      </p:sp>
      <p:sp>
        <p:nvSpPr>
          <p:cNvPr id="7" name="Rounded Rectangle 6"/>
          <p:cNvSpPr/>
          <p:nvPr/>
        </p:nvSpPr>
        <p:spPr>
          <a:xfrm>
            <a:off x="7129463" y="229746"/>
            <a:ext cx="1855640" cy="470455"/>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880493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0243" y="1151160"/>
            <a:ext cx="4794461" cy="4893647"/>
          </a:xfrm>
          <a:prstGeom prst="rect">
            <a:avLst/>
          </a:prstGeom>
          <a:solidFill>
            <a:schemeClr val="bg1">
              <a:lumMod val="95000"/>
            </a:schemeClr>
          </a:solidFill>
          <a:ln>
            <a:solidFill>
              <a:schemeClr val="tx1"/>
            </a:solidFill>
          </a:ln>
        </p:spPr>
        <p:txBody>
          <a:bodyPr wrap="square">
            <a:spAutoFit/>
          </a:bodyPr>
          <a:lstStyle/>
          <a:p>
            <a:r>
              <a:rPr lang="en-US" sz="1200" dirty="0" smtClean="0">
                <a:latin typeface="TI-Nspire Regular"/>
                <a:cs typeface="TI-Nspire Regular"/>
              </a:rPr>
              <a:t>Send </a:t>
            </a:r>
            <a:r>
              <a:rPr lang="en-US" sz="1200" dirty="0">
                <a:latin typeface="TI-Nspire Regular"/>
                <a:cs typeface="TI-Nspire Regular"/>
              </a:rPr>
              <a:t>"CONNECT TEMPERATURE 1 TO  IN 1 </a:t>
            </a:r>
            <a:r>
              <a:rPr lang="en-US" sz="1200" dirty="0" smtClean="0">
                <a:latin typeface="TI-Nspire Regular"/>
                <a:cs typeface="TI-Nspire Regular"/>
              </a:rPr>
              <a:t>”</a:t>
            </a:r>
          </a:p>
          <a:p>
            <a:r>
              <a:rPr lang="en-US" sz="1200" dirty="0">
                <a:latin typeface="TI-Nspire Regular"/>
                <a:cs typeface="TI-Nspire Regular"/>
              </a:rPr>
              <a:t>© Connect Temperature sensor #1 to Input port #</a:t>
            </a:r>
            <a:r>
              <a:rPr lang="en-US" sz="1200" dirty="0" smtClean="0">
                <a:latin typeface="TI-Nspire Regular"/>
                <a:cs typeface="TI-Nspire Regular"/>
              </a:rPr>
              <a:t>1</a:t>
            </a:r>
          </a:p>
          <a:p>
            <a:r>
              <a:rPr lang="en-US" sz="1200" dirty="0" smtClean="0">
                <a:solidFill>
                  <a:srgbClr val="0000FF"/>
                </a:solidFill>
                <a:latin typeface="TI-Nspire Regular"/>
                <a:cs typeface="TI-Nspire Regular"/>
              </a:rPr>
              <a:t>For</a:t>
            </a:r>
            <a:r>
              <a:rPr lang="en-US" sz="1200" dirty="0" smtClean="0">
                <a:latin typeface="TI-Nspire Regular"/>
                <a:cs typeface="TI-Nspire Regular"/>
              </a:rPr>
              <a:t> </a:t>
            </a:r>
            <a:r>
              <a:rPr lang="en-US" sz="1200" dirty="0">
                <a:solidFill>
                  <a:schemeClr val="accent2"/>
                </a:solidFill>
                <a:latin typeface="TI-Nspire Regular"/>
                <a:cs typeface="TI-Nspire Regular"/>
              </a:rPr>
              <a:t>c,</a:t>
            </a:r>
            <a:r>
              <a:rPr lang="en-US" sz="1200" dirty="0" smtClean="0">
                <a:solidFill>
                  <a:schemeClr val="accent2"/>
                </a:solidFill>
                <a:latin typeface="TI-Nspire Regular"/>
                <a:cs typeface="TI-Nspire Regular"/>
              </a:rPr>
              <a:t>1,30</a:t>
            </a:r>
          </a:p>
          <a:p>
            <a:r>
              <a:rPr lang="en-US" sz="1200" dirty="0">
                <a:latin typeface="TI-Nspire Regular"/>
                <a:cs typeface="TI-Nspire Regular"/>
              </a:rPr>
              <a:t>© For loop repeats 30 </a:t>
            </a:r>
            <a:r>
              <a:rPr lang="en-US" sz="1200" dirty="0" smtClean="0">
                <a:latin typeface="TI-Nspire Regular"/>
                <a:cs typeface="TI-Nspire Regular"/>
              </a:rPr>
              <a:t>times</a:t>
            </a:r>
            <a:endParaRPr lang="en-US" sz="1200" dirty="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"READ TEMPERATURE </a:t>
            </a:r>
            <a:r>
              <a:rPr lang="en-US" sz="1200" dirty="0" smtClean="0">
                <a:latin typeface="TI-Nspire Regular"/>
                <a:cs typeface="TI-Nspire Regular"/>
              </a:rPr>
              <a:t>1”</a:t>
            </a:r>
          </a:p>
          <a:p>
            <a:r>
              <a:rPr lang="en-US" sz="1200" dirty="0">
                <a:latin typeface="TI-Nspire Regular"/>
                <a:cs typeface="TI-Nspire Regular"/>
              </a:rPr>
              <a:t>© Reads the value for Temperature sensor #</a:t>
            </a:r>
            <a:r>
              <a:rPr lang="en-US" sz="1200" dirty="0" smtClean="0">
                <a:latin typeface="TI-Nspire Regular"/>
                <a:cs typeface="TI-Nspire Regular"/>
              </a:rPr>
              <a:t>1</a:t>
            </a:r>
            <a:endParaRPr lang="en-US" sz="1200" dirty="0">
              <a:latin typeface="TI-Nspire Regular"/>
              <a:cs typeface="TI-Nspire Regular"/>
            </a:endParaRPr>
          </a:p>
          <a:p>
            <a:r>
              <a:rPr lang="en-US" sz="1200" dirty="0" smtClean="0">
                <a:latin typeface="TI-Nspire Regular"/>
                <a:cs typeface="TI-Nspire Regular"/>
              </a:rPr>
              <a:t>Get </a:t>
            </a:r>
            <a:r>
              <a:rPr lang="en-US" sz="1200" dirty="0">
                <a:latin typeface="TI-Nspire Regular"/>
                <a:cs typeface="TI-Nspire Regular"/>
              </a:rPr>
              <a:t>d</a:t>
            </a:r>
          </a:p>
          <a:p>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d</a:t>
            </a:r>
          </a:p>
          <a:p>
            <a:r>
              <a:rPr lang="en-US" sz="1200" dirty="0" smtClean="0">
                <a:latin typeface="TI-Nspire Regular"/>
                <a:cs typeface="TI-Nspire Regular"/>
              </a:rPr>
              <a:t>Wait 1</a:t>
            </a:r>
          </a:p>
          <a:p>
            <a:r>
              <a:rPr lang="en-US" sz="1200" dirty="0">
                <a:latin typeface="TI-Nspire Regular"/>
                <a:cs typeface="TI-Nspire Regular"/>
              </a:rPr>
              <a:t>© Gets to variable d then displays the value of d, then Waits 1 </a:t>
            </a:r>
            <a:r>
              <a:rPr lang="en-US" sz="1200" dirty="0" smtClean="0">
                <a:latin typeface="TI-Nspire Regular"/>
                <a:cs typeface="TI-Nspire Regular"/>
              </a:rPr>
              <a:t>second</a:t>
            </a:r>
            <a:endParaRPr lang="en-US" sz="1200" dirty="0">
              <a:latin typeface="TI-Nspire Regular"/>
              <a:cs typeface="TI-Nspire Regular"/>
            </a:endParaRPr>
          </a:p>
          <a:p>
            <a:r>
              <a:rPr lang="en-US" sz="1200" dirty="0" smtClean="0">
                <a:solidFill>
                  <a:srgbClr val="FF0000"/>
                </a:solidFill>
                <a:latin typeface="TI-Nspire Regular"/>
                <a:cs typeface="TI-Nspire Regular"/>
              </a:rPr>
              <a:t> If </a:t>
            </a:r>
            <a:r>
              <a:rPr lang="en-US" sz="1200" dirty="0">
                <a:latin typeface="TI-Nspire Regular"/>
                <a:cs typeface="TI-Nspire Regular"/>
              </a:rPr>
              <a:t>d</a:t>
            </a:r>
            <a:r>
              <a:rPr lang="en-US" sz="1200" dirty="0" smtClean="0">
                <a:latin typeface="TI-Nspire Regular"/>
                <a:cs typeface="TI-Nspire Regular"/>
              </a:rPr>
              <a:t>&lt;26 Then</a:t>
            </a:r>
          </a:p>
          <a:p>
            <a:r>
              <a:rPr lang="en-US" sz="1200" dirty="0">
                <a:latin typeface="TI-Nspire Regular"/>
                <a:cs typeface="TI-Nspire Regular"/>
              </a:rPr>
              <a:t>© Compares values of variable d to determine and show </a:t>
            </a:r>
            <a:r>
              <a:rPr lang="en-US" sz="1200" dirty="0" smtClean="0">
                <a:latin typeface="TI-Nspire Regular"/>
                <a:cs typeface="TI-Nspire Regular"/>
              </a:rPr>
              <a:t>mood</a:t>
            </a:r>
            <a:endParaRPr lang="en-US" sz="1200" dirty="0">
              <a:latin typeface="TI-Nspire Regular"/>
              <a:cs typeface="TI-Nspire Regular"/>
            </a:endParaRPr>
          </a:p>
          <a:p>
            <a:r>
              <a:rPr lang="en-US" sz="1200" dirty="0" smtClean="0">
                <a:latin typeface="TI-Nspire Regular"/>
                <a:cs typeface="TI-Nspire Regular"/>
              </a:rPr>
              <a:t>  Send </a:t>
            </a:r>
            <a:r>
              <a:rPr lang="en-US" sz="1200" dirty="0">
                <a:latin typeface="TI-Nspire Regular"/>
                <a:cs typeface="TI-Nspire Regular"/>
              </a:rPr>
              <a:t>"SET COLOR 255 0 </a:t>
            </a:r>
            <a:r>
              <a:rPr lang="en-US" sz="1200" dirty="0" smtClean="0">
                <a:latin typeface="TI-Nspire Regular"/>
                <a:cs typeface="TI-Nspire Regular"/>
              </a:rPr>
              <a:t>0”</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"My mood is </a:t>
            </a:r>
            <a:r>
              <a:rPr lang="en-US" sz="1200" dirty="0" smtClean="0">
                <a:latin typeface="TI-Nspire Regular"/>
                <a:cs typeface="TI-Nspire Regular"/>
              </a:rPr>
              <a:t>Red”</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solidFill>
                  <a:srgbClr val="FF0000"/>
                </a:solidFill>
                <a:latin typeface="TI-Nspire Regular"/>
                <a:cs typeface="TI-Nspire Regular"/>
              </a:rPr>
              <a:t>EndIf</a:t>
            </a:r>
            <a:endParaRPr lang="en-US" sz="1200" dirty="0">
              <a:solidFill>
                <a:srgbClr val="FF0000"/>
              </a:solidFill>
              <a:latin typeface="TI-Nspire Regular"/>
              <a:cs typeface="TI-Nspire Regular"/>
            </a:endParaRPr>
          </a:p>
          <a:p>
            <a:r>
              <a:rPr lang="en-US" sz="1200" dirty="0" smtClean="0">
                <a:solidFill>
                  <a:srgbClr val="008000"/>
                </a:solidFill>
                <a:latin typeface="TI-Nspire Regular"/>
                <a:cs typeface="TI-Nspire Regular"/>
              </a:rPr>
              <a:t> If </a:t>
            </a:r>
            <a:r>
              <a:rPr lang="en-US" sz="1200" dirty="0">
                <a:latin typeface="TI-Nspire Regular"/>
                <a:cs typeface="TI-Nspire Regular"/>
              </a:rPr>
              <a:t>d</a:t>
            </a:r>
            <a:r>
              <a:rPr lang="en-US" sz="1200" dirty="0" smtClean="0">
                <a:latin typeface="TI-Nspire Regular"/>
                <a:cs typeface="TI-Nspire Regular"/>
              </a:rPr>
              <a:t>≥26 </a:t>
            </a:r>
            <a:r>
              <a:rPr lang="en-US" sz="1200" dirty="0">
                <a:latin typeface="TI-Nspire Regular"/>
                <a:cs typeface="TI-Nspire Regular"/>
              </a:rPr>
              <a:t>and d</a:t>
            </a:r>
            <a:r>
              <a:rPr lang="en-US" sz="1200" dirty="0" smtClean="0">
                <a:latin typeface="TI-Nspire Regular"/>
                <a:cs typeface="TI-Nspire Regular"/>
              </a:rPr>
              <a:t>&lt;27 </a:t>
            </a:r>
            <a:r>
              <a:rPr lang="en-US" sz="1200" dirty="0">
                <a:latin typeface="TI-Nspire Regular"/>
                <a:cs typeface="TI-Nspire Regular"/>
              </a:rPr>
              <a:t>Then</a:t>
            </a:r>
          </a:p>
          <a:p>
            <a:r>
              <a:rPr lang="en-US" sz="1200" dirty="0" smtClean="0">
                <a:latin typeface="TI-Nspire Regular"/>
                <a:cs typeface="TI-Nspire Regular"/>
              </a:rPr>
              <a:t>  Send </a:t>
            </a:r>
            <a:r>
              <a:rPr lang="en-US" sz="1200" dirty="0">
                <a:latin typeface="TI-Nspire Regular"/>
                <a:cs typeface="TI-Nspire Regular"/>
              </a:rPr>
              <a:t>"SET COLOR 0 255 </a:t>
            </a:r>
            <a:r>
              <a:rPr lang="en-US" sz="1200" dirty="0" smtClean="0">
                <a:latin typeface="TI-Nspire Regular"/>
                <a:cs typeface="TI-Nspire Regular"/>
              </a:rPr>
              <a:t>0”</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"My </a:t>
            </a:r>
            <a:r>
              <a:rPr lang="en-US" sz="1200" dirty="0">
                <a:latin typeface="TI-Nspire Regular"/>
                <a:cs typeface="TI-Nspire Regular"/>
              </a:rPr>
              <a:t>mood is </a:t>
            </a:r>
            <a:r>
              <a:rPr lang="en-US" sz="1200" dirty="0" smtClean="0">
                <a:latin typeface="TI-Nspire Regular"/>
                <a:cs typeface="TI-Nspire Regular"/>
              </a:rPr>
              <a:t>Green”</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solidFill>
                  <a:srgbClr val="008000"/>
                </a:solidFill>
                <a:latin typeface="TI-Nspire Regular"/>
                <a:cs typeface="TI-Nspire Regular"/>
              </a:rPr>
              <a:t>EndIf</a:t>
            </a:r>
            <a:endParaRPr lang="en-US" sz="1200" dirty="0">
              <a:solidFill>
                <a:srgbClr val="008000"/>
              </a:solidFill>
              <a:latin typeface="TI-Nspire Regular"/>
              <a:cs typeface="TI-Nspire Regular"/>
            </a:endParaRPr>
          </a:p>
          <a:p>
            <a:r>
              <a:rPr lang="en-US" sz="1200" dirty="0" smtClean="0">
                <a:latin typeface="TI-Nspire Regular"/>
                <a:cs typeface="TI-Nspire Regular"/>
              </a:rPr>
              <a:t> </a:t>
            </a:r>
            <a:r>
              <a:rPr lang="en-US" sz="1200" dirty="0" smtClean="0">
                <a:solidFill>
                  <a:srgbClr val="FF0000"/>
                </a:solidFill>
                <a:latin typeface="TI-Nspire Regular"/>
                <a:cs typeface="TI-Nspire Regular"/>
              </a:rPr>
              <a:t>If</a:t>
            </a:r>
            <a:r>
              <a:rPr lang="en-US" sz="1200" dirty="0" smtClean="0">
                <a:latin typeface="TI-Nspire Regular"/>
                <a:cs typeface="TI-Nspire Regular"/>
              </a:rPr>
              <a:t> </a:t>
            </a:r>
            <a:r>
              <a:rPr lang="en-US" sz="1200" dirty="0">
                <a:latin typeface="TI-Nspire Regular"/>
                <a:cs typeface="TI-Nspire Regular"/>
              </a:rPr>
              <a:t>d</a:t>
            </a:r>
            <a:r>
              <a:rPr lang="en-US" sz="1200" dirty="0" smtClean="0">
                <a:latin typeface="TI-Nspire Regular"/>
                <a:cs typeface="TI-Nspire Regular"/>
              </a:rPr>
              <a:t>&gt;27 </a:t>
            </a:r>
            <a:r>
              <a:rPr lang="en-US" sz="1200" dirty="0">
                <a:latin typeface="TI-Nspire Regular"/>
                <a:cs typeface="TI-Nspire Regular"/>
              </a:rPr>
              <a:t>Then</a:t>
            </a:r>
          </a:p>
          <a:p>
            <a:r>
              <a:rPr lang="en-US" sz="1200" dirty="0" smtClean="0">
                <a:latin typeface="TI-Nspire Regular"/>
                <a:cs typeface="TI-Nspire Regular"/>
              </a:rPr>
              <a:t>  Send </a:t>
            </a:r>
            <a:r>
              <a:rPr lang="en-US" sz="1200" dirty="0">
                <a:latin typeface="TI-Nspire Regular"/>
                <a:cs typeface="TI-Nspire Regular"/>
              </a:rPr>
              <a:t>"SET COLOR 0</a:t>
            </a:r>
            <a:r>
              <a:rPr lang="en-US" sz="1200" dirty="0" smtClean="0">
                <a:latin typeface="TI-Nspire Regular"/>
                <a:cs typeface="TI-Nspire Regular"/>
              </a:rPr>
              <a:t> 0 255”</a:t>
            </a:r>
            <a:endParaRPr lang="en-US" sz="1200" dirty="0">
              <a:latin typeface="TI-Nspire Regular"/>
              <a:cs typeface="TI-Nspire Regular"/>
            </a:endParaRPr>
          </a:p>
          <a:p>
            <a:r>
              <a:rPr lang="en-US" sz="1200" dirty="0" smtClean="0">
                <a:latin typeface="TI-Nspire Regular"/>
                <a:cs typeface="TI-Nspire Regular"/>
              </a:rPr>
              <a:t>  </a:t>
            </a:r>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"My mood is </a:t>
            </a:r>
            <a:r>
              <a:rPr lang="en-US" sz="1200" dirty="0" smtClean="0">
                <a:latin typeface="TI-Nspire Regular"/>
                <a:cs typeface="TI-Nspire Regular"/>
              </a:rPr>
              <a:t>Blue”</a:t>
            </a:r>
            <a:endParaRPr lang="en-US" sz="1200" dirty="0">
              <a:latin typeface="TI-Nspire Regular"/>
              <a:cs typeface="TI-Nspire Regular"/>
            </a:endParaRPr>
          </a:p>
          <a:p>
            <a:r>
              <a:rPr lang="en-US" sz="1200" dirty="0">
                <a:solidFill>
                  <a:srgbClr val="FF0000"/>
                </a:solidFill>
                <a:latin typeface="TI-Nspire Regular"/>
                <a:cs typeface="TI-Nspire Regular"/>
              </a:rPr>
              <a:t> </a:t>
            </a:r>
            <a:r>
              <a:rPr lang="en-US" sz="1200" dirty="0" err="1" smtClean="0">
                <a:solidFill>
                  <a:srgbClr val="FF0000"/>
                </a:solidFill>
                <a:latin typeface="TI-Nspire Regular"/>
                <a:cs typeface="TI-Nspire Regular"/>
              </a:rPr>
              <a:t>EndIf</a:t>
            </a:r>
            <a:endParaRPr lang="en-US" sz="1200" dirty="0">
              <a:solidFill>
                <a:srgbClr val="FF0000"/>
              </a:solidFill>
              <a:latin typeface="TI-Nspire Regular"/>
              <a:cs typeface="TI-Nspire Regular"/>
            </a:endParaRPr>
          </a:p>
          <a:p>
            <a:r>
              <a:rPr lang="en-US" sz="1200" b="1" dirty="0" err="1" smtClean="0">
                <a:solidFill>
                  <a:srgbClr val="0000FF"/>
                </a:solidFill>
                <a:latin typeface="TI-Nspire Regular"/>
                <a:cs typeface="TI-Nspire Regular"/>
              </a:rPr>
              <a:t>EndFor</a:t>
            </a:r>
            <a:endParaRPr lang="en-US" sz="1200" dirty="0" smtClean="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0 </a:t>
            </a:r>
            <a:r>
              <a:rPr lang="en-US" sz="1200" dirty="0" smtClean="0">
                <a:latin typeface="TI-Nspire Regular"/>
                <a:cs typeface="TI-Nspire Regular"/>
              </a:rPr>
              <a:t>0”</a:t>
            </a:r>
            <a:endParaRPr lang="en-US" sz="1200" dirty="0">
              <a:latin typeface="TI-Nspire Regular"/>
              <a:cs typeface="TI-Nspire Regular"/>
            </a:endParaRPr>
          </a:p>
          <a:p>
            <a:r>
              <a:rPr lang="en-US" sz="1200" dirty="0">
                <a:latin typeface="TI-Nspire Regular"/>
                <a:cs typeface="TI-Nspire Regular"/>
              </a:rPr>
              <a:t>© Turns the COLOR </a:t>
            </a:r>
            <a:r>
              <a:rPr lang="en-US" sz="1200" dirty="0" smtClean="0">
                <a:latin typeface="TI-Nspire Regular"/>
                <a:cs typeface="TI-Nspire Regular"/>
              </a:rPr>
              <a:t>OFF</a:t>
            </a:r>
            <a:endParaRPr lang="en-US" sz="1200" dirty="0">
              <a:latin typeface="TI-Nspire Regular"/>
              <a:cs typeface="TI-Nspire Regular"/>
            </a:endParaRPr>
          </a:p>
        </p:txBody>
      </p:sp>
      <p:sp>
        <p:nvSpPr>
          <p:cNvPr id="8" name="Title 1"/>
          <p:cNvSpPr>
            <a:spLocks noGrp="1"/>
          </p:cNvSpPr>
          <p:nvPr>
            <p:ph type="title"/>
          </p:nvPr>
        </p:nvSpPr>
        <p:spPr>
          <a:xfrm>
            <a:off x="70243" y="76200"/>
            <a:ext cx="8229600" cy="1143000"/>
          </a:xfrm>
        </p:spPr>
        <p:txBody>
          <a:bodyPr>
            <a:normAutofit/>
          </a:bodyPr>
          <a:lstStyle/>
          <a:p>
            <a:r>
              <a:rPr lang="en-US" sz="2800" dirty="0" smtClean="0"/>
              <a:t>Example Completed Program- TI-</a:t>
            </a:r>
            <a:r>
              <a:rPr lang="en-US" sz="2800" dirty="0" err="1" smtClean="0"/>
              <a:t>Nspire</a:t>
            </a:r>
            <a:r>
              <a:rPr lang="en-US" sz="2800" dirty="0" smtClean="0"/>
              <a:t> CX</a:t>
            </a:r>
            <a:br>
              <a:rPr lang="en-US" sz="2800" dirty="0" smtClean="0"/>
            </a:br>
            <a:r>
              <a:rPr lang="en-US" sz="2400" dirty="0" smtClean="0"/>
              <a:t>(</a:t>
            </a:r>
            <a:r>
              <a:rPr lang="en-US" sz="2400" i="1" dirty="0" smtClean="0"/>
              <a:t>Basic code</a:t>
            </a:r>
            <a:r>
              <a:rPr lang="en-US" sz="2400" dirty="0" smtClean="0"/>
              <a:t>)</a:t>
            </a:r>
            <a:endParaRPr lang="en-US" sz="2400" dirty="0"/>
          </a:p>
        </p:txBody>
      </p:sp>
      <p:sp>
        <p:nvSpPr>
          <p:cNvPr id="5" name="Rounded Rectangle 4"/>
          <p:cNvSpPr/>
          <p:nvPr/>
        </p:nvSpPr>
        <p:spPr>
          <a:xfrm>
            <a:off x="5799091" y="1151160"/>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2" name="TextBox 1"/>
          <p:cNvSpPr txBox="1"/>
          <p:nvPr/>
        </p:nvSpPr>
        <p:spPr>
          <a:xfrm>
            <a:off x="5419898" y="2460567"/>
            <a:ext cx="3424844" cy="954107"/>
          </a:xfrm>
          <a:prstGeom prst="rect">
            <a:avLst/>
          </a:prstGeom>
          <a:noFill/>
        </p:spPr>
        <p:txBody>
          <a:bodyPr wrap="square" rtlCol="0">
            <a:spAutoFit/>
          </a:bodyPr>
          <a:lstStyle/>
          <a:p>
            <a:r>
              <a:rPr lang="en-US" i="1" dirty="0" smtClean="0"/>
              <a:t>This program is also available in the </a:t>
            </a:r>
            <a:r>
              <a:rPr lang="en-US" b="1" i="1" dirty="0" err="1" smtClean="0"/>
              <a:t>MoodRing_Basic.TNS</a:t>
            </a:r>
            <a:r>
              <a:rPr lang="en-US" i="1" dirty="0" smtClean="0"/>
              <a:t> file provided for your reference</a:t>
            </a:r>
            <a:r>
              <a:rPr lang="en-US" sz="2000" i="1" dirty="0" smtClean="0"/>
              <a:t>. </a:t>
            </a:r>
            <a:endParaRPr lang="en-US" sz="2000" i="1" dirty="0"/>
          </a:p>
        </p:txBody>
      </p:sp>
    </p:spTree>
    <p:extLst>
      <p:ext uri="{BB962C8B-B14F-4D97-AF65-F5344CB8AC3E}">
        <p14:creationId xmlns:p14="http://schemas.microsoft.com/office/powerpoint/2010/main" val="1193762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52" y="-142991"/>
            <a:ext cx="8229600" cy="1143000"/>
          </a:xfrm>
        </p:spPr>
        <p:txBody>
          <a:bodyPr>
            <a:normAutofit/>
          </a:bodyPr>
          <a:lstStyle/>
          <a:p>
            <a:r>
              <a:rPr lang="en-US" sz="2800" dirty="0" smtClean="0"/>
              <a:t>TI-Nspire</a:t>
            </a:r>
            <a:r>
              <a:rPr lang="en-US" sz="2800" dirty="0"/>
              <a:t> </a:t>
            </a:r>
            <a:r>
              <a:rPr lang="en-US" sz="2800" dirty="0" smtClean="0"/>
              <a:t>CX – Sample Program</a:t>
            </a:r>
            <a:r>
              <a:rPr lang="en-US" dirty="0"/>
              <a:t/>
            </a:r>
            <a:br>
              <a:rPr lang="en-US" dirty="0"/>
            </a:br>
            <a:r>
              <a:rPr lang="en-US" sz="2400" i="1" dirty="0"/>
              <a:t>(More Advanced Code)</a:t>
            </a:r>
          </a:p>
        </p:txBody>
      </p:sp>
      <p:sp>
        <p:nvSpPr>
          <p:cNvPr id="5" name="Rectangle 4"/>
          <p:cNvSpPr/>
          <p:nvPr/>
        </p:nvSpPr>
        <p:spPr>
          <a:xfrm>
            <a:off x="156252" y="777154"/>
            <a:ext cx="4195031" cy="5509200"/>
          </a:xfrm>
          <a:prstGeom prst="rect">
            <a:avLst/>
          </a:prstGeom>
          <a:solidFill>
            <a:schemeClr val="bg1">
              <a:lumMod val="95000"/>
            </a:schemeClr>
          </a:solidFill>
          <a:ln>
            <a:solidFill>
              <a:schemeClr val="tx1"/>
            </a:solidFill>
          </a:ln>
        </p:spPr>
        <p:txBody>
          <a:bodyPr wrap="square">
            <a:spAutoFit/>
          </a:bodyPr>
          <a:lstStyle/>
          <a:p>
            <a:r>
              <a:rPr lang="en-US" sz="1100" dirty="0">
                <a:latin typeface="TI-Nspire Regular"/>
                <a:cs typeface="TI-Nspire Regular"/>
              </a:rPr>
              <a:t>Define mood()=</a:t>
            </a:r>
          </a:p>
          <a:p>
            <a:r>
              <a:rPr lang="en-US" sz="1100" dirty="0" err="1">
                <a:latin typeface="TI-Nspire Regular"/>
                <a:cs typeface="TI-Nspire Regular"/>
              </a:rPr>
              <a:t>Prgm</a:t>
            </a:r>
            <a:endParaRPr lang="en-US" sz="1100" dirty="0">
              <a:latin typeface="TI-Nspire Regular"/>
              <a:cs typeface="TI-Nspire Regular"/>
            </a:endParaRPr>
          </a:p>
          <a:p>
            <a:r>
              <a:rPr lang="en-US" sz="1100" dirty="0" smtClean="0">
                <a:latin typeface="TI-Nspire Regular"/>
                <a:cs typeface="TI-Nspire Regular"/>
              </a:rPr>
              <a:t>Local </a:t>
            </a:r>
            <a:r>
              <a:rPr lang="en-US" sz="1100" dirty="0">
                <a:latin typeface="TI-Nspire Regular"/>
                <a:cs typeface="TI-Nspire Regular"/>
              </a:rPr>
              <a:t>t:t:=0</a:t>
            </a:r>
          </a:p>
          <a:p>
            <a:r>
              <a:rPr lang="en-US" sz="1100" dirty="0" smtClean="0">
                <a:latin typeface="TI-Nspire Regular"/>
                <a:cs typeface="TI-Nspire Regular"/>
              </a:rPr>
              <a:t>Local </a:t>
            </a:r>
            <a:r>
              <a:rPr lang="en-US" sz="1100" dirty="0">
                <a:latin typeface="TI-Nspire Regular"/>
                <a:cs typeface="TI-Nspire Regular"/>
              </a:rPr>
              <a:t>n:n:=1</a:t>
            </a:r>
          </a:p>
          <a:p>
            <a:r>
              <a:rPr lang="en-US" sz="1100" dirty="0" smtClean="0">
                <a:latin typeface="TI-Nspire Regular"/>
                <a:cs typeface="TI-Nspire Regular"/>
              </a:rPr>
              <a:t>Local </a:t>
            </a:r>
            <a:r>
              <a:rPr lang="en-US" sz="1100" dirty="0" err="1">
                <a:latin typeface="TI-Nspire Regular"/>
                <a:cs typeface="TI-Nspire Regular"/>
              </a:rPr>
              <a:t>t_offset:t_offset</a:t>
            </a:r>
            <a:r>
              <a:rPr lang="en-US" sz="1100" dirty="0">
                <a:latin typeface="TI-Nspire Regular"/>
                <a:cs typeface="TI-Nspire Regular"/>
              </a:rPr>
              <a:t>:=0</a:t>
            </a:r>
          </a:p>
          <a:p>
            <a:r>
              <a:rPr lang="en-US" sz="1100" dirty="0" smtClean="0">
                <a:latin typeface="TI-Nspire Regular"/>
                <a:cs typeface="TI-Nspire Regular"/>
              </a:rPr>
              <a:t>Local </a:t>
            </a:r>
            <a:r>
              <a:rPr lang="en-US" sz="1100" dirty="0" err="1">
                <a:latin typeface="TI-Nspire Regular"/>
                <a:cs typeface="TI-Nspire Regular"/>
              </a:rPr>
              <a:t>key:key</a:t>
            </a:r>
            <a:r>
              <a:rPr lang="en-US" sz="1100" dirty="0">
                <a:latin typeface="TI-Nspire Regular"/>
                <a:cs typeface="TI-Nspire Regular"/>
              </a:rPr>
              <a:t>:=" "</a:t>
            </a:r>
          </a:p>
          <a:p>
            <a:r>
              <a:rPr lang="en-US" sz="1100" dirty="0" smtClean="0">
                <a:latin typeface="TI-Nspire Regular"/>
                <a:cs typeface="TI-Nspire Regular"/>
              </a:rPr>
              <a:t>time</a:t>
            </a:r>
            <a:r>
              <a:rPr lang="en-US" sz="1100" dirty="0">
                <a:latin typeface="TI-Nspire Regular"/>
                <a:cs typeface="TI-Nspire Regular"/>
              </a:rPr>
              <a:t>:={}</a:t>
            </a:r>
          </a:p>
          <a:p>
            <a:r>
              <a:rPr lang="en-US" sz="1100" dirty="0" smtClean="0">
                <a:latin typeface="TI-Nspire Regular"/>
                <a:cs typeface="TI-Nspire Regular"/>
              </a:rPr>
              <a:t>temp</a:t>
            </a:r>
            <a:r>
              <a:rPr lang="en-US" sz="1100" dirty="0">
                <a:latin typeface="TI-Nspire Regular"/>
                <a:cs typeface="TI-Nspire Regular"/>
              </a:rPr>
              <a:t>:={}</a:t>
            </a:r>
          </a:p>
          <a:p>
            <a:r>
              <a:rPr lang="en-US" sz="1100" dirty="0" smtClean="0">
                <a:latin typeface="TI-Nspire Regular"/>
                <a:cs typeface="TI-Nspire Regular"/>
              </a:rPr>
              <a:t>Send </a:t>
            </a:r>
            <a:r>
              <a:rPr lang="en-US" sz="1100" dirty="0">
                <a:latin typeface="TI-Nspire Regular"/>
                <a:cs typeface="TI-Nspire Regular"/>
              </a:rPr>
              <a:t>"CONNECT TEMPERATURE 1 TO IN 1"</a:t>
            </a:r>
          </a:p>
          <a:p>
            <a:r>
              <a:rPr lang="en-US" sz="1100" dirty="0" smtClean="0">
                <a:latin typeface="TI-Nspire Regular"/>
                <a:cs typeface="TI-Nspire Regular"/>
              </a:rPr>
              <a:t>Wait </a:t>
            </a:r>
            <a:r>
              <a:rPr lang="en-US" sz="1100" dirty="0">
                <a:latin typeface="TI-Nspire Regular"/>
                <a:cs typeface="TI-Nspire Regular"/>
              </a:rPr>
              <a:t>0.5</a:t>
            </a:r>
          </a:p>
          <a:p>
            <a:endParaRPr lang="en-US" sz="1100" dirty="0">
              <a:latin typeface="TI-Nspire Regular"/>
              <a:cs typeface="TI-Nspire Regular"/>
            </a:endParaRPr>
          </a:p>
          <a:p>
            <a:r>
              <a:rPr lang="en-US" sz="1100" dirty="0" smtClean="0">
                <a:latin typeface="TI-Nspire Regular"/>
                <a:cs typeface="TI-Nspire Regular"/>
              </a:rPr>
              <a:t>For </a:t>
            </a:r>
            <a:r>
              <a:rPr lang="en-US" sz="1100" dirty="0">
                <a:latin typeface="TI-Nspire Regular"/>
                <a:cs typeface="TI-Nspire Regular"/>
              </a:rPr>
              <a:t>n,1,8</a:t>
            </a:r>
          </a:p>
          <a:p>
            <a:r>
              <a:rPr lang="en-US" sz="1100" dirty="0" smtClean="0">
                <a:latin typeface="TI-Nspire Regular"/>
                <a:cs typeface="TI-Nspire Regular"/>
              </a:rPr>
              <a:t> </a:t>
            </a:r>
            <a:r>
              <a:rPr lang="en-US" sz="1100" dirty="0" err="1">
                <a:latin typeface="TI-Nspire Regular"/>
                <a:cs typeface="TI-Nspire Regular"/>
              </a:rPr>
              <a:t>DispAt</a:t>
            </a:r>
            <a:r>
              <a:rPr lang="en-US" sz="1100" dirty="0">
                <a:latin typeface="TI-Nspire Regular"/>
                <a:cs typeface="TI-Nspire Regular"/>
              </a:rPr>
              <a:t> n,""</a:t>
            </a:r>
          </a:p>
          <a:p>
            <a:r>
              <a:rPr lang="en-US" sz="1100" dirty="0" err="1" smtClean="0">
                <a:latin typeface="TI-Nspire Regular"/>
                <a:cs typeface="TI-Nspire Regular"/>
              </a:rPr>
              <a:t>EndFor</a:t>
            </a:r>
            <a:endParaRPr lang="en-US" sz="1100" dirty="0">
              <a:latin typeface="TI-Nspire Regular"/>
              <a:cs typeface="TI-Nspire Regular"/>
            </a:endParaRP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1,"The Mood Ring"</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8,"Hit Esc key to quit"</a:t>
            </a:r>
          </a:p>
          <a:p>
            <a:r>
              <a:rPr lang="en-US" sz="1100" dirty="0" smtClean="0">
                <a:latin typeface="TI-Nspire Regular"/>
                <a:cs typeface="TI-Nspire Regular"/>
              </a:rPr>
              <a:t>For </a:t>
            </a:r>
            <a:r>
              <a:rPr lang="en-US" sz="1100" dirty="0">
                <a:latin typeface="TI-Nspire Regular"/>
                <a:cs typeface="TI-Nspire Regular"/>
              </a:rPr>
              <a:t>n,1,10</a:t>
            </a:r>
          </a:p>
          <a:p>
            <a:r>
              <a:rPr lang="en-US" sz="1100" dirty="0" smtClean="0">
                <a:latin typeface="TI-Nspire Regular"/>
                <a:cs typeface="TI-Nspire Regular"/>
              </a:rPr>
              <a:t>Send </a:t>
            </a:r>
            <a:r>
              <a:rPr lang="en-US" sz="1100" dirty="0">
                <a:latin typeface="TI-Nspire Regular"/>
                <a:cs typeface="TI-Nspire Regular"/>
              </a:rPr>
              <a:t>"READ TEMPERATURE 1"</a:t>
            </a:r>
          </a:p>
          <a:p>
            <a:r>
              <a:rPr lang="en-US" sz="1100" dirty="0" smtClean="0">
                <a:latin typeface="TI-Nspire Regular"/>
                <a:cs typeface="TI-Nspire Regular"/>
              </a:rPr>
              <a:t>Get </a:t>
            </a:r>
            <a:r>
              <a:rPr lang="en-US" sz="1100" dirty="0">
                <a:latin typeface="TI-Nspire Regular"/>
                <a:cs typeface="TI-Nspire Regular"/>
              </a:rPr>
              <a:t>t</a:t>
            </a:r>
          </a:p>
          <a:p>
            <a:r>
              <a:rPr lang="en-US" sz="1100" dirty="0" err="1" smtClean="0">
                <a:latin typeface="TI-Nspire Regular"/>
                <a:cs typeface="TI-Nspire Regular"/>
              </a:rPr>
              <a:t>t_offset</a:t>
            </a:r>
            <a:r>
              <a:rPr lang="en-US" sz="1100" dirty="0">
                <a:latin typeface="TI-Nspire Regular"/>
                <a:cs typeface="TI-Nspire Regular"/>
              </a:rPr>
              <a:t>:=</a:t>
            </a:r>
            <a:r>
              <a:rPr lang="en-US" sz="1100" dirty="0" err="1">
                <a:latin typeface="TI-Nspire Regular"/>
                <a:cs typeface="TI-Nspire Regular"/>
              </a:rPr>
              <a:t>t_offset+t</a:t>
            </a:r>
            <a:endParaRPr lang="en-US" sz="1100" dirty="0">
              <a:latin typeface="TI-Nspire Regular"/>
              <a:cs typeface="TI-Nspire Regular"/>
            </a:endParaRPr>
          </a:p>
          <a:p>
            <a:r>
              <a:rPr lang="en-US" sz="1100" dirty="0" smtClean="0">
                <a:latin typeface="TI-Nspire Regular"/>
                <a:cs typeface="TI-Nspire Regular"/>
              </a:rPr>
              <a:t>Wait </a:t>
            </a:r>
            <a:r>
              <a:rPr lang="en-US" sz="1100" dirty="0">
                <a:latin typeface="TI-Nspire Regular"/>
                <a:cs typeface="TI-Nspire Regular"/>
              </a:rPr>
              <a:t>0.1</a:t>
            </a:r>
          </a:p>
          <a:p>
            <a:r>
              <a:rPr lang="en-US" sz="1100" dirty="0" err="1" smtClean="0">
                <a:latin typeface="TI-Nspire Regular"/>
                <a:cs typeface="TI-Nspire Regular"/>
              </a:rPr>
              <a:t>EndFor</a:t>
            </a:r>
            <a:endParaRPr lang="en-US" sz="1100" dirty="0">
              <a:latin typeface="TI-Nspire Regular"/>
              <a:cs typeface="TI-Nspire Regular"/>
            </a:endParaRPr>
          </a:p>
          <a:p>
            <a:r>
              <a:rPr lang="en-US" sz="1100" dirty="0" err="1" smtClean="0">
                <a:latin typeface="TI-Nspire Regular"/>
                <a:cs typeface="TI-Nspire Regular"/>
              </a:rPr>
              <a:t>t_offset</a:t>
            </a:r>
            <a:r>
              <a:rPr lang="en-US" sz="1100" dirty="0">
                <a:latin typeface="TI-Nspire Regular"/>
                <a:cs typeface="TI-Nspire Regular"/>
              </a:rPr>
              <a:t>:=((</a:t>
            </a:r>
            <a:r>
              <a:rPr lang="en-US" sz="1100" dirty="0" err="1">
                <a:latin typeface="TI-Nspire Regular"/>
                <a:cs typeface="TI-Nspire Regular"/>
              </a:rPr>
              <a:t>t_offset</a:t>
            </a:r>
            <a:r>
              <a:rPr lang="en-US" sz="1100" dirty="0">
                <a:latin typeface="TI-Nspire Regular"/>
                <a:cs typeface="TI-Nspire Regular"/>
              </a:rPr>
              <a:t>)/(10))</a:t>
            </a:r>
          </a:p>
          <a:p>
            <a:r>
              <a:rPr lang="en-US" sz="1100" dirty="0" smtClean="0">
                <a:latin typeface="TI-Nspire Regular"/>
                <a:cs typeface="TI-Nspire Regular"/>
              </a:rPr>
              <a:t>n</a:t>
            </a:r>
            <a:r>
              <a:rPr lang="en-US" sz="1100" dirty="0">
                <a:latin typeface="TI-Nspire Regular"/>
                <a:cs typeface="TI-Nspire Regular"/>
              </a:rPr>
              <a:t>:=1</a:t>
            </a:r>
          </a:p>
          <a:p>
            <a:r>
              <a:rPr lang="en-US" sz="1100" dirty="0" smtClean="0">
                <a:latin typeface="TI-Nspire Regular"/>
                <a:cs typeface="TI-Nspire Regular"/>
              </a:rPr>
              <a:t>While </a:t>
            </a:r>
            <a:r>
              <a:rPr lang="en-US" sz="1100" dirty="0" err="1">
                <a:latin typeface="TI-Nspire Regular"/>
                <a:cs typeface="TI-Nspire Regular"/>
              </a:rPr>
              <a:t>key≠"esc</a:t>
            </a:r>
            <a:r>
              <a:rPr lang="en-US" sz="1100" dirty="0">
                <a:latin typeface="TI-Nspire Regular"/>
                <a:cs typeface="TI-Nspire Regular"/>
              </a:rPr>
              <a:t>"</a:t>
            </a:r>
          </a:p>
          <a:p>
            <a:r>
              <a:rPr lang="en-US" sz="1100" dirty="0" smtClean="0">
                <a:latin typeface="TI-Nspire Regular"/>
                <a:cs typeface="TI-Nspire Regular"/>
              </a:rPr>
              <a:t>key</a:t>
            </a:r>
            <a:r>
              <a:rPr lang="en-US" sz="1100" dirty="0">
                <a:latin typeface="TI-Nspire Regular"/>
                <a:cs typeface="TI-Nspire Regular"/>
              </a:rPr>
              <a:t>:=</a:t>
            </a:r>
            <a:r>
              <a:rPr lang="en-US" sz="1100" dirty="0" err="1">
                <a:latin typeface="TI-Nspire Regular"/>
                <a:cs typeface="TI-Nspire Regular"/>
              </a:rPr>
              <a:t>getKey</a:t>
            </a:r>
            <a:r>
              <a:rPr lang="en-US" sz="1100" dirty="0">
                <a:latin typeface="TI-Nspire Regular"/>
                <a:cs typeface="TI-Nspire Regular"/>
              </a:rPr>
              <a:t>()</a:t>
            </a:r>
          </a:p>
          <a:p>
            <a:r>
              <a:rPr lang="en-US" sz="1100" dirty="0" smtClean="0">
                <a:latin typeface="TI-Nspire Regular"/>
                <a:cs typeface="TI-Nspire Regular"/>
              </a:rPr>
              <a:t>Send </a:t>
            </a:r>
            <a:r>
              <a:rPr lang="en-US" sz="1100" dirty="0">
                <a:latin typeface="TI-Nspire Regular"/>
                <a:cs typeface="TI-Nspire Regular"/>
              </a:rPr>
              <a:t>"READ TEMPERATURE </a:t>
            </a:r>
            <a:r>
              <a:rPr lang="en-US" sz="1100" dirty="0" smtClean="0">
                <a:latin typeface="TI-Nspire Regular"/>
                <a:cs typeface="TI-Nspire Regular"/>
              </a:rPr>
              <a:t>1“</a:t>
            </a:r>
          </a:p>
          <a:p>
            <a:r>
              <a:rPr lang="en-US" sz="1100" dirty="0" smtClean="0">
                <a:latin typeface="TI-Nspire Regular"/>
                <a:cs typeface="TI-Nspire Regular"/>
              </a:rPr>
              <a:t>Get </a:t>
            </a:r>
            <a:r>
              <a:rPr lang="en-US" sz="1100" dirty="0">
                <a:latin typeface="TI-Nspire Regular"/>
                <a:cs typeface="TI-Nspire Regular"/>
              </a:rPr>
              <a:t>t</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3,"Temp =",round(t,1),"°</a:t>
            </a:r>
            <a:r>
              <a:rPr lang="en-US" sz="1100" dirty="0" smtClean="0">
                <a:latin typeface="TI-Nspire Regular"/>
                <a:cs typeface="TI-Nspire Regular"/>
              </a:rPr>
              <a:t>C“</a:t>
            </a:r>
          </a:p>
          <a:p>
            <a:r>
              <a:rPr lang="en-US" sz="1100" dirty="0" smtClean="0">
                <a:latin typeface="TI-Nspire Regular"/>
                <a:cs typeface="TI-Nspire Regular"/>
              </a:rPr>
              <a:t>If </a:t>
            </a:r>
            <a:r>
              <a:rPr lang="en-US" sz="1100" dirty="0">
                <a:latin typeface="TI-Nspire Regular"/>
                <a:cs typeface="TI-Nspire Regular"/>
              </a:rPr>
              <a:t>t≥t_offset+9 Then</a:t>
            </a:r>
          </a:p>
          <a:p>
            <a:r>
              <a:rPr lang="en-US" sz="1100" dirty="0" smtClean="0">
                <a:latin typeface="TI-Nspire Regular"/>
                <a:cs typeface="TI-Nspire Regular"/>
              </a:rPr>
              <a:t>Send </a:t>
            </a:r>
            <a:r>
              <a:rPr lang="en-US" sz="1100" dirty="0">
                <a:latin typeface="TI-Nspire Regular"/>
                <a:cs typeface="TI-Nspire Regular"/>
              </a:rPr>
              <a:t>"SET COLOR 0 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4,"STRESSED</a:t>
            </a:r>
            <a:r>
              <a:rPr lang="en-US" sz="1100" dirty="0" smtClean="0">
                <a:latin typeface="TI-Nspire Regular"/>
                <a:cs typeface="TI-Nspire Regular"/>
              </a:rPr>
              <a:t>"</a:t>
            </a:r>
            <a:endParaRPr lang="en-US" sz="1100" dirty="0">
              <a:latin typeface="TI-Nspire Regular"/>
              <a:cs typeface="TI-Nspire Regular"/>
            </a:endParaRPr>
          </a:p>
        </p:txBody>
      </p:sp>
      <p:sp>
        <p:nvSpPr>
          <p:cNvPr id="8" name="Rectangle 7"/>
          <p:cNvSpPr/>
          <p:nvPr/>
        </p:nvSpPr>
        <p:spPr>
          <a:xfrm>
            <a:off x="4680738" y="829339"/>
            <a:ext cx="4174010" cy="5847755"/>
          </a:xfrm>
          <a:prstGeom prst="rect">
            <a:avLst/>
          </a:prstGeom>
          <a:solidFill>
            <a:schemeClr val="bg1">
              <a:lumMod val="95000"/>
            </a:schemeClr>
          </a:solidFill>
          <a:ln>
            <a:solidFill>
              <a:schemeClr val="tx1"/>
            </a:solidFill>
          </a:ln>
        </p:spPr>
        <p:txBody>
          <a:bodyPr wrap="square">
            <a:spAutoFit/>
          </a:bodyPr>
          <a:lstStyle/>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t≥t_offset+8 and t&lt;t_offset+9 Then</a:t>
            </a:r>
          </a:p>
          <a:p>
            <a:r>
              <a:rPr lang="en-US" sz="1100" dirty="0" smtClean="0">
                <a:latin typeface="TI-Nspire Regular"/>
                <a:cs typeface="TI-Nspire Regular"/>
              </a:rPr>
              <a:t>Send </a:t>
            </a:r>
            <a:r>
              <a:rPr lang="en-US" sz="1100" dirty="0">
                <a:latin typeface="TI-Nspire Regular"/>
                <a:cs typeface="TI-Nspire Regular"/>
              </a:rPr>
              <a:t>"SET COLOR 255 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a:t>
            </a:r>
            <a:r>
              <a:rPr lang="en-US" sz="1100" dirty="0" smtClean="0">
                <a:latin typeface="TI-Nspire Regular"/>
                <a:cs typeface="TI-Nspire Regular"/>
              </a:rPr>
              <a:t>NERVOUS“</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t≥t_offset+7 and t&lt;t_offset+8 Then</a:t>
            </a:r>
          </a:p>
          <a:p>
            <a:r>
              <a:rPr lang="en-US" sz="1100" dirty="0" smtClean="0">
                <a:latin typeface="TI-Nspire Regular"/>
                <a:cs typeface="TI-Nspire Regular"/>
              </a:rPr>
              <a:t>Send </a:t>
            </a:r>
            <a:r>
              <a:rPr lang="en-US" sz="1100" dirty="0">
                <a:latin typeface="TI-Nspire Regular"/>
                <a:cs typeface="TI-Nspire Regular"/>
              </a:rPr>
              <a:t>"SET COLOR 200 85 60"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4,"UNSETTLED"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t≥t_offset+6 and t&lt;t_offset+7 Then</a:t>
            </a:r>
          </a:p>
          <a:p>
            <a:r>
              <a:rPr lang="en-US" sz="1100" dirty="0" smtClean="0">
                <a:latin typeface="TI-Nspire Regular"/>
                <a:cs typeface="TI-Nspire Regular"/>
              </a:rPr>
              <a:t>Send </a:t>
            </a:r>
            <a:r>
              <a:rPr lang="en-US" sz="1100" dirty="0">
                <a:latin typeface="TI-Nspire Regular"/>
                <a:cs typeface="TI-Nspire Regular"/>
              </a:rPr>
              <a:t>"SET COLOR 0 255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4,"ACTIVE"</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t≥t_offset+5 and t&lt;t_offset+6 Then</a:t>
            </a:r>
          </a:p>
          <a:p>
            <a:r>
              <a:rPr lang="en-US" sz="1100" dirty="0" smtClean="0">
                <a:latin typeface="TI-Nspire Regular"/>
                <a:cs typeface="TI-Nspire Regular"/>
              </a:rPr>
              <a:t>Send </a:t>
            </a:r>
            <a:r>
              <a:rPr lang="en-US" sz="1100" dirty="0">
                <a:latin typeface="TI-Nspire Regular"/>
                <a:cs typeface="TI-Nspire Regular"/>
              </a:rPr>
              <a:t>"SET COLOR 0 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4,"RELAXED"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t≥t_offset+4 and t&lt;t_offset+5 Then</a:t>
            </a:r>
          </a:p>
          <a:p>
            <a:r>
              <a:rPr lang="en-US" sz="1100" dirty="0" smtClean="0">
                <a:latin typeface="TI-Nspire Regular"/>
                <a:cs typeface="TI-Nspire Regular"/>
              </a:rPr>
              <a:t>Send </a:t>
            </a:r>
            <a:r>
              <a:rPr lang="en-US" sz="1100" dirty="0">
                <a:latin typeface="TI-Nspire Regular"/>
                <a:cs typeface="TI-Nspire Regular"/>
              </a:rPr>
              <a:t>"SET COLOR 0 255 255"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4,"LOVEABLE"</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t≥t_offset+3 and t&lt;t_offset+4 Then</a:t>
            </a:r>
          </a:p>
          <a:p>
            <a:r>
              <a:rPr lang="en-US" sz="1100" dirty="0" smtClean="0">
                <a:latin typeface="TI-Nspire Regular"/>
                <a:cs typeface="TI-Nspire Regular"/>
              </a:rPr>
              <a:t>Send </a:t>
            </a:r>
            <a:r>
              <a:rPr lang="en-US" sz="1100" dirty="0">
                <a:latin typeface="TI-Nspire Regular"/>
                <a:cs typeface="TI-Nspire Regular"/>
              </a:rPr>
              <a:t>"SET COLOR 64 0 150"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4,"ROMANTIC"</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t≥t_offset+2 and t&lt;t_offset+3 Then</a:t>
            </a:r>
          </a:p>
          <a:p>
            <a:r>
              <a:rPr lang="en-US" sz="1100" dirty="0" smtClean="0">
                <a:latin typeface="TI-Nspire Regular"/>
                <a:cs typeface="TI-Nspire Regular"/>
              </a:rPr>
              <a:t>Send </a:t>
            </a:r>
            <a:r>
              <a:rPr lang="en-US" sz="1100" dirty="0">
                <a:latin typeface="TI-Nspire Regular"/>
                <a:cs typeface="TI-Nspire Regular"/>
              </a:rPr>
              <a:t>"SET COLOR 200 40 255"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4,"HAPPY"</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t≥t_offset+1 and t&lt;t_offset+2 Then</a:t>
            </a:r>
          </a:p>
          <a:p>
            <a:r>
              <a:rPr lang="en-US" sz="1100" dirty="0" smtClean="0">
                <a:latin typeface="TI-Nspire Regular"/>
                <a:cs typeface="TI-Nspire Regular"/>
              </a:rPr>
              <a:t>Send </a:t>
            </a:r>
            <a:r>
              <a:rPr lang="en-US" sz="1100" dirty="0">
                <a:latin typeface="TI-Nspire Regular"/>
                <a:cs typeface="TI-Nspire Regular"/>
              </a:rPr>
              <a:t>"SET COLOR 255 190 0"</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4,"TIRED"</a:t>
            </a:r>
          </a:p>
          <a:p>
            <a:r>
              <a:rPr lang="en-US" sz="1100" dirty="0" err="1" smtClean="0">
                <a:latin typeface="TI-Nspire Regular"/>
                <a:cs typeface="TI-Nspire Regular"/>
              </a:rPr>
              <a:t>ElseIf</a:t>
            </a:r>
            <a:r>
              <a:rPr lang="en-US" sz="1100" dirty="0" smtClean="0">
                <a:latin typeface="TI-Nspire Regular"/>
                <a:cs typeface="TI-Nspire Regular"/>
              </a:rPr>
              <a:t> </a:t>
            </a:r>
            <a:r>
              <a:rPr lang="en-US" sz="1100" dirty="0">
                <a:latin typeface="TI-Nspire Regular"/>
                <a:cs typeface="TI-Nspire Regular"/>
              </a:rPr>
              <a:t>t&lt;t_offset+1 Then</a:t>
            </a:r>
          </a:p>
          <a:p>
            <a:r>
              <a:rPr lang="en-US" sz="1100" dirty="0" smtClean="0">
                <a:latin typeface="TI-Nspire Regular"/>
                <a:cs typeface="TI-Nspire Regular"/>
              </a:rPr>
              <a:t>Send </a:t>
            </a:r>
            <a:r>
              <a:rPr lang="en-US" sz="1100" dirty="0">
                <a:latin typeface="TI-Nspire Regular"/>
                <a:cs typeface="TI-Nspire Regular"/>
              </a:rPr>
              <a:t>"SET COLOR 255 0 255"</a:t>
            </a:r>
          </a:p>
          <a:p>
            <a:r>
              <a:rPr lang="en-US" sz="1100" dirty="0" err="1" smtClean="0">
                <a:latin typeface="TI-Nspire Regular"/>
                <a:cs typeface="TI-Nspire Regular"/>
              </a:rPr>
              <a:t>DispAt</a:t>
            </a:r>
            <a:r>
              <a:rPr lang="en-US" sz="1100" dirty="0" smtClean="0">
                <a:latin typeface="TI-Nspire Regular"/>
                <a:cs typeface="TI-Nspire Regular"/>
              </a:rPr>
              <a:t> </a:t>
            </a:r>
            <a:r>
              <a:rPr lang="en-US" sz="1100" dirty="0">
                <a:latin typeface="TI-Nspire Regular"/>
                <a:cs typeface="TI-Nspire Regular"/>
              </a:rPr>
              <a:t>4,"CALM"</a:t>
            </a:r>
          </a:p>
          <a:p>
            <a:r>
              <a:rPr lang="en-US" sz="1100" dirty="0" err="1" smtClean="0">
                <a:latin typeface="TI-Nspire Regular"/>
                <a:cs typeface="TI-Nspire Regular"/>
              </a:rPr>
              <a:t>EndIf</a:t>
            </a:r>
            <a:endParaRPr lang="en-US" sz="1100" dirty="0">
              <a:latin typeface="TI-Nspire Regular"/>
              <a:cs typeface="TI-Nspire Regular"/>
            </a:endParaRPr>
          </a:p>
          <a:p>
            <a:r>
              <a:rPr lang="en-US" sz="1100" dirty="0" smtClean="0">
                <a:latin typeface="TI-Nspire Regular"/>
                <a:cs typeface="TI-Nspire Regular"/>
              </a:rPr>
              <a:t>Wait </a:t>
            </a:r>
            <a:r>
              <a:rPr lang="en-US" sz="1100" dirty="0">
                <a:latin typeface="TI-Nspire Regular"/>
                <a:cs typeface="TI-Nspire Regular"/>
              </a:rPr>
              <a:t>0.5</a:t>
            </a:r>
          </a:p>
          <a:p>
            <a:r>
              <a:rPr lang="en-US" sz="1100" dirty="0" smtClean="0">
                <a:latin typeface="TI-Nspire Regular"/>
                <a:cs typeface="TI-Nspire Regular"/>
              </a:rPr>
              <a:t>time[n</a:t>
            </a:r>
            <a:r>
              <a:rPr lang="en-US" sz="1100" dirty="0">
                <a:latin typeface="TI-Nspire Regular"/>
                <a:cs typeface="TI-Nspire Regular"/>
              </a:rPr>
              <a:t>]:=n*0.5</a:t>
            </a:r>
          </a:p>
          <a:p>
            <a:r>
              <a:rPr lang="en-US" sz="1100" dirty="0" smtClean="0">
                <a:latin typeface="TI-Nspire Regular"/>
                <a:cs typeface="TI-Nspire Regular"/>
              </a:rPr>
              <a:t>temp[n</a:t>
            </a:r>
            <a:r>
              <a:rPr lang="en-US" sz="1100" dirty="0">
                <a:latin typeface="TI-Nspire Regular"/>
                <a:cs typeface="TI-Nspire Regular"/>
              </a:rPr>
              <a:t>]:=</a:t>
            </a:r>
            <a:r>
              <a:rPr lang="en-US" sz="1100" dirty="0" smtClean="0">
                <a:latin typeface="TI-Nspire Regular"/>
                <a:cs typeface="TI-Nspire Regular"/>
              </a:rPr>
              <a:t>t</a:t>
            </a:r>
          </a:p>
          <a:p>
            <a:r>
              <a:rPr lang="en-US" sz="1100" dirty="0" smtClean="0">
                <a:latin typeface="TI-Nspire Regular"/>
                <a:cs typeface="TI-Nspire Regular"/>
              </a:rPr>
              <a:t> </a:t>
            </a:r>
            <a:r>
              <a:rPr lang="en-US" sz="1100" dirty="0">
                <a:latin typeface="TI-Nspire Regular"/>
                <a:cs typeface="TI-Nspire Regular"/>
              </a:rPr>
              <a:t>n:=n+1</a:t>
            </a:r>
          </a:p>
          <a:p>
            <a:r>
              <a:rPr lang="en-US" sz="1100" dirty="0" err="1" smtClean="0">
                <a:latin typeface="TI-Nspire Regular"/>
                <a:cs typeface="TI-Nspire Regular"/>
              </a:rPr>
              <a:t>EndWhile</a:t>
            </a:r>
            <a:endParaRPr lang="en-US" sz="1100" dirty="0">
              <a:latin typeface="TI-Nspire Regular"/>
              <a:cs typeface="TI-Nspire Regular"/>
            </a:endParaRPr>
          </a:p>
          <a:p>
            <a:r>
              <a:rPr lang="en-US" sz="1100" dirty="0" err="1" smtClean="0">
                <a:latin typeface="TI-Nspire Regular"/>
                <a:cs typeface="TI-Nspire Regular"/>
              </a:rPr>
              <a:t>EndPrgm</a:t>
            </a:r>
            <a:endParaRPr lang="en-US" sz="1100" dirty="0">
              <a:latin typeface="TI-Nspire Regular"/>
              <a:cs typeface="TI-Nspire Regular"/>
            </a:endParaRPr>
          </a:p>
        </p:txBody>
      </p:sp>
      <p:sp>
        <p:nvSpPr>
          <p:cNvPr id="6" name="Rounded Rectangle 5"/>
          <p:cNvSpPr/>
          <p:nvPr/>
        </p:nvSpPr>
        <p:spPr>
          <a:xfrm>
            <a:off x="6509313" y="109166"/>
            <a:ext cx="2478435" cy="6679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TI-Nspire CX</a:t>
            </a:r>
            <a:endParaRPr lang="en-US" sz="2400" b="1" dirty="0"/>
          </a:p>
        </p:txBody>
      </p:sp>
      <p:sp>
        <p:nvSpPr>
          <p:cNvPr id="7" name="TextBox 6"/>
          <p:cNvSpPr txBox="1"/>
          <p:nvPr/>
        </p:nvSpPr>
        <p:spPr>
          <a:xfrm>
            <a:off x="5915025" y="5338962"/>
            <a:ext cx="3072723" cy="1200329"/>
          </a:xfrm>
          <a:prstGeom prst="rect">
            <a:avLst/>
          </a:prstGeom>
          <a:noFill/>
        </p:spPr>
        <p:txBody>
          <a:bodyPr wrap="square" rtlCol="0">
            <a:spAutoFit/>
          </a:bodyPr>
          <a:lstStyle/>
          <a:p>
            <a:r>
              <a:rPr lang="en-US" i="1" dirty="0" smtClean="0"/>
              <a:t>This program is also available in the </a:t>
            </a:r>
            <a:r>
              <a:rPr lang="en-US" b="1" i="1" dirty="0" err="1" smtClean="0"/>
              <a:t>MoodRing_Advanced.TNS</a:t>
            </a:r>
            <a:r>
              <a:rPr lang="en-US" i="1" dirty="0" smtClean="0"/>
              <a:t> file provided</a:t>
            </a:r>
            <a:r>
              <a:rPr lang="en-US" dirty="0" smtClean="0"/>
              <a:t>. </a:t>
            </a:r>
            <a:endParaRPr lang="en-US" dirty="0"/>
          </a:p>
        </p:txBody>
      </p:sp>
    </p:spTree>
    <p:extLst>
      <p:ext uri="{BB962C8B-B14F-4D97-AF65-F5344CB8AC3E}">
        <p14:creationId xmlns:p14="http://schemas.microsoft.com/office/powerpoint/2010/main" val="3044432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Interested in additional projects or planning a </a:t>
            </a:r>
            <a:r>
              <a:rPr lang="en-US" dirty="0" err="1" smtClean="0"/>
              <a:t>ti</a:t>
            </a:r>
            <a:r>
              <a:rPr lang="en-US" dirty="0" smtClean="0"/>
              <a:t> STEM camp? </a:t>
            </a:r>
            <a:endParaRPr lang="en-US" dirty="0"/>
          </a:p>
        </p:txBody>
      </p:sp>
    </p:spTree>
    <p:extLst>
      <p:ext uri="{BB962C8B-B14F-4D97-AF65-F5344CB8AC3E}">
        <p14:creationId xmlns:p14="http://schemas.microsoft.com/office/powerpoint/2010/main" val="937167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pPr algn="ctr"/>
            <a:r>
              <a:rPr lang="en-US" sz="3600" dirty="0" smtClean="0"/>
              <a:t>Suggested Sequence of  TI STEM Projects</a:t>
            </a:r>
            <a:endParaRPr lang="en-US" sz="3600" dirty="0"/>
          </a:p>
        </p:txBody>
      </p:sp>
      <p:graphicFrame>
        <p:nvGraphicFramePr>
          <p:cNvPr id="3" name="Diagram 2"/>
          <p:cNvGraphicFramePr/>
          <p:nvPr>
            <p:extLst>
              <p:ext uri="{D42A27DB-BD31-4B8C-83A1-F6EECF244321}">
                <p14:modId xmlns:p14="http://schemas.microsoft.com/office/powerpoint/2010/main" val="1511767381"/>
              </p:ext>
            </p:extLst>
          </p:nvPr>
        </p:nvGraphicFramePr>
        <p:xfrm>
          <a:off x="731530" y="1113894"/>
          <a:ext cx="6999315" cy="5552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Notched Right Arrow 3"/>
          <p:cNvSpPr/>
          <p:nvPr/>
        </p:nvSpPr>
        <p:spPr>
          <a:xfrm>
            <a:off x="1157605" y="5789189"/>
            <a:ext cx="3171190" cy="972185"/>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tabLst>
                <a:tab pos="3385185" algn="l"/>
              </a:tabLst>
            </a:pPr>
            <a:r>
              <a:rPr lang="en-US" sz="1400" dirty="0">
                <a:effectLst/>
                <a:latin typeface="Arial"/>
                <a:ea typeface="Times New Roman"/>
                <a:cs typeface="Times New Roman"/>
              </a:rPr>
              <a:t>Increasing project complexity, and time required</a:t>
            </a:r>
            <a:r>
              <a:rPr lang="en-US" sz="1400" dirty="0" smtClean="0">
                <a:effectLst/>
                <a:latin typeface="Arial"/>
                <a:ea typeface="Times New Roman"/>
                <a:cs typeface="Times New Roman"/>
              </a:rPr>
              <a:t>. </a:t>
            </a:r>
            <a:endParaRPr lang="en-US" sz="1400" dirty="0">
              <a:effectLst/>
              <a:latin typeface="Arial"/>
              <a:ea typeface="Times New Roman"/>
              <a:cs typeface="Times New Roman"/>
            </a:endParaRPr>
          </a:p>
        </p:txBody>
      </p:sp>
    </p:spTree>
    <p:extLst>
      <p:ext uri="{BB962C8B-B14F-4D97-AF65-F5344CB8AC3E}">
        <p14:creationId xmlns:p14="http://schemas.microsoft.com/office/powerpoint/2010/main" val="1093538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4733"/>
            <a:ext cx="8229600" cy="1143000"/>
          </a:xfrm>
        </p:spPr>
        <p:txBody>
          <a:bodyPr>
            <a:normAutofit fontScale="90000"/>
          </a:bodyPr>
          <a:lstStyle/>
          <a:p>
            <a:r>
              <a:rPr lang="en-US" dirty="0" smtClean="0"/>
              <a:t>Choose your own STEM adventure! </a:t>
            </a:r>
            <a:endParaRPr lang="en-US" dirty="0"/>
          </a:p>
        </p:txBody>
      </p:sp>
      <p:graphicFrame>
        <p:nvGraphicFramePr>
          <p:cNvPr id="3" name="Diagram 2"/>
          <p:cNvGraphicFramePr/>
          <p:nvPr>
            <p:extLst>
              <p:ext uri="{D42A27DB-BD31-4B8C-83A1-F6EECF244321}">
                <p14:modId xmlns:p14="http://schemas.microsoft.com/office/powerpoint/2010/main" val="688801834"/>
              </p:ext>
            </p:extLst>
          </p:nvPr>
        </p:nvGraphicFramePr>
        <p:xfrm>
          <a:off x="829733" y="1032934"/>
          <a:ext cx="7857067" cy="4419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p:cNvSpPr/>
          <p:nvPr/>
        </p:nvSpPr>
        <p:spPr>
          <a:xfrm>
            <a:off x="237066" y="5655733"/>
            <a:ext cx="4334933" cy="1032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Choose from several recommended combination of projects based on students’ experience and interests! </a:t>
            </a:r>
            <a:endParaRPr lang="en-US" dirty="0"/>
          </a:p>
        </p:txBody>
      </p:sp>
    </p:spTree>
    <p:extLst>
      <p:ext uri="{BB962C8B-B14F-4D97-AF65-F5344CB8AC3E}">
        <p14:creationId xmlns:p14="http://schemas.microsoft.com/office/powerpoint/2010/main" val="2794613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4061"/>
            <a:ext cx="8229600" cy="1143000"/>
          </a:xfrm>
        </p:spPr>
        <p:txBody>
          <a:bodyPr>
            <a:normAutofit fontScale="90000"/>
          </a:bodyPr>
          <a:lstStyle/>
          <a:p>
            <a:r>
              <a:rPr lang="en-US" sz="4000" dirty="0" smtClean="0"/>
              <a:t>Additional Classroom Activities for TI-Innovator Hub can be found online:</a:t>
            </a:r>
            <a:r>
              <a:rPr lang="en-US" dirty="0" smtClean="0"/>
              <a:t/>
            </a:r>
            <a:br>
              <a:rPr lang="en-US" dirty="0" smtClean="0"/>
            </a:br>
            <a:r>
              <a:rPr lang="en-US" dirty="0" smtClean="0"/>
              <a:t> </a:t>
            </a:r>
            <a:endParaRPr lang="en-US" dirty="0"/>
          </a:p>
        </p:txBody>
      </p:sp>
      <p:sp>
        <p:nvSpPr>
          <p:cNvPr id="3" name="Content Placeholder 2"/>
          <p:cNvSpPr>
            <a:spLocks noGrp="1"/>
          </p:cNvSpPr>
          <p:nvPr>
            <p:ph idx="1"/>
          </p:nvPr>
        </p:nvSpPr>
        <p:spPr>
          <a:xfrm>
            <a:off x="457200" y="1549398"/>
            <a:ext cx="8229600" cy="4495800"/>
          </a:xfrm>
        </p:spPr>
        <p:txBody>
          <a:bodyPr>
            <a:normAutofit fontScale="92500" lnSpcReduction="10000"/>
          </a:bodyPr>
          <a:lstStyle/>
          <a:p>
            <a:r>
              <a:rPr lang="en-US" dirty="0" smtClean="0"/>
              <a:t>Science through Engineering Design Lessons (SED) </a:t>
            </a:r>
          </a:p>
          <a:p>
            <a:pPr lvl="1"/>
            <a:r>
              <a:rPr lang="en-US" dirty="0">
                <a:hlinkClick r:id="rId2"/>
              </a:rPr>
              <a:t>https://</a:t>
            </a:r>
            <a:r>
              <a:rPr lang="en-US" dirty="0" smtClean="0">
                <a:hlinkClick r:id="rId2"/>
              </a:rPr>
              <a:t>education.ti.com/en/tisciencenspired/us/stem/science-through-engineering-design</a:t>
            </a:r>
            <a:endParaRPr lang="en-US" dirty="0" smtClean="0"/>
          </a:p>
          <a:p>
            <a:r>
              <a:rPr lang="en-US" dirty="0" smtClean="0"/>
              <a:t>10 Minutes of Code with TI-Innovator</a:t>
            </a:r>
          </a:p>
          <a:p>
            <a:pPr lvl="1"/>
            <a:r>
              <a:rPr lang="en-US" dirty="0">
                <a:hlinkClick r:id="rId3"/>
              </a:rPr>
              <a:t>https://</a:t>
            </a:r>
            <a:r>
              <a:rPr lang="en-US" dirty="0" smtClean="0">
                <a:hlinkClick r:id="rId3"/>
              </a:rPr>
              <a:t>education.ti.com/en/activities/ti-codes/innovator</a:t>
            </a:r>
            <a:r>
              <a:rPr lang="en-US" dirty="0" smtClean="0"/>
              <a:t>	</a:t>
            </a:r>
          </a:p>
          <a:p>
            <a:r>
              <a:rPr lang="en-US" dirty="0" smtClean="0"/>
              <a:t>Path to STEM Projects</a:t>
            </a:r>
          </a:p>
          <a:p>
            <a:pPr lvl="1"/>
            <a:r>
              <a:rPr lang="en-US" dirty="0">
                <a:hlinkClick r:id="rId4"/>
              </a:rPr>
              <a:t>https://</a:t>
            </a:r>
            <a:r>
              <a:rPr lang="en-US" dirty="0" smtClean="0">
                <a:hlinkClick r:id="rId4"/>
              </a:rPr>
              <a:t>education.ti.com/en/activities/stem/path-to-stem</a:t>
            </a:r>
            <a:endParaRPr lang="en-US" dirty="0" smtClean="0"/>
          </a:p>
          <a:p>
            <a:pPr lvl="1"/>
            <a:endParaRPr lang="en-US" dirty="0" smtClean="0"/>
          </a:p>
          <a:p>
            <a:endParaRPr lang="en-US" dirty="0"/>
          </a:p>
        </p:txBody>
      </p:sp>
    </p:spTree>
    <p:extLst>
      <p:ext uri="{BB962C8B-B14F-4D97-AF65-F5344CB8AC3E}">
        <p14:creationId xmlns:p14="http://schemas.microsoft.com/office/powerpoint/2010/main" val="1209225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63" y="0"/>
            <a:ext cx="9008537" cy="660401"/>
          </a:xfrm>
        </p:spPr>
        <p:txBody>
          <a:bodyPr>
            <a:normAutofit/>
          </a:bodyPr>
          <a:lstStyle/>
          <a:p>
            <a:r>
              <a:rPr lang="en-US" sz="2800" dirty="0" smtClean="0"/>
              <a:t>Required Supplies for each project - </a:t>
            </a:r>
            <a:r>
              <a:rPr lang="en-US" sz="1600" dirty="0" smtClean="0"/>
              <a:t>32 students, groups of 4</a:t>
            </a:r>
            <a:endParaRPr lang="en-US" sz="1600" dirty="0"/>
          </a:p>
        </p:txBody>
      </p:sp>
      <p:sp>
        <p:nvSpPr>
          <p:cNvPr id="4" name="Slide Number Placeholder 3"/>
          <p:cNvSpPr>
            <a:spLocks noGrp="1"/>
          </p:cNvSpPr>
          <p:nvPr>
            <p:ph type="sldNum" sz="quarter" idx="4294967295"/>
          </p:nvPr>
        </p:nvSpPr>
        <p:spPr>
          <a:xfrm>
            <a:off x="6642100" y="6049963"/>
            <a:ext cx="2133600" cy="206376"/>
          </a:xfrm>
          <a:prstGeom prst="rect">
            <a:avLst/>
          </a:prstGeom>
        </p:spPr>
        <p:txBody>
          <a:bodyPr/>
          <a:lstStyle/>
          <a:p>
            <a:pPr>
              <a:defRPr/>
            </a:pPr>
            <a:fld id="{2B97888F-6AF7-4263-B69D-592D8C33BAC7}" type="slidenum">
              <a:rPr lang="en-US" smtClean="0"/>
              <a:pPr>
                <a:defRPr/>
              </a:pPr>
              <a:t>37</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4200376"/>
              </p:ext>
            </p:extLst>
          </p:nvPr>
        </p:nvGraphicFramePr>
        <p:xfrm>
          <a:off x="135464" y="517006"/>
          <a:ext cx="8839205" cy="6075141"/>
        </p:xfrm>
        <a:graphic>
          <a:graphicData uri="http://schemas.openxmlformats.org/drawingml/2006/table">
            <a:tbl>
              <a:tblPr firstRow="1" bandRow="1">
                <a:tableStyleId>{5C22544A-7EE6-4342-B048-85BDC9FD1C3A}</a:tableStyleId>
              </a:tblPr>
              <a:tblGrid>
                <a:gridCol w="1767841"/>
                <a:gridCol w="1767841"/>
                <a:gridCol w="1767841"/>
                <a:gridCol w="1767841"/>
                <a:gridCol w="1767841"/>
              </a:tblGrid>
              <a:tr h="583661">
                <a:tc>
                  <a:txBody>
                    <a:bodyPr/>
                    <a:lstStyle/>
                    <a:p>
                      <a:endParaRPr lang="en-US" dirty="0"/>
                    </a:p>
                  </a:txBody>
                  <a:tcPr/>
                </a:tc>
                <a:tc>
                  <a:txBody>
                    <a:bodyPr/>
                    <a:lstStyle/>
                    <a:p>
                      <a:pPr algn="ctr"/>
                      <a:r>
                        <a:rPr lang="en-US" dirty="0" smtClean="0"/>
                        <a:t>Mood Ring</a:t>
                      </a:r>
                      <a:endParaRPr lang="en-US" dirty="0"/>
                    </a:p>
                  </a:txBody>
                  <a:tcPr/>
                </a:tc>
                <a:tc>
                  <a:txBody>
                    <a:bodyPr/>
                    <a:lstStyle/>
                    <a:p>
                      <a:pPr algn="ctr"/>
                      <a:r>
                        <a:rPr lang="en-US" dirty="0" smtClean="0"/>
                        <a:t>Pet</a:t>
                      </a:r>
                      <a:r>
                        <a:rPr lang="en-US" baseline="0" dirty="0" smtClean="0"/>
                        <a:t> </a:t>
                      </a:r>
                      <a:r>
                        <a:rPr lang="en-US" dirty="0" smtClean="0"/>
                        <a:t>Car</a:t>
                      </a:r>
                      <a:r>
                        <a:rPr lang="en-US" baseline="0" dirty="0" smtClean="0"/>
                        <a:t> Alarm</a:t>
                      </a:r>
                      <a:endParaRPr lang="en-US" dirty="0"/>
                    </a:p>
                  </a:txBody>
                  <a:tcPr/>
                </a:tc>
                <a:tc>
                  <a:txBody>
                    <a:bodyPr/>
                    <a:lstStyle/>
                    <a:p>
                      <a:pPr algn="ctr"/>
                      <a:r>
                        <a:rPr lang="en-US" dirty="0" smtClean="0"/>
                        <a:t>Smart Water</a:t>
                      </a:r>
                      <a:endParaRPr lang="en-US" dirty="0"/>
                    </a:p>
                  </a:txBody>
                  <a:tcPr/>
                </a:tc>
                <a:tc>
                  <a:txBody>
                    <a:bodyPr/>
                    <a:lstStyle/>
                    <a:p>
                      <a:pPr algn="ctr"/>
                      <a:r>
                        <a:rPr lang="en-US" dirty="0" smtClean="0"/>
                        <a:t>Mars</a:t>
                      </a:r>
                      <a:r>
                        <a:rPr lang="en-US" baseline="0" dirty="0" smtClean="0"/>
                        <a:t> Rover</a:t>
                      </a:r>
                      <a:endParaRPr lang="en-US" dirty="0"/>
                    </a:p>
                  </a:txBody>
                  <a:tcPr/>
                </a:tc>
              </a:tr>
              <a:tr h="370840">
                <a:tc>
                  <a:txBody>
                    <a:bodyPr/>
                    <a:lstStyle/>
                    <a:p>
                      <a:r>
                        <a:rPr lang="en-US" dirty="0" smtClean="0"/>
                        <a:t>TI graphing calculators (TI-84 Plus CE or TI-</a:t>
                      </a:r>
                      <a:r>
                        <a:rPr lang="en-US" dirty="0" err="1" smtClean="0"/>
                        <a:t>Nspire</a:t>
                      </a:r>
                      <a:r>
                        <a:rPr lang="en-US" dirty="0" smtClean="0"/>
                        <a:t> CX)</a:t>
                      </a:r>
                      <a:endParaRPr lang="en-US" dirty="0"/>
                    </a:p>
                  </a:txBody>
                  <a:tcPr/>
                </a:tc>
                <a:tc>
                  <a:txBody>
                    <a:bodyPr/>
                    <a:lstStyle/>
                    <a:p>
                      <a:pPr algn="ctr"/>
                      <a:r>
                        <a:rPr lang="en-US" sz="1600" dirty="0" smtClean="0"/>
                        <a:t>32</a:t>
                      </a:r>
                      <a:endParaRPr lang="en-US" sz="1600" dirty="0"/>
                    </a:p>
                  </a:txBody>
                  <a:tcPr/>
                </a:tc>
                <a:tc>
                  <a:txBody>
                    <a:bodyPr/>
                    <a:lstStyle/>
                    <a:p>
                      <a:pPr algn="ctr"/>
                      <a:r>
                        <a:rPr lang="en-US" sz="1600" dirty="0" smtClean="0"/>
                        <a:t>32</a:t>
                      </a:r>
                      <a:endParaRPr lang="en-US" sz="1600" dirty="0"/>
                    </a:p>
                  </a:txBody>
                  <a:tcPr/>
                </a:tc>
                <a:tc>
                  <a:txBody>
                    <a:bodyPr/>
                    <a:lstStyle/>
                    <a:p>
                      <a:pPr algn="ctr"/>
                      <a:r>
                        <a:rPr lang="en-US" sz="1600" dirty="0" smtClean="0"/>
                        <a:t>32</a:t>
                      </a:r>
                      <a:endParaRPr lang="en-US" sz="1600" dirty="0"/>
                    </a:p>
                  </a:txBody>
                  <a:tcPr/>
                </a:tc>
                <a:tc>
                  <a:txBody>
                    <a:bodyPr/>
                    <a:lstStyle/>
                    <a:p>
                      <a:pPr algn="ctr"/>
                      <a:r>
                        <a:rPr lang="en-US" sz="1600" dirty="0" smtClean="0"/>
                        <a:t>32</a:t>
                      </a:r>
                      <a:endParaRPr lang="en-US" sz="1600" dirty="0"/>
                    </a:p>
                  </a:txBody>
                  <a:tcPr/>
                </a:tc>
              </a:tr>
              <a:tr h="370840">
                <a:tc>
                  <a:txBody>
                    <a:bodyPr/>
                    <a:lstStyle/>
                    <a:p>
                      <a:r>
                        <a:rPr lang="en-US" dirty="0" smtClean="0"/>
                        <a:t>TI-Innovators</a:t>
                      </a:r>
                      <a:endParaRPr lang="en-US" dirty="0"/>
                    </a:p>
                  </a:txBody>
                  <a:tcPr/>
                </a:tc>
                <a:tc>
                  <a:txBody>
                    <a:bodyPr/>
                    <a:lstStyle/>
                    <a:p>
                      <a:pPr algn="ctr"/>
                      <a:r>
                        <a:rPr lang="en-US" sz="1600" dirty="0" smtClean="0"/>
                        <a:t>8</a:t>
                      </a:r>
                      <a:endParaRPr lang="en-US" sz="1600" dirty="0"/>
                    </a:p>
                  </a:txBody>
                  <a:tcPr/>
                </a:tc>
                <a:tc>
                  <a:txBody>
                    <a:bodyPr/>
                    <a:lstStyle/>
                    <a:p>
                      <a:pPr algn="ctr"/>
                      <a:r>
                        <a:rPr lang="en-US" sz="1600" dirty="0" smtClean="0"/>
                        <a:t>8</a:t>
                      </a:r>
                      <a:endParaRPr lang="en-US" sz="1600" dirty="0"/>
                    </a:p>
                  </a:txBody>
                  <a:tcPr/>
                </a:tc>
                <a:tc>
                  <a:txBody>
                    <a:bodyPr/>
                    <a:lstStyle/>
                    <a:p>
                      <a:pPr algn="ctr"/>
                      <a:r>
                        <a:rPr lang="en-US" sz="1600" dirty="0" smtClean="0"/>
                        <a:t>8</a:t>
                      </a:r>
                      <a:endParaRPr lang="en-US" sz="1600" dirty="0"/>
                    </a:p>
                  </a:txBody>
                  <a:tcPr/>
                </a:tc>
                <a:tc>
                  <a:txBody>
                    <a:bodyPr/>
                    <a:lstStyle/>
                    <a:p>
                      <a:pPr algn="ctr"/>
                      <a:r>
                        <a:rPr lang="en-US" sz="1600" dirty="0" smtClean="0"/>
                        <a:t>8</a:t>
                      </a:r>
                      <a:endParaRPr lang="en-US" sz="1600" dirty="0"/>
                    </a:p>
                  </a:txBody>
                  <a:tcPr/>
                </a:tc>
              </a:tr>
              <a:tr h="370840">
                <a:tc>
                  <a:txBody>
                    <a:bodyPr/>
                    <a:lstStyle/>
                    <a:p>
                      <a:r>
                        <a:rPr lang="en-US" dirty="0" smtClean="0"/>
                        <a:t>Input Devices</a:t>
                      </a:r>
                      <a:endParaRPr lang="en-US" dirty="0"/>
                    </a:p>
                  </a:txBody>
                  <a:tcPr/>
                </a:tc>
                <a:tc>
                  <a:txBody>
                    <a:bodyPr/>
                    <a:lstStyle/>
                    <a:p>
                      <a:pPr algn="ctr"/>
                      <a:r>
                        <a:rPr lang="en-US" sz="1600" dirty="0" smtClean="0"/>
                        <a:t>8 Temperature</a:t>
                      </a:r>
                      <a:r>
                        <a:rPr lang="en-US" sz="1600" baseline="0" dirty="0" smtClean="0"/>
                        <a:t> sensors</a:t>
                      </a:r>
                      <a:endParaRPr lang="en-US" sz="1600" dirty="0"/>
                    </a:p>
                  </a:txBody>
                  <a:tcPr/>
                </a:tc>
                <a:tc>
                  <a:txBody>
                    <a:bodyPr/>
                    <a:lstStyle/>
                    <a:p>
                      <a:pPr algn="ctr"/>
                      <a:r>
                        <a:rPr lang="en-US" sz="1600" dirty="0" smtClean="0"/>
                        <a:t>8 each: Temperature, Hall Effect Magnetic Sensors</a:t>
                      </a:r>
                      <a:endParaRPr lang="en-US" sz="1600" dirty="0"/>
                    </a:p>
                  </a:txBody>
                  <a:tcPr/>
                </a:tc>
                <a:tc>
                  <a:txBody>
                    <a:bodyPr/>
                    <a:lstStyle/>
                    <a:p>
                      <a:pPr algn="ctr"/>
                      <a:r>
                        <a:rPr lang="en-US" sz="1600" dirty="0" smtClean="0"/>
                        <a:t>8 Each: Digital Humidity and Temperature,</a:t>
                      </a:r>
                      <a:r>
                        <a:rPr lang="en-US" sz="1600" baseline="0" dirty="0" smtClean="0"/>
                        <a:t> Soil Moisture, Light Level</a:t>
                      </a:r>
                      <a:endParaRPr lang="en-US" sz="1600" dirty="0"/>
                    </a:p>
                  </a:txBody>
                  <a:tcPr/>
                </a:tc>
                <a:tc>
                  <a:txBody>
                    <a:bodyPr/>
                    <a:lstStyle/>
                    <a:p>
                      <a:pPr algn="ctr"/>
                      <a:endParaRPr lang="en-US" sz="1600" dirty="0"/>
                    </a:p>
                  </a:txBody>
                  <a:tcPr/>
                </a:tc>
              </a:tr>
              <a:tr h="370840">
                <a:tc>
                  <a:txBody>
                    <a:bodyPr/>
                    <a:lstStyle/>
                    <a:p>
                      <a:r>
                        <a:rPr lang="en-US" dirty="0" smtClean="0"/>
                        <a:t>Output Devices or Rovers</a:t>
                      </a:r>
                      <a:endParaRPr lang="en-US" dirty="0"/>
                    </a:p>
                  </a:txBody>
                  <a:tcPr/>
                </a:tc>
                <a:tc>
                  <a:txBody>
                    <a:bodyPr/>
                    <a:lstStyle/>
                    <a:p>
                      <a:pPr algn="ctr"/>
                      <a:endParaRPr lang="en-US" sz="1600" dirty="0"/>
                    </a:p>
                  </a:txBody>
                  <a:tcPr/>
                </a:tc>
                <a:tc>
                  <a:txBody>
                    <a:bodyPr/>
                    <a:lstStyle/>
                    <a:p>
                      <a:pPr algn="ctr"/>
                      <a:r>
                        <a:rPr lang="en-US" sz="1600" dirty="0" smtClean="0"/>
                        <a:t>8 each: Servo</a:t>
                      </a:r>
                      <a:r>
                        <a:rPr lang="en-US" sz="1600" baseline="0" dirty="0" smtClean="0"/>
                        <a:t> motor (with rechargeable battery)</a:t>
                      </a:r>
                      <a:endParaRPr lang="en-US" sz="1600" dirty="0"/>
                    </a:p>
                  </a:txBody>
                  <a:tcPr/>
                </a:tc>
                <a:tc>
                  <a:txBody>
                    <a:bodyPr/>
                    <a:lstStyle/>
                    <a:p>
                      <a:pPr algn="ctr"/>
                      <a:r>
                        <a:rPr lang="en-US" sz="1600" dirty="0" smtClean="0"/>
                        <a:t>8 Each: Pump-MOSFET-Battery Holder kit, 4AA Batteries</a:t>
                      </a:r>
                      <a:endParaRPr lang="en-US" sz="1600" dirty="0"/>
                    </a:p>
                  </a:txBody>
                  <a:tcPr/>
                </a:tc>
                <a:tc>
                  <a:txBody>
                    <a:bodyPr/>
                    <a:lstStyle/>
                    <a:p>
                      <a:pPr algn="ctr"/>
                      <a:r>
                        <a:rPr lang="en-US" sz="1600" dirty="0" smtClean="0"/>
                        <a:t>8 Rovers</a:t>
                      </a:r>
                      <a:endParaRPr lang="en-US" sz="1600" dirty="0"/>
                    </a:p>
                  </a:txBody>
                  <a:tcPr/>
                </a:tc>
              </a:tr>
              <a:tr h="370840">
                <a:tc>
                  <a:txBody>
                    <a:bodyPr/>
                    <a:lstStyle/>
                    <a:p>
                      <a:r>
                        <a:rPr lang="en-US" dirty="0" smtClean="0"/>
                        <a:t>Other materials</a:t>
                      </a:r>
                      <a:endParaRPr lang="en-US" dirty="0"/>
                    </a:p>
                  </a:txBody>
                  <a:tcPr/>
                </a:tc>
                <a:tc>
                  <a:txBody>
                    <a:bodyPr/>
                    <a:lstStyle/>
                    <a:p>
                      <a:pPr algn="ctr"/>
                      <a:r>
                        <a:rPr lang="en-US" sz="1600" dirty="0" smtClean="0"/>
                        <a:t>8 Chenille</a:t>
                      </a:r>
                      <a:r>
                        <a:rPr lang="en-US" sz="1600" baseline="0" dirty="0" smtClean="0"/>
                        <a:t> wires (pipe cleaners)</a:t>
                      </a:r>
                      <a:endParaRPr lang="en-US" sz="1600" dirty="0"/>
                    </a:p>
                  </a:txBody>
                  <a:tcPr/>
                </a:tc>
                <a:tc>
                  <a:txBody>
                    <a:bodyPr/>
                    <a:lstStyle/>
                    <a:p>
                      <a:pPr algn="ctr"/>
                      <a:r>
                        <a:rPr lang="en-US" sz="1600" dirty="0" smtClean="0"/>
                        <a:t>8 Cars, magnet, duct</a:t>
                      </a:r>
                      <a:r>
                        <a:rPr lang="en-US" sz="1600" baseline="0" dirty="0" smtClean="0"/>
                        <a:t> tape or other for decoration</a:t>
                      </a:r>
                      <a:endParaRPr lang="en-US" sz="1600" dirty="0"/>
                    </a:p>
                  </a:txBody>
                  <a:tcPr/>
                </a:tc>
                <a:tc>
                  <a:txBody>
                    <a:bodyPr/>
                    <a:lstStyle/>
                    <a:p>
                      <a:pPr algn="ctr"/>
                      <a:r>
                        <a:rPr lang="en-US" sz="1600" dirty="0" smtClean="0"/>
                        <a:t>Plant</a:t>
                      </a:r>
                      <a:r>
                        <a:rPr lang="en-US" sz="1600" baseline="0" dirty="0" smtClean="0"/>
                        <a:t> container, cistern, </a:t>
                      </a:r>
                      <a:r>
                        <a:rPr lang="en-US" sz="1600" dirty="0" smtClean="0"/>
                        <a:t>perlite</a:t>
                      </a:r>
                      <a:r>
                        <a:rPr lang="en-US" sz="1600" baseline="0" dirty="0" smtClean="0"/>
                        <a:t> or other growing medium, tubes, duct tape</a:t>
                      </a:r>
                      <a:endParaRPr lang="en-US" sz="1600" dirty="0"/>
                    </a:p>
                  </a:txBody>
                  <a:tcPr/>
                </a:tc>
                <a:tc>
                  <a:txBody>
                    <a:bodyPr/>
                    <a:lstStyle/>
                    <a:p>
                      <a:pPr algn="ctr"/>
                      <a:r>
                        <a:rPr lang="en-US" sz="1600" dirty="0" smtClean="0"/>
                        <a:t>Printouts of Mars surface, plastic obstacle</a:t>
                      </a:r>
                      <a:r>
                        <a:rPr lang="en-US" sz="1600" baseline="0" dirty="0" smtClean="0"/>
                        <a:t> cones, meter sticks, protractors, tape, markers </a:t>
                      </a:r>
                      <a:endParaRPr lang="en-US" sz="1600" dirty="0"/>
                    </a:p>
                  </a:txBody>
                  <a:tcPr/>
                </a:tc>
              </a:tr>
            </a:tbl>
          </a:graphicData>
        </a:graphic>
      </p:graphicFrame>
    </p:spTree>
    <p:extLst>
      <p:ext uri="{BB962C8B-B14F-4D97-AF65-F5344CB8AC3E}">
        <p14:creationId xmlns:p14="http://schemas.microsoft.com/office/powerpoint/2010/main" val="15243890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
        <p:nvSpPr>
          <p:cNvPr id="3" name="Rectangle 2"/>
          <p:cNvSpPr/>
          <p:nvPr/>
        </p:nvSpPr>
        <p:spPr>
          <a:xfrm>
            <a:off x="233450" y="1348143"/>
            <a:ext cx="5015883" cy="4909036"/>
          </a:xfrm>
          <a:prstGeom prst="rect">
            <a:avLst/>
          </a:prstGeom>
        </p:spPr>
        <p:txBody>
          <a:bodyPr wrap="square">
            <a:spAutoFit/>
          </a:bodyPr>
          <a:lstStyle/>
          <a:p>
            <a:pPr>
              <a:spcBef>
                <a:spcPts val="600"/>
              </a:spcBef>
            </a:pPr>
            <a:r>
              <a:rPr lang="en-US" sz="2200" b="1" dirty="0"/>
              <a:t>Background:</a:t>
            </a:r>
            <a:r>
              <a:rPr lang="en-US" sz="2200" dirty="0"/>
              <a:t> </a:t>
            </a:r>
            <a:endParaRPr lang="en-US" sz="2200" dirty="0" smtClean="0"/>
          </a:p>
          <a:p>
            <a:pPr>
              <a:spcBef>
                <a:spcPts val="600"/>
              </a:spcBef>
            </a:pPr>
            <a:r>
              <a:rPr lang="en-US" sz="2200" dirty="0" smtClean="0"/>
              <a:t>The </a:t>
            </a:r>
            <a:r>
              <a:rPr lang="en-US" sz="2200" dirty="0"/>
              <a:t>mood ring was invented by Joshua Reynolds. Mood rings enjoyed fad popularity in the 1970s and are still around today. The stone of the ring changes color, supposedly according to the mood of the wearer. The 'stone' of a mood ring is really a hollow glass shell containing </a:t>
            </a:r>
            <a:r>
              <a:rPr lang="en-US" sz="2200" i="1" dirty="0" err="1"/>
              <a:t>thermotropic</a:t>
            </a:r>
            <a:r>
              <a:rPr lang="en-US" sz="2200" dirty="0"/>
              <a:t> liquid crystals. Modern mood rings are made from a flat plastic strip containing liquid crystals that is inserted into the hollow glass and mounted within the bezel of the mood ring.</a:t>
            </a:r>
          </a:p>
        </p:txBody>
      </p:sp>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106"/>
          <a:stretch/>
        </p:blipFill>
        <p:spPr bwMode="auto">
          <a:xfrm>
            <a:off x="5249333" y="1913462"/>
            <a:ext cx="3851098" cy="2749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77146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37071" y="1600200"/>
            <a:ext cx="4419600" cy="5257800"/>
          </a:xfrm>
        </p:spPr>
        <p:txBody>
          <a:bodyPr>
            <a:normAutofit fontScale="25000" lnSpcReduction="20000"/>
          </a:bodyPr>
          <a:lstStyle/>
          <a:p>
            <a:pPr>
              <a:lnSpc>
                <a:spcPct val="120000"/>
              </a:lnSpc>
            </a:pPr>
            <a:r>
              <a:rPr lang="en-US" sz="8000" dirty="0"/>
              <a:t>The crystals respond to changes in temperature by twisting in a regular way. The twisting changes their molecular geometry, which alters the wavelengths of light that are reflected from the crystals. </a:t>
            </a:r>
            <a:endParaRPr lang="en-US" sz="8000" dirty="0" smtClean="0"/>
          </a:p>
          <a:p>
            <a:pPr>
              <a:lnSpc>
                <a:spcPct val="120000"/>
              </a:lnSpc>
            </a:pPr>
            <a:r>
              <a:rPr lang="en-US" sz="8000" dirty="0" smtClean="0">
                <a:solidFill>
                  <a:srgbClr val="FF0000"/>
                </a:solidFill>
              </a:rPr>
              <a:t>Wavelengths</a:t>
            </a:r>
            <a:r>
              <a:rPr lang="en-US" sz="8000" dirty="0" smtClean="0"/>
              <a:t> </a:t>
            </a:r>
            <a:r>
              <a:rPr lang="en-US" sz="8000" dirty="0"/>
              <a:t>of light are another way of saying color, so when the temperature of the liquid crystals change, so does the color reflected from the stone. Thus, the ring changes color with the hand temperature of the wearer.</a:t>
            </a:r>
          </a:p>
          <a:p>
            <a:endParaRPr lang="en-US" dirty="0"/>
          </a:p>
        </p:txBody>
      </p:sp>
      <p:pic>
        <p:nvPicPr>
          <p:cNvPr id="2050" name="Picture 2" descr="C:\Users\a0870037\AppData\Local\Microsoft\Windows\Temporary Internet Files\Content.Outlook\PJ5TU0BP\CL13165 electromagnetic spectrum.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37034" y="1727199"/>
            <a:ext cx="4202075" cy="353906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Tree>
    <p:extLst>
      <p:ext uri="{BB962C8B-B14F-4D97-AF65-F5344CB8AC3E}">
        <p14:creationId xmlns:p14="http://schemas.microsoft.com/office/powerpoint/2010/main" val="39043596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DIY: Digital Mood Ring!</a:t>
            </a:r>
            <a:endParaRPr lang="en-US" dirty="0"/>
          </a:p>
        </p:txBody>
      </p:sp>
      <p:sp>
        <p:nvSpPr>
          <p:cNvPr id="4" name="Content Placeholder 3"/>
          <p:cNvSpPr>
            <a:spLocks noGrp="1"/>
          </p:cNvSpPr>
          <p:nvPr>
            <p:ph sz="half" idx="1"/>
          </p:nvPr>
        </p:nvSpPr>
        <p:spPr>
          <a:xfrm>
            <a:off x="353683" y="1473678"/>
            <a:ext cx="5175580" cy="4909868"/>
          </a:xfrm>
        </p:spPr>
        <p:txBody>
          <a:bodyPr>
            <a:normAutofit lnSpcReduction="10000"/>
          </a:bodyPr>
          <a:lstStyle/>
          <a:p>
            <a:pPr marL="0" lvl="0" indent="0">
              <a:buNone/>
            </a:pPr>
            <a:r>
              <a:rPr lang="en-US" sz="2000" b="1" dirty="0" smtClean="0">
                <a:solidFill>
                  <a:srgbClr val="525252"/>
                </a:solidFill>
              </a:rPr>
              <a:t>The Design Challenge:</a:t>
            </a:r>
            <a:endParaRPr lang="en-US" sz="2000" b="1" dirty="0">
              <a:solidFill>
                <a:srgbClr val="525252"/>
              </a:solidFill>
            </a:endParaRPr>
          </a:p>
          <a:p>
            <a:pPr marL="0" lvl="0" indent="0">
              <a:buNone/>
            </a:pPr>
            <a:r>
              <a:rPr lang="en-US" sz="2000" dirty="0">
                <a:solidFill>
                  <a:srgbClr val="525252"/>
                </a:solidFill>
              </a:rPr>
              <a:t>Design and build a digital mood ring using the pipe cleaner that fits snugly on your finger, placement should be similar to any ring worn on the finger. Be sure the flat part of the temperature sensor is touching your skin</a:t>
            </a:r>
            <a:r>
              <a:rPr lang="en-US" sz="2000" dirty="0" smtClean="0">
                <a:solidFill>
                  <a:srgbClr val="525252"/>
                </a:solidFill>
              </a:rPr>
              <a:t>.</a:t>
            </a:r>
            <a:endParaRPr lang="en-US" sz="2000" dirty="0">
              <a:solidFill>
                <a:srgbClr val="525252"/>
              </a:solidFill>
            </a:endParaRPr>
          </a:p>
          <a:p>
            <a:pPr marL="0" indent="0">
              <a:buNone/>
            </a:pPr>
            <a:r>
              <a:rPr lang="en-US" sz="2000" b="1" i="1" dirty="0"/>
              <a:t>In this project, you will </a:t>
            </a:r>
            <a:r>
              <a:rPr lang="en-US" sz="2000" b="1" i="1" dirty="0" smtClean="0"/>
              <a:t>investigate:</a:t>
            </a:r>
          </a:p>
          <a:p>
            <a:pPr>
              <a:buFont typeface="Arial" panose="020B0604020202020204" pitchFamily="34" charset="0"/>
              <a:buChar char="•"/>
            </a:pPr>
            <a:r>
              <a:rPr lang="en-US" sz="2000" dirty="0" smtClean="0"/>
              <a:t> </a:t>
            </a:r>
            <a:r>
              <a:rPr lang="en-US" sz="2000" dirty="0"/>
              <a:t>temperature measurement using a temperature sensor and then build a digital mood ring that changes the color of the Hub’s Red, Green, and Blue (RGB) light emitting diode (LED) as the temperature your finger changes. </a:t>
            </a:r>
            <a:endParaRPr lang="en-US" sz="2000" dirty="0" smtClean="0"/>
          </a:p>
          <a:p>
            <a:pPr>
              <a:buFont typeface="Arial" panose="020B0604020202020204" pitchFamily="34" charset="0"/>
              <a:buChar char="•"/>
            </a:pPr>
            <a:r>
              <a:rPr lang="en-US" sz="2000" dirty="0" smtClean="0"/>
              <a:t>You </a:t>
            </a:r>
            <a:r>
              <a:rPr lang="en-US" sz="2000" dirty="0"/>
              <a:t>can even display what mood you are in on your calculator!</a:t>
            </a:r>
          </a:p>
          <a:p>
            <a:pPr marL="0" lvl="0" indent="0">
              <a:lnSpc>
                <a:spcPct val="150000"/>
              </a:lnSpc>
              <a:buNone/>
            </a:pPr>
            <a:endParaRPr lang="en-US" sz="1600" dirty="0">
              <a:solidFill>
                <a:srgbClr val="525252"/>
              </a:solidFill>
            </a:endParaRPr>
          </a:p>
          <a:p>
            <a:endParaRPr lang="en-US" dirty="0"/>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7028" t="37422" r="38224" b="9366"/>
          <a:stretch/>
        </p:blipFill>
        <p:spPr bwMode="auto">
          <a:xfrm>
            <a:off x="5529263" y="1590718"/>
            <a:ext cx="3230155" cy="4167145"/>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34819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534400" cy="1143000"/>
          </a:xfrm>
        </p:spPr>
        <p:txBody>
          <a:bodyPr>
            <a:normAutofit/>
          </a:bodyPr>
          <a:lstStyle/>
          <a:p>
            <a:r>
              <a:rPr lang="en-US" dirty="0" smtClean="0"/>
              <a:t>Mood Ring Project Tasks:</a:t>
            </a:r>
            <a:endParaRPr lang="en-US" dirty="0"/>
          </a:p>
        </p:txBody>
      </p:sp>
      <p:sp>
        <p:nvSpPr>
          <p:cNvPr id="3" name="Content Placeholder 2"/>
          <p:cNvSpPr>
            <a:spLocks noGrp="1"/>
          </p:cNvSpPr>
          <p:nvPr>
            <p:ph idx="1"/>
          </p:nvPr>
        </p:nvSpPr>
        <p:spPr>
          <a:xfrm>
            <a:off x="203199" y="1257299"/>
            <a:ext cx="8653057" cy="5013843"/>
          </a:xfrm>
        </p:spPr>
        <p:txBody>
          <a:bodyPr>
            <a:normAutofit fontScale="70000" lnSpcReduction="20000"/>
          </a:bodyPr>
          <a:lstStyle/>
          <a:p>
            <a:pPr>
              <a:buFont typeface="Wingdings" panose="05000000000000000000" pitchFamily="2" charset="2"/>
              <a:buChar char="ü"/>
            </a:pPr>
            <a:r>
              <a:rPr lang="en-US" dirty="0" smtClean="0"/>
              <a:t>Students </a:t>
            </a:r>
            <a:r>
              <a:rPr lang="en-US" dirty="0"/>
              <a:t>are acquainted </a:t>
            </a:r>
            <a:r>
              <a:rPr lang="en-US" dirty="0" smtClean="0"/>
              <a:t>with the Mood Ring project and </a:t>
            </a:r>
            <a:r>
              <a:rPr lang="en-US" dirty="0"/>
              <a:t>the </a:t>
            </a:r>
            <a:r>
              <a:rPr lang="en-US" dirty="0" smtClean="0"/>
              <a:t>graphing calculator platform. Create and execute a program to display “Hello World”.</a:t>
            </a:r>
          </a:p>
          <a:p>
            <a:pPr>
              <a:buFont typeface="Wingdings" panose="05000000000000000000" pitchFamily="2" charset="2"/>
              <a:buChar char="ü"/>
            </a:pPr>
            <a:endParaRPr lang="en-US" dirty="0" smtClean="0"/>
          </a:p>
          <a:p>
            <a:pPr>
              <a:buFont typeface="Wingdings" panose="05000000000000000000" pitchFamily="2" charset="2"/>
              <a:buChar char="ü"/>
            </a:pPr>
            <a:r>
              <a:rPr lang="en-US" dirty="0" smtClean="0"/>
              <a:t>Students </a:t>
            </a:r>
            <a:r>
              <a:rPr lang="en-US" dirty="0"/>
              <a:t>are acquainted with the TI-Innovator </a:t>
            </a:r>
            <a:r>
              <a:rPr lang="en-US" dirty="0" smtClean="0"/>
              <a:t>Hub. Create and execute a program using COLOR command to display different colors using the Red-Green-Blue LED.</a:t>
            </a:r>
          </a:p>
          <a:p>
            <a:pPr>
              <a:buFont typeface="Wingdings" panose="05000000000000000000" pitchFamily="2" charset="2"/>
              <a:buChar char="ü"/>
            </a:pPr>
            <a:endParaRPr lang="en-US" dirty="0" smtClean="0"/>
          </a:p>
          <a:p>
            <a:pPr lvl="0">
              <a:buFont typeface="Wingdings" panose="05000000000000000000" pitchFamily="2" charset="2"/>
              <a:buChar char="ü"/>
            </a:pPr>
            <a:r>
              <a:rPr lang="en-US" dirty="0" smtClean="0"/>
              <a:t>Students create a program that connects an external temperature sensor, reads values from the sensor and then displays values from the sensor. Students use the pipe cleaner to connect the TI-Innovator and temperature sensor to form a “ring.”</a:t>
            </a:r>
          </a:p>
          <a:p>
            <a:pPr lvl="0">
              <a:buFont typeface="Wingdings" panose="05000000000000000000" pitchFamily="2" charset="2"/>
              <a:buChar char="ü"/>
            </a:pPr>
            <a:endParaRPr lang="en-US" dirty="0" smtClean="0"/>
          </a:p>
          <a:p>
            <a:pPr>
              <a:buFont typeface="Wingdings" panose="05000000000000000000" pitchFamily="2" charset="2"/>
              <a:buChar char="ü"/>
            </a:pPr>
            <a:r>
              <a:rPr lang="en-US" dirty="0" smtClean="0"/>
              <a:t>Students build on the program from above to use if-then logic to control COLOR outputs based on temperature readings to create a digital mood ring.</a:t>
            </a:r>
          </a:p>
        </p:txBody>
      </p:sp>
    </p:spTree>
    <p:extLst>
      <p:ext uri="{BB962C8B-B14F-4D97-AF65-F5344CB8AC3E}">
        <p14:creationId xmlns:p14="http://schemas.microsoft.com/office/powerpoint/2010/main" val="2197551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a:t>
            </a:r>
            <a:endParaRPr lang="en-US" dirty="0"/>
          </a:p>
        </p:txBody>
      </p:sp>
      <p:sp>
        <p:nvSpPr>
          <p:cNvPr id="3" name="Content Placeholder 2"/>
          <p:cNvSpPr>
            <a:spLocks noGrp="1"/>
          </p:cNvSpPr>
          <p:nvPr>
            <p:ph idx="1"/>
          </p:nvPr>
        </p:nvSpPr>
        <p:spPr/>
        <p:txBody>
          <a:bodyPr>
            <a:normAutofit fontScale="92500"/>
          </a:bodyPr>
          <a:lstStyle/>
          <a:p>
            <a:r>
              <a:rPr lang="en-US" dirty="0"/>
              <a:t>NGSS 3-D </a:t>
            </a:r>
            <a:r>
              <a:rPr lang="en-US" dirty="0" smtClean="0"/>
              <a:t>Standards</a:t>
            </a:r>
          </a:p>
          <a:p>
            <a:pPr lvl="1"/>
            <a:r>
              <a:rPr lang="en-US" sz="2600" dirty="0"/>
              <a:t>MS-PS1-1 Matter and its Interactions</a:t>
            </a:r>
          </a:p>
          <a:p>
            <a:pPr lvl="2"/>
            <a:r>
              <a:rPr lang="en-US" dirty="0"/>
              <a:t>PS1-A Structure and Properties of Matter- solids may be formed from molecules, or they may be extended structures with repeating subunits (e.g., </a:t>
            </a:r>
            <a:r>
              <a:rPr lang="en-US" dirty="0" smtClean="0"/>
              <a:t>crystals</a:t>
            </a:r>
          </a:p>
          <a:p>
            <a:pPr lvl="1"/>
            <a:r>
              <a:rPr lang="en-US" sz="2600" dirty="0" smtClean="0"/>
              <a:t>Science </a:t>
            </a:r>
            <a:r>
              <a:rPr lang="en-US" sz="2600" dirty="0"/>
              <a:t>and Engineering Practice:</a:t>
            </a:r>
          </a:p>
          <a:p>
            <a:pPr lvl="2"/>
            <a:r>
              <a:rPr lang="en-US" dirty="0" smtClean="0"/>
              <a:t>Developing </a:t>
            </a:r>
            <a:r>
              <a:rPr lang="en-US" dirty="0"/>
              <a:t>and using Models</a:t>
            </a:r>
          </a:p>
          <a:p>
            <a:pPr lvl="3"/>
            <a:r>
              <a:rPr lang="en-US" dirty="0" smtClean="0"/>
              <a:t>Develop </a:t>
            </a:r>
            <a:r>
              <a:rPr lang="en-US" dirty="0"/>
              <a:t>a model to predict and/or describe a </a:t>
            </a:r>
            <a:r>
              <a:rPr lang="en-US" dirty="0" smtClean="0"/>
              <a:t>phenomenon</a:t>
            </a:r>
          </a:p>
          <a:p>
            <a:pPr lvl="1"/>
            <a:r>
              <a:rPr lang="en-US" sz="2600" dirty="0"/>
              <a:t>Crosscutting </a:t>
            </a:r>
            <a:r>
              <a:rPr lang="en-US" sz="2600" dirty="0" smtClean="0"/>
              <a:t>Concept:</a:t>
            </a:r>
            <a:endParaRPr lang="en-US" sz="2600" dirty="0"/>
          </a:p>
          <a:p>
            <a:pPr lvl="2"/>
            <a:r>
              <a:rPr lang="en-US" dirty="0"/>
              <a:t>Within a natural system, the transfer of energy drives the motion of matter</a:t>
            </a:r>
          </a:p>
          <a:p>
            <a:pPr lvl="2"/>
            <a:endParaRPr lang="en-US" dirty="0"/>
          </a:p>
        </p:txBody>
      </p:sp>
    </p:spTree>
    <p:extLst>
      <p:ext uri="{BB962C8B-B14F-4D97-AF65-F5344CB8AC3E}">
        <p14:creationId xmlns:p14="http://schemas.microsoft.com/office/powerpoint/2010/main" val="40738101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 Preparing for the project</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686235636"/>
      </p:ext>
    </p:extLst>
  </p:cSld>
  <p:clrMapOvr>
    <a:masterClrMapping/>
  </p:clrMapOvr>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41775</TotalTime>
  <Words>3855</Words>
  <Application>Microsoft Office PowerPoint</Application>
  <PresentationFormat>On-screen Show (4:3)</PresentationFormat>
  <Paragraphs>509</Paragraphs>
  <Slides>37</Slides>
  <Notes>21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EdTech_ppt template</vt:lpstr>
      <vt:lpstr>Teacher Resources:  DIY Mood Ring Project</vt:lpstr>
      <vt:lpstr>Overview of Teacher Resources</vt:lpstr>
      <vt:lpstr>1. Project Overview</vt:lpstr>
      <vt:lpstr>Mood Rings: How do they work?</vt:lpstr>
      <vt:lpstr>Mood Rings: How do they work?</vt:lpstr>
      <vt:lpstr>Time to DIY: Digital Mood Ring!</vt:lpstr>
      <vt:lpstr>Mood Ring Project Tasks:</vt:lpstr>
      <vt:lpstr>Standards</vt:lpstr>
      <vt:lpstr>2. Preparing for the project</vt:lpstr>
      <vt:lpstr>Materials Checklist  and Technology Requirements </vt:lpstr>
      <vt:lpstr>Project Pacing Guide: Mood Ring </vt:lpstr>
      <vt:lpstr>Project Tips for Success:</vt:lpstr>
      <vt:lpstr>3. Process of Engineering DESIGN and COMPUTATIONAL THINKING</vt:lpstr>
      <vt:lpstr>Engineering Design Process</vt:lpstr>
      <vt:lpstr>Engineering Design Process</vt:lpstr>
      <vt:lpstr>Computational Thinking </vt:lpstr>
      <vt:lpstr>Value of Pseudocode</vt:lpstr>
      <vt:lpstr>Planning your program</vt:lpstr>
      <vt:lpstr>Using a flowchart to plan:</vt:lpstr>
      <vt:lpstr>4. Science Background</vt:lpstr>
      <vt:lpstr>PowerPoint Presentation</vt:lpstr>
      <vt:lpstr>Background: The Electromagnetic Spectrum</vt:lpstr>
      <vt:lpstr>5. Student Hand outs and Additional Resources </vt:lpstr>
      <vt:lpstr>Planning your program</vt:lpstr>
      <vt:lpstr>Web Resources for additional background info:</vt:lpstr>
      <vt:lpstr>TI-Nspire CX Resources:</vt:lpstr>
      <vt:lpstr>TI-84 Plus CE Resources:</vt:lpstr>
      <vt:lpstr>6. Example Sample programs for completed project</vt:lpstr>
      <vt:lpstr>Example Completed Program- TI 84 Plus CE  (Basic code)</vt:lpstr>
      <vt:lpstr>TI-84 Plus CE- Sample Program (More Advanced Code)</vt:lpstr>
      <vt:lpstr>Example Completed Program- TI-Nspire CX (Basic code)</vt:lpstr>
      <vt:lpstr>TI-Nspire CX – Sample Program (More Advanced Code)</vt:lpstr>
      <vt:lpstr>Interested in additional projects or planning a ti STEM camp? </vt:lpstr>
      <vt:lpstr>Suggested Sequence of  TI STEM Projects</vt:lpstr>
      <vt:lpstr>Choose your own STEM adventure! </vt:lpstr>
      <vt:lpstr>Additional Classroom Activities for TI-Innovator Hub can be found online:  </vt:lpstr>
      <vt:lpstr>Required Supplies for each project - 32 students, groups of 4</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1366</cp:revision>
  <cp:lastPrinted>2016-06-09T16:23:23Z</cp:lastPrinted>
  <dcterms:created xsi:type="dcterms:W3CDTF">2015-05-25T16:46:43Z</dcterms:created>
  <dcterms:modified xsi:type="dcterms:W3CDTF">2018-05-14T16:46:13Z</dcterms:modified>
</cp:coreProperties>
</file>