
<file path=[Content_Types].xml><?xml version="1.0" encoding="utf-8"?>
<Types xmlns="http://schemas.openxmlformats.org/package/2006/content-types">
  <Default Extension="png" ContentType="image/png"/>
  <Default Extension="tmp"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handoutMasterIdLst>
    <p:handoutMasterId r:id="rId50"/>
  </p:handoutMasterIdLst>
  <p:sldIdLst>
    <p:sldId id="939" r:id="rId2"/>
    <p:sldId id="935" r:id="rId3"/>
    <p:sldId id="1091" r:id="rId4"/>
    <p:sldId id="937" r:id="rId5"/>
    <p:sldId id="1098" r:id="rId6"/>
    <p:sldId id="1097" r:id="rId7"/>
    <p:sldId id="1023" r:id="rId8"/>
    <p:sldId id="1025" r:id="rId9"/>
    <p:sldId id="895" r:id="rId10"/>
    <p:sldId id="1070" r:id="rId11"/>
    <p:sldId id="1071" r:id="rId12"/>
    <p:sldId id="1099" r:id="rId13"/>
    <p:sldId id="1074" r:id="rId14"/>
    <p:sldId id="1073" r:id="rId15"/>
    <p:sldId id="1082" r:id="rId16"/>
    <p:sldId id="1083" r:id="rId17"/>
    <p:sldId id="940" r:id="rId18"/>
    <p:sldId id="946" r:id="rId19"/>
    <p:sldId id="1031" r:id="rId20"/>
    <p:sldId id="1059" r:id="rId21"/>
    <p:sldId id="1076" r:id="rId22"/>
    <p:sldId id="1051" r:id="rId23"/>
    <p:sldId id="1048" r:id="rId24"/>
    <p:sldId id="1078" r:id="rId25"/>
    <p:sldId id="1084" r:id="rId26"/>
    <p:sldId id="989" r:id="rId27"/>
    <p:sldId id="1085" r:id="rId28"/>
    <p:sldId id="980" r:id="rId29"/>
    <p:sldId id="974" r:id="rId30"/>
    <p:sldId id="1105" r:id="rId31"/>
    <p:sldId id="970" r:id="rId32"/>
    <p:sldId id="1100" r:id="rId33"/>
    <p:sldId id="1041" r:id="rId34"/>
    <p:sldId id="1053" r:id="rId35"/>
    <p:sldId id="1037" r:id="rId36"/>
    <p:sldId id="1055" r:id="rId37"/>
    <p:sldId id="1036" r:id="rId38"/>
    <p:sldId id="1077" r:id="rId39"/>
    <p:sldId id="1042" r:id="rId40"/>
    <p:sldId id="1103" r:id="rId41"/>
    <p:sldId id="1104" r:id="rId42"/>
    <p:sldId id="1015" r:id="rId43"/>
    <p:sldId id="971" r:id="rId44"/>
    <p:sldId id="1035" r:id="rId45"/>
    <p:sldId id="1052" r:id="rId46"/>
    <p:sldId id="1063" r:id="rId47"/>
    <p:sldId id="1090" r:id="rId48"/>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utline" id="{12B2E835-E55D-4139-B19A-96EBACC902F6}">
          <p14:sldIdLst>
            <p14:sldId id="939"/>
            <p14:sldId id="935"/>
            <p14:sldId id="1091"/>
          </p14:sldIdLst>
        </p14:section>
        <p14:section name="1. Project Overview &amp; Intro to Progamming" id="{4162AC92-7538-4EC0-A5EA-004E6CF48803}">
          <p14:sldIdLst>
            <p14:sldId id="937"/>
            <p14:sldId id="1098"/>
            <p14:sldId id="1097"/>
            <p14:sldId id="1023"/>
            <p14:sldId id="1025"/>
            <p14:sldId id="895"/>
            <p14:sldId id="1070"/>
            <p14:sldId id="1071"/>
            <p14:sldId id="1099"/>
            <p14:sldId id="1074"/>
            <p14:sldId id="1073"/>
            <p14:sldId id="1082"/>
            <p14:sldId id="1083"/>
          </p14:sldIdLst>
        </p14:section>
        <p14:section name="2. Introduction to the TI-Innovator Hub" id="{808B6D2A-7505-4CF3-8EA0-1412318D471C}">
          <p14:sldIdLst>
            <p14:sldId id="940"/>
            <p14:sldId id="946"/>
            <p14:sldId id="1031"/>
            <p14:sldId id="1059"/>
            <p14:sldId id="1076"/>
          </p14:sldIdLst>
        </p14:section>
        <p14:section name="3. Input and Output" id="{A1997F36-8832-4595-9181-D08ED8B91165}">
          <p14:sldIdLst>
            <p14:sldId id="1051"/>
            <p14:sldId id="1048"/>
            <p14:sldId id="1078"/>
            <p14:sldId id="1084"/>
          </p14:sldIdLst>
        </p14:section>
        <p14:section name="Additional Sensors" id="{3370A576-8CAB-4291-905E-57F4B77847B3}">
          <p14:sldIdLst>
            <p14:sldId id="989"/>
            <p14:sldId id="1085"/>
            <p14:sldId id="980"/>
            <p14:sldId id="974"/>
            <p14:sldId id="1105"/>
          </p14:sldIdLst>
        </p14:section>
        <p14:section name="5. Putting it all together" id="{F079D231-CAF6-4A82-A8D8-A3BF16007D3F}">
          <p14:sldIdLst>
            <p14:sldId id="970"/>
            <p14:sldId id="1100"/>
            <p14:sldId id="1041"/>
            <p14:sldId id="1053"/>
            <p14:sldId id="1037"/>
            <p14:sldId id="1055"/>
            <p14:sldId id="1036"/>
            <p14:sldId id="1077"/>
            <p14:sldId id="1042"/>
            <p14:sldId id="1103"/>
            <p14:sldId id="1104"/>
            <p14:sldId id="1015"/>
          </p14:sldIdLst>
        </p14:section>
        <p14:section name="6. Presentation" id="{77D5575E-1BB5-4ECE-B5AC-3338918271E3}">
          <p14:sldIdLst>
            <p14:sldId id="971"/>
            <p14:sldId id="1035"/>
          </p14:sldIdLst>
        </p14:section>
        <p14:section name="7. Completed Sample Programs" id="{FC75116D-82CE-4F41-8926-35DA872D69E2}">
          <p14:sldIdLst>
            <p14:sldId id="1052"/>
            <p14:sldId id="1063"/>
            <p14:sldId id="1090"/>
          </p14:sldIdLst>
        </p14:section>
      </p14:sectionLst>
    </p:ext>
    <p:ext uri="{EFAFB233-063F-42B5-8137-9DF3F51BA10A}">
      <p15:sldGuideLst xmlns="" xmlns:p15="http://schemas.microsoft.com/office/powerpoint/2012/main">
        <p15:guide id="1" orient="horz" pos="391" userDrawn="1">
          <p15:clr>
            <a:srgbClr val="A4A3A4"/>
          </p15:clr>
        </p15:guide>
        <p15:guide id="2" pos="5556" userDrawn="1">
          <p15:clr>
            <a:srgbClr val="A4A3A4"/>
          </p15:clr>
        </p15:guide>
      </p15:sldGuideLst>
    </p:ext>
    <p:ext uri="{2D200454-40CA-4A62-9FC3-DE9A4176ACB9}">
      <p15:notesGuideLst xmlns="" xmlns:p15="http://schemas.microsoft.com/office/powerpoint/2012/main">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vid Santucci" initials="" lastIdx="6" clrIdx="0"/>
  <p:cmAuthor id="1" name="Becky underwood" initials="Bu"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1BCB"/>
    <a:srgbClr val="FFFFFF"/>
    <a:srgbClr val="7030A0"/>
    <a:srgbClr val="BF1901"/>
    <a:srgbClr val="EE2325"/>
    <a:srgbClr val="DE1F00"/>
    <a:srgbClr val="6A6A6A"/>
    <a:srgbClr val="D1282E"/>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662" autoAdjust="0"/>
    <p:restoredTop sz="82416" autoAdjust="0"/>
  </p:normalViewPr>
  <p:slideViewPr>
    <p:cSldViewPr snapToGrid="0" snapToObjects="1">
      <p:cViewPr varScale="1">
        <p:scale>
          <a:sx n="36" d="100"/>
          <a:sy n="36" d="100"/>
        </p:scale>
        <p:origin x="-702" y="-78"/>
      </p:cViewPr>
      <p:guideLst>
        <p:guide orient="horz" pos="391"/>
        <p:guide pos="5556"/>
      </p:guideLst>
    </p:cSldViewPr>
  </p:slideViewPr>
  <p:notesTextViewPr>
    <p:cViewPr>
      <p:scale>
        <a:sx n="100" d="100"/>
        <a:sy n="100" d="100"/>
      </p:scale>
      <p:origin x="0" y="0"/>
    </p:cViewPr>
  </p:notesTextViewPr>
  <p:sorterViewPr>
    <p:cViewPr>
      <p:scale>
        <a:sx n="85" d="100"/>
        <a:sy n="85" d="100"/>
      </p:scale>
      <p:origin x="0" y="4080"/>
    </p:cViewPr>
  </p:sorterViewPr>
  <p:notesViewPr>
    <p:cSldViewPr snapToGrid="0" snapToObjects="1">
      <p:cViewPr varScale="1">
        <p:scale>
          <a:sx n="63" d="100"/>
          <a:sy n="63" d="100"/>
        </p:scale>
        <p:origin x="-3130" y="-72"/>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s>
</file>

<file path=ppt/diagrams/_rels/data3.xml.rels><?xml version="1.0" encoding="UTF-8" standalone="yes"?>
<Relationships xmlns="http://schemas.openxmlformats.org/package/2006/relationships"><Relationship Id="rId1" Type="http://schemas.openxmlformats.org/officeDocument/2006/relationships/image" Target="../media/image5.png"/></Relationships>
</file>

<file path=ppt/diagrams/_rels/drawing3.xml.rels><?xml version="1.0" encoding="UTF-8" standalone="yes"?>
<Relationships xmlns="http://schemas.openxmlformats.org/package/2006/relationships"><Relationship Id="rId1" Type="http://schemas.openxmlformats.org/officeDocument/2006/relationships/image" Target="../media/image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B8BB52-3691-4348-95B3-8219A83F3B6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4334B397-698B-456D-B78D-38EDEAF99387}">
      <dgm:prSet phldrT="[Text]"/>
      <dgm:spPr/>
      <dgm:t>
        <a:bodyPr/>
        <a:lstStyle/>
        <a:p>
          <a:pPr algn="l"/>
          <a:r>
            <a:rPr lang="en-US" dirty="0" smtClean="0"/>
            <a:t>1. Project Overview and Intro to Programming </a:t>
          </a:r>
          <a:endParaRPr lang="en-US" dirty="0"/>
        </a:p>
      </dgm:t>
    </dgm:pt>
    <dgm:pt modelId="{E41DBAF4-4B3D-431A-B46A-C3C1B26F0C70}" type="parTrans" cxnId="{4E474761-7BB9-4111-8255-CA18CA7362D7}">
      <dgm:prSet/>
      <dgm:spPr/>
      <dgm:t>
        <a:bodyPr/>
        <a:lstStyle/>
        <a:p>
          <a:endParaRPr lang="en-US"/>
        </a:p>
      </dgm:t>
    </dgm:pt>
    <dgm:pt modelId="{023A4689-9FBA-4587-AD2B-B215FD45E1D9}" type="sibTrans" cxnId="{4E474761-7BB9-4111-8255-CA18CA7362D7}">
      <dgm:prSet/>
      <dgm:spPr/>
      <dgm:t>
        <a:bodyPr/>
        <a:lstStyle/>
        <a:p>
          <a:endParaRPr lang="en-US"/>
        </a:p>
      </dgm:t>
    </dgm:pt>
    <dgm:pt modelId="{81870AF1-80A2-4C92-B067-F48129166358}">
      <dgm:prSet phldrT="[Text]"/>
      <dgm:spPr/>
      <dgm:t>
        <a:bodyPr/>
        <a:lstStyle/>
        <a:p>
          <a:r>
            <a:rPr lang="en-US" dirty="0" smtClean="0"/>
            <a:t>Overview </a:t>
          </a:r>
          <a:endParaRPr lang="en-US" dirty="0"/>
        </a:p>
      </dgm:t>
    </dgm:pt>
    <dgm:pt modelId="{36D2466F-6372-4ED2-8468-BB618522F548}" type="parTrans" cxnId="{FCD46B59-85CB-4EAB-B97C-14709D041211}">
      <dgm:prSet/>
      <dgm:spPr/>
      <dgm:t>
        <a:bodyPr/>
        <a:lstStyle/>
        <a:p>
          <a:endParaRPr lang="en-US"/>
        </a:p>
      </dgm:t>
    </dgm:pt>
    <dgm:pt modelId="{34D7BC53-33AF-4572-8E14-178B1136725D}" type="sibTrans" cxnId="{FCD46B59-85CB-4EAB-B97C-14709D041211}">
      <dgm:prSet/>
      <dgm:spPr/>
      <dgm:t>
        <a:bodyPr/>
        <a:lstStyle/>
        <a:p>
          <a:endParaRPr lang="en-US"/>
        </a:p>
      </dgm:t>
    </dgm:pt>
    <dgm:pt modelId="{17F1CA59-A6F7-4C5A-B81C-296CD511E885}">
      <dgm:prSet phldrT="[Text]"/>
      <dgm:spPr/>
      <dgm:t>
        <a:bodyPr/>
        <a:lstStyle/>
        <a:p>
          <a:pPr algn="l"/>
          <a:r>
            <a:rPr lang="en-US" dirty="0" smtClean="0"/>
            <a:t>2. Introduction to the </a:t>
          </a:r>
          <a:br>
            <a:rPr lang="en-US" dirty="0" smtClean="0"/>
          </a:br>
          <a:r>
            <a:rPr lang="en-US" dirty="0" smtClean="0"/>
            <a:t>TI-Innovator Hub</a:t>
          </a:r>
          <a:endParaRPr lang="en-US" dirty="0"/>
        </a:p>
      </dgm:t>
    </dgm:pt>
    <dgm:pt modelId="{F0A3BCDC-2C82-442A-84F6-A8E730221AB1}" type="parTrans" cxnId="{9BDCED52-6398-46D4-8F56-4BF1263F0894}">
      <dgm:prSet/>
      <dgm:spPr/>
      <dgm:t>
        <a:bodyPr/>
        <a:lstStyle/>
        <a:p>
          <a:endParaRPr lang="en-US"/>
        </a:p>
      </dgm:t>
    </dgm:pt>
    <dgm:pt modelId="{3B22D05C-0F3C-4FB4-8BB0-CCB1DA21137B}" type="sibTrans" cxnId="{9BDCED52-6398-46D4-8F56-4BF1263F0894}">
      <dgm:prSet/>
      <dgm:spPr/>
      <dgm:t>
        <a:bodyPr/>
        <a:lstStyle/>
        <a:p>
          <a:endParaRPr lang="en-US"/>
        </a:p>
      </dgm:t>
    </dgm:pt>
    <dgm:pt modelId="{650AC3AA-D1DD-4325-B3B2-FDF2E81301CA}">
      <dgm:prSet phldrT="[Text]"/>
      <dgm:spPr/>
      <dgm:t>
        <a:bodyPr/>
        <a:lstStyle/>
        <a:p>
          <a:r>
            <a:rPr lang="en-US" b="0" i="0" dirty="0" smtClean="0"/>
            <a:t>Classroom Presentation</a:t>
          </a:r>
          <a:endParaRPr lang="en-US" b="0" i="0" dirty="0"/>
        </a:p>
      </dgm:t>
    </dgm:pt>
    <dgm:pt modelId="{732B884F-D0DA-4DD3-9751-26F6E85197ED}" type="parTrans" cxnId="{065FD44F-AD2C-40A8-A328-BD315E2C20EF}">
      <dgm:prSet/>
      <dgm:spPr/>
      <dgm:t>
        <a:bodyPr/>
        <a:lstStyle/>
        <a:p>
          <a:endParaRPr lang="en-US"/>
        </a:p>
      </dgm:t>
    </dgm:pt>
    <dgm:pt modelId="{2E55AAEA-1F8A-41CD-9374-10E8D86DA595}" type="sibTrans" cxnId="{065FD44F-AD2C-40A8-A328-BD315E2C20EF}">
      <dgm:prSet/>
      <dgm:spPr/>
      <dgm:t>
        <a:bodyPr/>
        <a:lstStyle/>
        <a:p>
          <a:endParaRPr lang="en-US"/>
        </a:p>
      </dgm:t>
    </dgm:pt>
    <dgm:pt modelId="{78CBE39B-5ACD-404C-8CF0-174B29398FE8}">
      <dgm:prSet phldrT="[Text]"/>
      <dgm:spPr/>
      <dgm:t>
        <a:bodyPr/>
        <a:lstStyle/>
        <a:p>
          <a:pPr algn="l"/>
          <a:r>
            <a:rPr lang="en-US" dirty="0" smtClean="0"/>
            <a:t>3. Input and Output</a:t>
          </a:r>
          <a:endParaRPr lang="en-US" dirty="0"/>
        </a:p>
      </dgm:t>
    </dgm:pt>
    <dgm:pt modelId="{EC32D4D9-76A7-4BE6-8F75-E9940DBF070D}" type="parTrans" cxnId="{FAE44276-E8D0-434B-A7B5-107C688EF6A6}">
      <dgm:prSet/>
      <dgm:spPr/>
      <dgm:t>
        <a:bodyPr/>
        <a:lstStyle/>
        <a:p>
          <a:endParaRPr lang="en-US"/>
        </a:p>
      </dgm:t>
    </dgm:pt>
    <dgm:pt modelId="{C90A67FB-15FC-49F2-AA63-B4C73999463A}" type="sibTrans" cxnId="{FAE44276-E8D0-434B-A7B5-107C688EF6A6}">
      <dgm:prSet/>
      <dgm:spPr/>
      <dgm:t>
        <a:bodyPr/>
        <a:lstStyle/>
        <a:p>
          <a:endParaRPr lang="en-US"/>
        </a:p>
      </dgm:t>
    </dgm:pt>
    <dgm:pt modelId="{F168C5C6-6C11-43EC-966E-091A2540F4B4}">
      <dgm:prSet phldrT="[Text]"/>
      <dgm:spPr/>
      <dgm:t>
        <a:bodyPr/>
        <a:lstStyle/>
        <a:p>
          <a:r>
            <a:rPr lang="en-US" dirty="0" smtClean="0"/>
            <a:t>Exploring Sensors:</a:t>
          </a:r>
          <a:endParaRPr lang="en-US" dirty="0"/>
        </a:p>
      </dgm:t>
    </dgm:pt>
    <dgm:pt modelId="{41CC548A-4058-4183-85BC-1EE81FFC45CF}" type="parTrans" cxnId="{9E927C1C-0C2B-4B6A-843A-B2824C4EFCB6}">
      <dgm:prSet/>
      <dgm:spPr/>
      <dgm:t>
        <a:bodyPr/>
        <a:lstStyle/>
        <a:p>
          <a:endParaRPr lang="en-US"/>
        </a:p>
      </dgm:t>
    </dgm:pt>
    <dgm:pt modelId="{326BF454-3020-4E35-AF59-55EE729444BA}" type="sibTrans" cxnId="{9E927C1C-0C2B-4B6A-843A-B2824C4EFCB6}">
      <dgm:prSet/>
      <dgm:spPr/>
      <dgm:t>
        <a:bodyPr/>
        <a:lstStyle/>
        <a:p>
          <a:endParaRPr lang="en-US"/>
        </a:p>
      </dgm:t>
    </dgm:pt>
    <dgm:pt modelId="{FB98E100-D665-4FDD-B39F-278AB592F4F4}">
      <dgm:prSet phldrT="[Text]"/>
      <dgm:spPr/>
      <dgm:t>
        <a:bodyPr/>
        <a:lstStyle/>
        <a:p>
          <a:r>
            <a:rPr lang="en-US" dirty="0" smtClean="0"/>
            <a:t>Supply List</a:t>
          </a:r>
          <a:endParaRPr lang="en-US" dirty="0"/>
        </a:p>
      </dgm:t>
    </dgm:pt>
    <dgm:pt modelId="{8ACA4320-4E33-4006-A90F-81B6CB1E1694}" type="parTrans" cxnId="{EB58CC2F-3784-423E-BDEB-93AB8204A44B}">
      <dgm:prSet/>
      <dgm:spPr/>
      <dgm:t>
        <a:bodyPr/>
        <a:lstStyle/>
        <a:p>
          <a:endParaRPr lang="en-US"/>
        </a:p>
      </dgm:t>
    </dgm:pt>
    <dgm:pt modelId="{F53F20B6-940E-4AF7-8579-AD8BF52A6E25}" type="sibTrans" cxnId="{EB58CC2F-3784-423E-BDEB-93AB8204A44B}">
      <dgm:prSet/>
      <dgm:spPr/>
      <dgm:t>
        <a:bodyPr/>
        <a:lstStyle/>
        <a:p>
          <a:endParaRPr lang="en-US"/>
        </a:p>
      </dgm:t>
    </dgm:pt>
    <dgm:pt modelId="{98DDBE5E-FD90-4BFC-AE40-7896708D96B9}">
      <dgm:prSet phldrT="[Text]"/>
      <dgm:spPr/>
      <dgm:t>
        <a:bodyPr/>
        <a:lstStyle/>
        <a:p>
          <a:r>
            <a:rPr lang="en-US" i="0" dirty="0" smtClean="0"/>
            <a:t>Classroom Presentation</a:t>
          </a:r>
          <a:endParaRPr lang="en-US" i="0" dirty="0"/>
        </a:p>
      </dgm:t>
    </dgm:pt>
    <dgm:pt modelId="{F827D7A1-710F-404B-9BD9-F1FAACD83D4B}" type="parTrans" cxnId="{1A78A54F-6C02-4FE3-8D79-61D0D3C8CA4F}">
      <dgm:prSet/>
      <dgm:spPr/>
      <dgm:t>
        <a:bodyPr/>
        <a:lstStyle/>
        <a:p>
          <a:endParaRPr lang="en-US"/>
        </a:p>
      </dgm:t>
    </dgm:pt>
    <dgm:pt modelId="{370563C6-7CD2-4B3F-8F7C-A1222E588B8D}" type="sibTrans" cxnId="{1A78A54F-6C02-4FE3-8D79-61D0D3C8CA4F}">
      <dgm:prSet/>
      <dgm:spPr/>
      <dgm:t>
        <a:bodyPr/>
        <a:lstStyle/>
        <a:p>
          <a:endParaRPr lang="en-US"/>
        </a:p>
      </dgm:t>
    </dgm:pt>
    <dgm:pt modelId="{7BB1781D-1B9F-4B2C-917C-32AF267C43D1}">
      <dgm:prSet phldrT="[Text]"/>
      <dgm:spPr/>
      <dgm:t>
        <a:bodyPr/>
        <a:lstStyle/>
        <a:p>
          <a:r>
            <a:rPr lang="en-US" dirty="0" smtClean="0"/>
            <a:t>Temp Sensor</a:t>
          </a:r>
          <a:endParaRPr lang="en-US" dirty="0"/>
        </a:p>
      </dgm:t>
    </dgm:pt>
    <dgm:pt modelId="{F421B2AD-BFD1-4C7C-BEF5-1862C08FE7AD}" type="parTrans" cxnId="{B1F22F94-4CDB-4138-994D-20D1D51F28A8}">
      <dgm:prSet/>
      <dgm:spPr/>
      <dgm:t>
        <a:bodyPr/>
        <a:lstStyle/>
        <a:p>
          <a:endParaRPr lang="en-US"/>
        </a:p>
      </dgm:t>
    </dgm:pt>
    <dgm:pt modelId="{FFC962BE-FE02-4EBA-9FD0-16790539912E}" type="sibTrans" cxnId="{B1F22F94-4CDB-4138-994D-20D1D51F28A8}">
      <dgm:prSet/>
      <dgm:spPr/>
      <dgm:t>
        <a:bodyPr/>
        <a:lstStyle/>
        <a:p>
          <a:endParaRPr lang="en-US"/>
        </a:p>
      </dgm:t>
    </dgm:pt>
    <dgm:pt modelId="{2EA19A88-EC81-4FDA-A937-AED335957FD4}">
      <dgm:prSet phldrT="[Text]"/>
      <dgm:spPr/>
      <dgm:t>
        <a:bodyPr/>
        <a:lstStyle/>
        <a:p>
          <a:r>
            <a:rPr lang="en-US" dirty="0" smtClean="0"/>
            <a:t>Brightness</a:t>
          </a:r>
          <a:endParaRPr lang="en-US" dirty="0"/>
        </a:p>
      </dgm:t>
    </dgm:pt>
    <dgm:pt modelId="{D803E270-CF66-47AB-A779-71BF85C5C14D}" type="parTrans" cxnId="{CF082373-E8B5-4F36-AF24-F829ADE6128C}">
      <dgm:prSet/>
      <dgm:spPr/>
      <dgm:t>
        <a:bodyPr/>
        <a:lstStyle/>
        <a:p>
          <a:endParaRPr lang="en-US"/>
        </a:p>
      </dgm:t>
    </dgm:pt>
    <dgm:pt modelId="{65971DE1-333F-4B69-8609-5CDCAAE43B4C}" type="sibTrans" cxnId="{CF082373-E8B5-4F36-AF24-F829ADE6128C}">
      <dgm:prSet/>
      <dgm:spPr/>
      <dgm:t>
        <a:bodyPr/>
        <a:lstStyle/>
        <a:p>
          <a:endParaRPr lang="en-US"/>
        </a:p>
      </dgm:t>
    </dgm:pt>
    <dgm:pt modelId="{B856E84F-85DD-49E9-A95F-314FE47D2AEF}" type="pres">
      <dgm:prSet presAssocID="{FCB8BB52-3691-4348-95B3-8219A83F3B69}" presName="Name0" presStyleCnt="0">
        <dgm:presLayoutVars>
          <dgm:dir/>
          <dgm:animLvl val="lvl"/>
          <dgm:resizeHandles val="exact"/>
        </dgm:presLayoutVars>
      </dgm:prSet>
      <dgm:spPr/>
      <dgm:t>
        <a:bodyPr/>
        <a:lstStyle/>
        <a:p>
          <a:endParaRPr lang="en-US"/>
        </a:p>
      </dgm:t>
    </dgm:pt>
    <dgm:pt modelId="{F9B5FE66-2E7F-4177-9BC3-F5DCEDB17BDB}" type="pres">
      <dgm:prSet presAssocID="{4334B397-698B-456D-B78D-38EDEAF99387}" presName="composite" presStyleCnt="0"/>
      <dgm:spPr/>
    </dgm:pt>
    <dgm:pt modelId="{EB0296A8-C041-4A68-9EA0-883C1F030B3F}" type="pres">
      <dgm:prSet presAssocID="{4334B397-698B-456D-B78D-38EDEAF99387}" presName="parTx" presStyleLbl="alignNode1" presStyleIdx="0" presStyleCnt="3">
        <dgm:presLayoutVars>
          <dgm:chMax val="0"/>
          <dgm:chPref val="0"/>
          <dgm:bulletEnabled val="1"/>
        </dgm:presLayoutVars>
      </dgm:prSet>
      <dgm:spPr/>
      <dgm:t>
        <a:bodyPr/>
        <a:lstStyle/>
        <a:p>
          <a:endParaRPr lang="en-US"/>
        </a:p>
      </dgm:t>
    </dgm:pt>
    <dgm:pt modelId="{5FDF61DF-49A1-4B78-99B2-AFF66186C143}" type="pres">
      <dgm:prSet presAssocID="{4334B397-698B-456D-B78D-38EDEAF99387}" presName="desTx" presStyleLbl="alignAccFollowNode1" presStyleIdx="0" presStyleCnt="3">
        <dgm:presLayoutVars>
          <dgm:bulletEnabled val="1"/>
        </dgm:presLayoutVars>
      </dgm:prSet>
      <dgm:spPr/>
      <dgm:t>
        <a:bodyPr/>
        <a:lstStyle/>
        <a:p>
          <a:endParaRPr lang="en-US"/>
        </a:p>
      </dgm:t>
    </dgm:pt>
    <dgm:pt modelId="{A4A22CBF-32AB-4C55-9C68-17174215179D}" type="pres">
      <dgm:prSet presAssocID="{023A4689-9FBA-4587-AD2B-B215FD45E1D9}" presName="space" presStyleCnt="0"/>
      <dgm:spPr/>
    </dgm:pt>
    <dgm:pt modelId="{5F764CE3-F6BE-44B2-AA6D-A3B1B3791122}" type="pres">
      <dgm:prSet presAssocID="{17F1CA59-A6F7-4C5A-B81C-296CD511E885}" presName="composite" presStyleCnt="0"/>
      <dgm:spPr/>
    </dgm:pt>
    <dgm:pt modelId="{6C7FACE1-65F1-4C67-AE46-6CC369A83074}" type="pres">
      <dgm:prSet presAssocID="{17F1CA59-A6F7-4C5A-B81C-296CD511E885}" presName="parTx" presStyleLbl="alignNode1" presStyleIdx="1" presStyleCnt="3">
        <dgm:presLayoutVars>
          <dgm:chMax val="0"/>
          <dgm:chPref val="0"/>
          <dgm:bulletEnabled val="1"/>
        </dgm:presLayoutVars>
      </dgm:prSet>
      <dgm:spPr/>
      <dgm:t>
        <a:bodyPr/>
        <a:lstStyle/>
        <a:p>
          <a:endParaRPr lang="en-US"/>
        </a:p>
      </dgm:t>
    </dgm:pt>
    <dgm:pt modelId="{F1A03FC0-84ED-4032-8D74-B2E75AFB5FEE}" type="pres">
      <dgm:prSet presAssocID="{17F1CA59-A6F7-4C5A-B81C-296CD511E885}" presName="desTx" presStyleLbl="alignAccFollowNode1" presStyleIdx="1" presStyleCnt="3">
        <dgm:presLayoutVars>
          <dgm:bulletEnabled val="1"/>
        </dgm:presLayoutVars>
      </dgm:prSet>
      <dgm:spPr/>
      <dgm:t>
        <a:bodyPr/>
        <a:lstStyle/>
        <a:p>
          <a:endParaRPr lang="en-US"/>
        </a:p>
      </dgm:t>
    </dgm:pt>
    <dgm:pt modelId="{2A5394E3-8663-49A7-8FFE-A2D17D4634D1}" type="pres">
      <dgm:prSet presAssocID="{3B22D05C-0F3C-4FB4-8BB0-CCB1DA21137B}" presName="space" presStyleCnt="0"/>
      <dgm:spPr/>
    </dgm:pt>
    <dgm:pt modelId="{D9B2D8A1-8B40-4952-8EC8-8294D0E6814D}" type="pres">
      <dgm:prSet presAssocID="{78CBE39B-5ACD-404C-8CF0-174B29398FE8}" presName="composite" presStyleCnt="0"/>
      <dgm:spPr/>
    </dgm:pt>
    <dgm:pt modelId="{D646C84A-72E4-477A-A134-4DF624385E85}" type="pres">
      <dgm:prSet presAssocID="{78CBE39B-5ACD-404C-8CF0-174B29398FE8}" presName="parTx" presStyleLbl="alignNode1" presStyleIdx="2" presStyleCnt="3">
        <dgm:presLayoutVars>
          <dgm:chMax val="0"/>
          <dgm:chPref val="0"/>
          <dgm:bulletEnabled val="1"/>
        </dgm:presLayoutVars>
      </dgm:prSet>
      <dgm:spPr/>
      <dgm:t>
        <a:bodyPr/>
        <a:lstStyle/>
        <a:p>
          <a:endParaRPr lang="en-US"/>
        </a:p>
      </dgm:t>
    </dgm:pt>
    <dgm:pt modelId="{CE6BE841-462E-4FCE-B098-D851E9114D12}" type="pres">
      <dgm:prSet presAssocID="{78CBE39B-5ACD-404C-8CF0-174B29398FE8}" presName="desTx" presStyleLbl="alignAccFollowNode1" presStyleIdx="2" presStyleCnt="3">
        <dgm:presLayoutVars>
          <dgm:bulletEnabled val="1"/>
        </dgm:presLayoutVars>
      </dgm:prSet>
      <dgm:spPr/>
      <dgm:t>
        <a:bodyPr/>
        <a:lstStyle/>
        <a:p>
          <a:endParaRPr lang="en-US"/>
        </a:p>
      </dgm:t>
    </dgm:pt>
  </dgm:ptLst>
  <dgm:cxnLst>
    <dgm:cxn modelId="{1367B612-622B-47EA-B56C-7FFCD595C160}" type="presOf" srcId="{FCB8BB52-3691-4348-95B3-8219A83F3B69}" destId="{B856E84F-85DD-49E9-A95F-314FE47D2AEF}" srcOrd="0" destOrd="0" presId="urn:microsoft.com/office/officeart/2005/8/layout/hList1"/>
    <dgm:cxn modelId="{4E474761-7BB9-4111-8255-CA18CA7362D7}" srcId="{FCB8BB52-3691-4348-95B3-8219A83F3B69}" destId="{4334B397-698B-456D-B78D-38EDEAF99387}" srcOrd="0" destOrd="0" parTransId="{E41DBAF4-4B3D-431A-B46A-C3C1B26F0C70}" sibTransId="{023A4689-9FBA-4587-AD2B-B215FD45E1D9}"/>
    <dgm:cxn modelId="{EB58CC2F-3784-423E-BDEB-93AB8204A44B}" srcId="{4334B397-698B-456D-B78D-38EDEAF99387}" destId="{FB98E100-D665-4FDD-B39F-278AB592F4F4}" srcOrd="1" destOrd="0" parTransId="{8ACA4320-4E33-4006-A90F-81B6CB1E1694}" sibTransId="{F53F20B6-940E-4AF7-8579-AD8BF52A6E25}"/>
    <dgm:cxn modelId="{9E927C1C-0C2B-4B6A-843A-B2824C4EFCB6}" srcId="{78CBE39B-5ACD-404C-8CF0-174B29398FE8}" destId="{F168C5C6-6C11-43EC-966E-091A2540F4B4}" srcOrd="0" destOrd="0" parTransId="{41CC548A-4058-4183-85BC-1EE81FFC45CF}" sibTransId="{326BF454-3020-4E35-AF59-55EE729444BA}"/>
    <dgm:cxn modelId="{11BD74DD-7FD2-47B7-A3F9-9751452A8C8F}" type="presOf" srcId="{FB98E100-D665-4FDD-B39F-278AB592F4F4}" destId="{5FDF61DF-49A1-4B78-99B2-AFF66186C143}" srcOrd="0" destOrd="1" presId="urn:microsoft.com/office/officeart/2005/8/layout/hList1"/>
    <dgm:cxn modelId="{16C86798-F0B4-4EF6-9D1C-D648AA133490}" type="presOf" srcId="{7BB1781D-1B9F-4B2C-917C-32AF267C43D1}" destId="{CE6BE841-462E-4FCE-B098-D851E9114D12}" srcOrd="0" destOrd="2" presId="urn:microsoft.com/office/officeart/2005/8/layout/hList1"/>
    <dgm:cxn modelId="{DC5C2917-216D-4944-943C-E4195009E72D}" type="presOf" srcId="{17F1CA59-A6F7-4C5A-B81C-296CD511E885}" destId="{6C7FACE1-65F1-4C67-AE46-6CC369A83074}" srcOrd="0" destOrd="0" presId="urn:microsoft.com/office/officeart/2005/8/layout/hList1"/>
    <dgm:cxn modelId="{D11EAF41-8E11-4B90-A611-5C926F865641}" type="presOf" srcId="{650AC3AA-D1DD-4325-B3B2-FDF2E81301CA}" destId="{F1A03FC0-84ED-4032-8D74-B2E75AFB5FEE}" srcOrd="0" destOrd="0" presId="urn:microsoft.com/office/officeart/2005/8/layout/hList1"/>
    <dgm:cxn modelId="{CF082373-E8B5-4F36-AF24-F829ADE6128C}" srcId="{F168C5C6-6C11-43EC-966E-091A2540F4B4}" destId="{2EA19A88-EC81-4FDA-A937-AED335957FD4}" srcOrd="0" destOrd="0" parTransId="{D803E270-CF66-47AB-A779-71BF85C5C14D}" sibTransId="{65971DE1-333F-4B69-8609-5CDCAAE43B4C}"/>
    <dgm:cxn modelId="{5B1FC8F3-B536-4854-84A8-6E6EFAF5C9AA}" type="presOf" srcId="{81870AF1-80A2-4C92-B067-F48129166358}" destId="{5FDF61DF-49A1-4B78-99B2-AFF66186C143}" srcOrd="0" destOrd="0" presId="urn:microsoft.com/office/officeart/2005/8/layout/hList1"/>
    <dgm:cxn modelId="{FAE44276-E8D0-434B-A7B5-107C688EF6A6}" srcId="{FCB8BB52-3691-4348-95B3-8219A83F3B69}" destId="{78CBE39B-5ACD-404C-8CF0-174B29398FE8}" srcOrd="2" destOrd="0" parTransId="{EC32D4D9-76A7-4BE6-8F75-E9940DBF070D}" sibTransId="{C90A67FB-15FC-49F2-AA63-B4C73999463A}"/>
    <dgm:cxn modelId="{41A83917-7738-4925-AD83-BFCA4A22065D}" type="presOf" srcId="{4334B397-698B-456D-B78D-38EDEAF99387}" destId="{EB0296A8-C041-4A68-9EA0-883C1F030B3F}" srcOrd="0" destOrd="0" presId="urn:microsoft.com/office/officeart/2005/8/layout/hList1"/>
    <dgm:cxn modelId="{FF7EE900-68D2-438C-AEC9-F7555A17E0F0}" type="presOf" srcId="{2EA19A88-EC81-4FDA-A937-AED335957FD4}" destId="{CE6BE841-462E-4FCE-B098-D851E9114D12}" srcOrd="0" destOrd="1" presId="urn:microsoft.com/office/officeart/2005/8/layout/hList1"/>
    <dgm:cxn modelId="{9FE57991-0FCD-4E71-8B89-C80A53E4F163}" type="presOf" srcId="{98DDBE5E-FD90-4BFC-AE40-7896708D96B9}" destId="{5FDF61DF-49A1-4B78-99B2-AFF66186C143}" srcOrd="0" destOrd="2" presId="urn:microsoft.com/office/officeart/2005/8/layout/hList1"/>
    <dgm:cxn modelId="{1A78A54F-6C02-4FE3-8D79-61D0D3C8CA4F}" srcId="{4334B397-698B-456D-B78D-38EDEAF99387}" destId="{98DDBE5E-FD90-4BFC-AE40-7896708D96B9}" srcOrd="2" destOrd="0" parTransId="{F827D7A1-710F-404B-9BD9-F1FAACD83D4B}" sibTransId="{370563C6-7CD2-4B3F-8F7C-A1222E588B8D}"/>
    <dgm:cxn modelId="{9BDCED52-6398-46D4-8F56-4BF1263F0894}" srcId="{FCB8BB52-3691-4348-95B3-8219A83F3B69}" destId="{17F1CA59-A6F7-4C5A-B81C-296CD511E885}" srcOrd="1" destOrd="0" parTransId="{F0A3BCDC-2C82-442A-84F6-A8E730221AB1}" sibTransId="{3B22D05C-0F3C-4FB4-8BB0-CCB1DA21137B}"/>
    <dgm:cxn modelId="{DFD56706-622B-4255-A3E7-EADEE6E15207}" type="presOf" srcId="{F168C5C6-6C11-43EC-966E-091A2540F4B4}" destId="{CE6BE841-462E-4FCE-B098-D851E9114D12}" srcOrd="0" destOrd="0" presId="urn:microsoft.com/office/officeart/2005/8/layout/hList1"/>
    <dgm:cxn modelId="{065FD44F-AD2C-40A8-A328-BD315E2C20EF}" srcId="{17F1CA59-A6F7-4C5A-B81C-296CD511E885}" destId="{650AC3AA-D1DD-4325-B3B2-FDF2E81301CA}" srcOrd="0" destOrd="0" parTransId="{732B884F-D0DA-4DD3-9751-26F6E85197ED}" sibTransId="{2E55AAEA-1F8A-41CD-9374-10E8D86DA595}"/>
    <dgm:cxn modelId="{39F27AC5-2E24-4664-864C-0D3649EF3EA5}" type="presOf" srcId="{78CBE39B-5ACD-404C-8CF0-174B29398FE8}" destId="{D646C84A-72E4-477A-A134-4DF624385E85}" srcOrd="0" destOrd="0" presId="urn:microsoft.com/office/officeart/2005/8/layout/hList1"/>
    <dgm:cxn modelId="{B1F22F94-4CDB-4138-994D-20D1D51F28A8}" srcId="{F168C5C6-6C11-43EC-966E-091A2540F4B4}" destId="{7BB1781D-1B9F-4B2C-917C-32AF267C43D1}" srcOrd="1" destOrd="0" parTransId="{F421B2AD-BFD1-4C7C-BEF5-1862C08FE7AD}" sibTransId="{FFC962BE-FE02-4EBA-9FD0-16790539912E}"/>
    <dgm:cxn modelId="{FCD46B59-85CB-4EAB-B97C-14709D041211}" srcId="{4334B397-698B-456D-B78D-38EDEAF99387}" destId="{81870AF1-80A2-4C92-B067-F48129166358}" srcOrd="0" destOrd="0" parTransId="{36D2466F-6372-4ED2-8468-BB618522F548}" sibTransId="{34D7BC53-33AF-4572-8E14-178B1136725D}"/>
    <dgm:cxn modelId="{C67CA151-231B-4195-BEAD-5F19BA2EA913}" type="presParOf" srcId="{B856E84F-85DD-49E9-A95F-314FE47D2AEF}" destId="{F9B5FE66-2E7F-4177-9BC3-F5DCEDB17BDB}" srcOrd="0" destOrd="0" presId="urn:microsoft.com/office/officeart/2005/8/layout/hList1"/>
    <dgm:cxn modelId="{77513B09-D5CC-4DDA-8766-255A44D1E46C}" type="presParOf" srcId="{F9B5FE66-2E7F-4177-9BC3-F5DCEDB17BDB}" destId="{EB0296A8-C041-4A68-9EA0-883C1F030B3F}" srcOrd="0" destOrd="0" presId="urn:microsoft.com/office/officeart/2005/8/layout/hList1"/>
    <dgm:cxn modelId="{F399152E-D602-41C7-99DD-F9D432D38144}" type="presParOf" srcId="{F9B5FE66-2E7F-4177-9BC3-F5DCEDB17BDB}" destId="{5FDF61DF-49A1-4B78-99B2-AFF66186C143}" srcOrd="1" destOrd="0" presId="urn:microsoft.com/office/officeart/2005/8/layout/hList1"/>
    <dgm:cxn modelId="{153F37C6-2E2E-4A9E-A1E9-997443282FD9}" type="presParOf" srcId="{B856E84F-85DD-49E9-A95F-314FE47D2AEF}" destId="{A4A22CBF-32AB-4C55-9C68-17174215179D}" srcOrd="1" destOrd="0" presId="urn:microsoft.com/office/officeart/2005/8/layout/hList1"/>
    <dgm:cxn modelId="{8A7641DE-06D1-4275-8033-7433BAA6B601}" type="presParOf" srcId="{B856E84F-85DD-49E9-A95F-314FE47D2AEF}" destId="{5F764CE3-F6BE-44B2-AA6D-A3B1B3791122}" srcOrd="2" destOrd="0" presId="urn:microsoft.com/office/officeart/2005/8/layout/hList1"/>
    <dgm:cxn modelId="{11073CCC-6C2B-4892-8192-829F3152B621}" type="presParOf" srcId="{5F764CE3-F6BE-44B2-AA6D-A3B1B3791122}" destId="{6C7FACE1-65F1-4C67-AE46-6CC369A83074}" srcOrd="0" destOrd="0" presId="urn:microsoft.com/office/officeart/2005/8/layout/hList1"/>
    <dgm:cxn modelId="{38B58335-F251-4241-BE4E-EBEE3DD04FC1}" type="presParOf" srcId="{5F764CE3-F6BE-44B2-AA6D-A3B1B3791122}" destId="{F1A03FC0-84ED-4032-8D74-B2E75AFB5FEE}" srcOrd="1" destOrd="0" presId="urn:microsoft.com/office/officeart/2005/8/layout/hList1"/>
    <dgm:cxn modelId="{BB79EB54-1BEB-4368-85EA-500ADADC8276}" type="presParOf" srcId="{B856E84F-85DD-49E9-A95F-314FE47D2AEF}" destId="{2A5394E3-8663-49A7-8FFE-A2D17D4634D1}" srcOrd="3" destOrd="0" presId="urn:microsoft.com/office/officeart/2005/8/layout/hList1"/>
    <dgm:cxn modelId="{27ECD977-D58F-4DAB-9C90-F4A41ACA425A}" type="presParOf" srcId="{B856E84F-85DD-49E9-A95F-314FE47D2AEF}" destId="{D9B2D8A1-8B40-4952-8EC8-8294D0E6814D}" srcOrd="4" destOrd="0" presId="urn:microsoft.com/office/officeart/2005/8/layout/hList1"/>
    <dgm:cxn modelId="{7B70B26D-152C-4500-9F29-66BC8634627E}" type="presParOf" srcId="{D9B2D8A1-8B40-4952-8EC8-8294D0E6814D}" destId="{D646C84A-72E4-477A-A134-4DF624385E85}" srcOrd="0" destOrd="0" presId="urn:microsoft.com/office/officeart/2005/8/layout/hList1"/>
    <dgm:cxn modelId="{9B525C52-67B8-4FD8-A5E0-63863DEF35A6}" type="presParOf" srcId="{D9B2D8A1-8B40-4952-8EC8-8294D0E6814D}" destId="{CE6BE841-462E-4FCE-B098-D851E9114D12}"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CB8BB52-3691-4348-95B3-8219A83F3B6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17F1CA59-A6F7-4C5A-B81C-296CD511E885}">
      <dgm:prSet phldrT="[Text]"/>
      <dgm:spPr/>
      <dgm:t>
        <a:bodyPr/>
        <a:lstStyle/>
        <a:p>
          <a:pPr algn="l"/>
          <a:r>
            <a:rPr lang="en-US" dirty="0" smtClean="0"/>
            <a:t>4. Putting it all together: DIY Mood Ring</a:t>
          </a:r>
          <a:endParaRPr lang="en-US" dirty="0"/>
        </a:p>
      </dgm:t>
    </dgm:pt>
    <dgm:pt modelId="{F0A3BCDC-2C82-442A-84F6-A8E730221AB1}" type="parTrans" cxnId="{9BDCED52-6398-46D4-8F56-4BF1263F0894}">
      <dgm:prSet/>
      <dgm:spPr/>
      <dgm:t>
        <a:bodyPr/>
        <a:lstStyle/>
        <a:p>
          <a:endParaRPr lang="en-US"/>
        </a:p>
      </dgm:t>
    </dgm:pt>
    <dgm:pt modelId="{3B22D05C-0F3C-4FB4-8BB0-CCB1DA21137B}" type="sibTrans" cxnId="{9BDCED52-6398-46D4-8F56-4BF1263F0894}">
      <dgm:prSet/>
      <dgm:spPr/>
      <dgm:t>
        <a:bodyPr/>
        <a:lstStyle/>
        <a:p>
          <a:endParaRPr lang="en-US"/>
        </a:p>
      </dgm:t>
    </dgm:pt>
    <dgm:pt modelId="{650AC3AA-D1DD-4325-B3B2-FDF2E81301CA}">
      <dgm:prSet phldrT="[Text]" custT="1"/>
      <dgm:spPr/>
      <dgm:t>
        <a:bodyPr/>
        <a:lstStyle/>
        <a:p>
          <a:r>
            <a:rPr lang="en-US" sz="1800" dirty="0" smtClean="0"/>
            <a:t>Students assimilate the skills learned, and create their own digital mood ring.</a:t>
          </a:r>
          <a:endParaRPr lang="en-US" sz="1800" dirty="0"/>
        </a:p>
      </dgm:t>
    </dgm:pt>
    <dgm:pt modelId="{732B884F-D0DA-4DD3-9751-26F6E85197ED}" type="parTrans" cxnId="{065FD44F-AD2C-40A8-A328-BD315E2C20EF}">
      <dgm:prSet/>
      <dgm:spPr/>
      <dgm:t>
        <a:bodyPr/>
        <a:lstStyle/>
        <a:p>
          <a:endParaRPr lang="en-US"/>
        </a:p>
      </dgm:t>
    </dgm:pt>
    <dgm:pt modelId="{2E55AAEA-1F8A-41CD-9374-10E8D86DA595}" type="sibTrans" cxnId="{065FD44F-AD2C-40A8-A328-BD315E2C20EF}">
      <dgm:prSet/>
      <dgm:spPr/>
      <dgm:t>
        <a:bodyPr/>
        <a:lstStyle/>
        <a:p>
          <a:endParaRPr lang="en-US"/>
        </a:p>
      </dgm:t>
    </dgm:pt>
    <dgm:pt modelId="{78CBE39B-5ACD-404C-8CF0-174B29398FE8}">
      <dgm:prSet phldrT="[Text]"/>
      <dgm:spPr/>
      <dgm:t>
        <a:bodyPr/>
        <a:lstStyle/>
        <a:p>
          <a:pPr algn="l"/>
          <a:r>
            <a:rPr lang="en-US" dirty="0" smtClean="0"/>
            <a:t>5. Presentation: Sell your product (optional)</a:t>
          </a:r>
          <a:endParaRPr lang="en-US" dirty="0"/>
        </a:p>
      </dgm:t>
    </dgm:pt>
    <dgm:pt modelId="{EC32D4D9-76A7-4BE6-8F75-E9940DBF070D}" type="parTrans" cxnId="{FAE44276-E8D0-434B-A7B5-107C688EF6A6}">
      <dgm:prSet/>
      <dgm:spPr/>
      <dgm:t>
        <a:bodyPr/>
        <a:lstStyle/>
        <a:p>
          <a:endParaRPr lang="en-US"/>
        </a:p>
      </dgm:t>
    </dgm:pt>
    <dgm:pt modelId="{C90A67FB-15FC-49F2-AA63-B4C73999463A}" type="sibTrans" cxnId="{FAE44276-E8D0-434B-A7B5-107C688EF6A6}">
      <dgm:prSet/>
      <dgm:spPr/>
      <dgm:t>
        <a:bodyPr/>
        <a:lstStyle/>
        <a:p>
          <a:endParaRPr lang="en-US"/>
        </a:p>
      </dgm:t>
    </dgm:pt>
    <dgm:pt modelId="{F168C5C6-6C11-43EC-966E-091A2540F4B4}">
      <dgm:prSet phldrT="[Text]" custT="1"/>
      <dgm:spPr/>
      <dgm:t>
        <a:bodyPr/>
        <a:lstStyle/>
        <a:p>
          <a:r>
            <a:rPr lang="en-US" sz="1800" dirty="0" smtClean="0"/>
            <a:t>Personalize your product</a:t>
          </a:r>
          <a:endParaRPr lang="en-US" sz="1800" dirty="0"/>
        </a:p>
      </dgm:t>
    </dgm:pt>
    <dgm:pt modelId="{41CC548A-4058-4183-85BC-1EE81FFC45CF}" type="parTrans" cxnId="{9E927C1C-0C2B-4B6A-843A-B2824C4EFCB6}">
      <dgm:prSet/>
      <dgm:spPr/>
      <dgm:t>
        <a:bodyPr/>
        <a:lstStyle/>
        <a:p>
          <a:endParaRPr lang="en-US"/>
        </a:p>
      </dgm:t>
    </dgm:pt>
    <dgm:pt modelId="{326BF454-3020-4E35-AF59-55EE729444BA}" type="sibTrans" cxnId="{9E927C1C-0C2B-4B6A-843A-B2824C4EFCB6}">
      <dgm:prSet/>
      <dgm:spPr/>
      <dgm:t>
        <a:bodyPr/>
        <a:lstStyle/>
        <a:p>
          <a:endParaRPr lang="en-US"/>
        </a:p>
      </dgm:t>
    </dgm:pt>
    <dgm:pt modelId="{461D2FEF-AA7A-462F-B921-288F640C1A4B}">
      <dgm:prSet phldrT="[Text]" custT="1"/>
      <dgm:spPr/>
      <dgm:t>
        <a:bodyPr/>
        <a:lstStyle/>
        <a:p>
          <a:r>
            <a:rPr lang="en-US" sz="1800" dirty="0" smtClean="0"/>
            <a:t>Create a presentation to sell your unique design to your classmates</a:t>
          </a:r>
          <a:endParaRPr lang="en-US" sz="1800" dirty="0"/>
        </a:p>
      </dgm:t>
    </dgm:pt>
    <dgm:pt modelId="{4205D902-D1A1-41EB-8C78-3EBE88992886}" type="parTrans" cxnId="{0365FB9C-F961-4C8A-885D-96FBCEF78486}">
      <dgm:prSet/>
      <dgm:spPr/>
      <dgm:t>
        <a:bodyPr/>
        <a:lstStyle/>
        <a:p>
          <a:endParaRPr lang="en-US"/>
        </a:p>
      </dgm:t>
    </dgm:pt>
    <dgm:pt modelId="{2A9657CE-ADC9-4671-8E9D-883E5404C0E7}" type="sibTrans" cxnId="{0365FB9C-F961-4C8A-885D-96FBCEF78486}">
      <dgm:prSet/>
      <dgm:spPr/>
      <dgm:t>
        <a:bodyPr/>
        <a:lstStyle/>
        <a:p>
          <a:endParaRPr lang="en-US"/>
        </a:p>
      </dgm:t>
    </dgm:pt>
    <dgm:pt modelId="{797644BF-C8B1-41C2-A2D7-14E05C755120}">
      <dgm:prSet phldrT="[Text]" custT="1"/>
      <dgm:spPr/>
      <dgm:t>
        <a:bodyPr/>
        <a:lstStyle/>
        <a:p>
          <a:r>
            <a:rPr lang="en-US" sz="1800" dirty="0" smtClean="0"/>
            <a:t>Extensions/Get Creative!</a:t>
          </a:r>
          <a:endParaRPr lang="en-US" sz="1800" dirty="0"/>
        </a:p>
      </dgm:t>
    </dgm:pt>
    <dgm:pt modelId="{BD4E82F3-7BBF-414B-B5A1-7A2235B25D54}" type="parTrans" cxnId="{93CB1881-ECF2-4385-975D-AB26077B33E9}">
      <dgm:prSet/>
      <dgm:spPr/>
      <dgm:t>
        <a:bodyPr/>
        <a:lstStyle/>
        <a:p>
          <a:endParaRPr lang="en-US"/>
        </a:p>
      </dgm:t>
    </dgm:pt>
    <dgm:pt modelId="{4DA5400D-B675-4E69-8B2F-AF629F310671}" type="sibTrans" cxnId="{93CB1881-ECF2-4385-975D-AB26077B33E9}">
      <dgm:prSet/>
      <dgm:spPr/>
      <dgm:t>
        <a:bodyPr/>
        <a:lstStyle/>
        <a:p>
          <a:endParaRPr lang="en-US"/>
        </a:p>
      </dgm:t>
    </dgm:pt>
    <dgm:pt modelId="{EB91B509-B3B9-4CA2-974A-8C9FE2A2E06A}">
      <dgm:prSet phldrT="[Text]"/>
      <dgm:spPr/>
      <dgm:t>
        <a:bodyPr/>
        <a:lstStyle/>
        <a:p>
          <a:r>
            <a:rPr lang="en-US" dirty="0" smtClean="0"/>
            <a:t>6.Completed Sample code</a:t>
          </a:r>
          <a:endParaRPr lang="en-US" dirty="0"/>
        </a:p>
      </dgm:t>
    </dgm:pt>
    <dgm:pt modelId="{32BE2BA5-BB05-4A0E-A755-90F68CE224B1}" type="parTrans" cxnId="{5CFC6F55-EFD5-46D9-99EA-EB4E60D9E730}">
      <dgm:prSet/>
      <dgm:spPr/>
      <dgm:t>
        <a:bodyPr/>
        <a:lstStyle/>
        <a:p>
          <a:endParaRPr lang="en-US"/>
        </a:p>
      </dgm:t>
    </dgm:pt>
    <dgm:pt modelId="{A643FBDF-453D-4017-AB36-864778439039}" type="sibTrans" cxnId="{5CFC6F55-EFD5-46D9-99EA-EB4E60D9E730}">
      <dgm:prSet/>
      <dgm:spPr/>
      <dgm:t>
        <a:bodyPr/>
        <a:lstStyle/>
        <a:p>
          <a:endParaRPr lang="en-US"/>
        </a:p>
      </dgm:t>
    </dgm:pt>
    <dgm:pt modelId="{CADA11DA-B6EB-45C9-A915-FA7C1E288B50}">
      <dgm:prSet phldrT="[Text]" custT="1"/>
      <dgm:spPr/>
      <dgm:t>
        <a:bodyPr/>
        <a:lstStyle/>
        <a:p>
          <a:r>
            <a:rPr lang="en-US" sz="1800" dirty="0" smtClean="0"/>
            <a:t>Sample program(s)  for DIY: Mood Ring</a:t>
          </a:r>
          <a:endParaRPr lang="en-US" sz="1800" dirty="0"/>
        </a:p>
      </dgm:t>
    </dgm:pt>
    <dgm:pt modelId="{299F3370-52F6-4B34-8A69-333D3DB6B15F}" type="parTrans" cxnId="{689517B7-9991-4105-A059-B0343E6732A3}">
      <dgm:prSet/>
      <dgm:spPr/>
      <dgm:t>
        <a:bodyPr/>
        <a:lstStyle/>
        <a:p>
          <a:endParaRPr lang="en-US"/>
        </a:p>
      </dgm:t>
    </dgm:pt>
    <dgm:pt modelId="{7C6D5CE7-91D3-45BF-84EE-B78093FE94A2}" type="sibTrans" cxnId="{689517B7-9991-4105-A059-B0343E6732A3}">
      <dgm:prSet/>
      <dgm:spPr/>
      <dgm:t>
        <a:bodyPr/>
        <a:lstStyle/>
        <a:p>
          <a:endParaRPr lang="en-US"/>
        </a:p>
      </dgm:t>
    </dgm:pt>
    <dgm:pt modelId="{A1B676F5-90DF-4536-A9C0-ED58DAA1AF9E}">
      <dgm:prSet phldrT="[Text]" custT="1"/>
      <dgm:spPr/>
      <dgm:t>
        <a:bodyPr/>
        <a:lstStyle/>
        <a:p>
          <a:r>
            <a:rPr lang="en-US" sz="1800" dirty="0" smtClean="0"/>
            <a:t>Additional Coding Reference </a:t>
          </a:r>
          <a:endParaRPr lang="en-US" sz="1800" dirty="0"/>
        </a:p>
      </dgm:t>
    </dgm:pt>
    <dgm:pt modelId="{3EF9505F-B8D8-454E-A4C1-15DA3B0B4274}" type="parTrans" cxnId="{9B951094-5AED-4525-BE14-1C9956A6C033}">
      <dgm:prSet/>
      <dgm:spPr/>
      <dgm:t>
        <a:bodyPr/>
        <a:lstStyle/>
        <a:p>
          <a:endParaRPr lang="en-US"/>
        </a:p>
      </dgm:t>
    </dgm:pt>
    <dgm:pt modelId="{0CA0E1AE-8F68-4F7D-89AF-BEBABE2C0662}" type="sibTrans" cxnId="{9B951094-5AED-4525-BE14-1C9956A6C033}">
      <dgm:prSet/>
      <dgm:spPr/>
      <dgm:t>
        <a:bodyPr/>
        <a:lstStyle/>
        <a:p>
          <a:endParaRPr lang="en-US"/>
        </a:p>
      </dgm:t>
    </dgm:pt>
    <dgm:pt modelId="{B856E84F-85DD-49E9-A95F-314FE47D2AEF}" type="pres">
      <dgm:prSet presAssocID="{FCB8BB52-3691-4348-95B3-8219A83F3B69}" presName="Name0" presStyleCnt="0">
        <dgm:presLayoutVars>
          <dgm:dir/>
          <dgm:animLvl val="lvl"/>
          <dgm:resizeHandles val="exact"/>
        </dgm:presLayoutVars>
      </dgm:prSet>
      <dgm:spPr/>
      <dgm:t>
        <a:bodyPr/>
        <a:lstStyle/>
        <a:p>
          <a:endParaRPr lang="en-US"/>
        </a:p>
      </dgm:t>
    </dgm:pt>
    <dgm:pt modelId="{5F764CE3-F6BE-44B2-AA6D-A3B1B3791122}" type="pres">
      <dgm:prSet presAssocID="{17F1CA59-A6F7-4C5A-B81C-296CD511E885}" presName="composite" presStyleCnt="0"/>
      <dgm:spPr/>
    </dgm:pt>
    <dgm:pt modelId="{6C7FACE1-65F1-4C67-AE46-6CC369A83074}" type="pres">
      <dgm:prSet presAssocID="{17F1CA59-A6F7-4C5A-B81C-296CD511E885}" presName="parTx" presStyleLbl="alignNode1" presStyleIdx="0" presStyleCnt="3">
        <dgm:presLayoutVars>
          <dgm:chMax val="0"/>
          <dgm:chPref val="0"/>
          <dgm:bulletEnabled val="1"/>
        </dgm:presLayoutVars>
      </dgm:prSet>
      <dgm:spPr/>
      <dgm:t>
        <a:bodyPr/>
        <a:lstStyle/>
        <a:p>
          <a:endParaRPr lang="en-US"/>
        </a:p>
      </dgm:t>
    </dgm:pt>
    <dgm:pt modelId="{F1A03FC0-84ED-4032-8D74-B2E75AFB5FEE}" type="pres">
      <dgm:prSet presAssocID="{17F1CA59-A6F7-4C5A-B81C-296CD511E885}" presName="desTx" presStyleLbl="alignAccFollowNode1" presStyleIdx="0" presStyleCnt="3" custLinFactNeighborX="-103" custLinFactNeighborY="1023">
        <dgm:presLayoutVars>
          <dgm:bulletEnabled val="1"/>
        </dgm:presLayoutVars>
      </dgm:prSet>
      <dgm:spPr/>
      <dgm:t>
        <a:bodyPr/>
        <a:lstStyle/>
        <a:p>
          <a:endParaRPr lang="en-US"/>
        </a:p>
      </dgm:t>
    </dgm:pt>
    <dgm:pt modelId="{2A5394E3-8663-49A7-8FFE-A2D17D4634D1}" type="pres">
      <dgm:prSet presAssocID="{3B22D05C-0F3C-4FB4-8BB0-CCB1DA21137B}" presName="space" presStyleCnt="0"/>
      <dgm:spPr/>
    </dgm:pt>
    <dgm:pt modelId="{D9B2D8A1-8B40-4952-8EC8-8294D0E6814D}" type="pres">
      <dgm:prSet presAssocID="{78CBE39B-5ACD-404C-8CF0-174B29398FE8}" presName="composite" presStyleCnt="0"/>
      <dgm:spPr/>
    </dgm:pt>
    <dgm:pt modelId="{D646C84A-72E4-477A-A134-4DF624385E85}" type="pres">
      <dgm:prSet presAssocID="{78CBE39B-5ACD-404C-8CF0-174B29398FE8}" presName="parTx" presStyleLbl="alignNode1" presStyleIdx="1" presStyleCnt="3">
        <dgm:presLayoutVars>
          <dgm:chMax val="0"/>
          <dgm:chPref val="0"/>
          <dgm:bulletEnabled val="1"/>
        </dgm:presLayoutVars>
      </dgm:prSet>
      <dgm:spPr/>
      <dgm:t>
        <a:bodyPr/>
        <a:lstStyle/>
        <a:p>
          <a:endParaRPr lang="en-US"/>
        </a:p>
      </dgm:t>
    </dgm:pt>
    <dgm:pt modelId="{CE6BE841-462E-4FCE-B098-D851E9114D12}" type="pres">
      <dgm:prSet presAssocID="{78CBE39B-5ACD-404C-8CF0-174B29398FE8}" presName="desTx" presStyleLbl="alignAccFollowNode1" presStyleIdx="1" presStyleCnt="3">
        <dgm:presLayoutVars>
          <dgm:bulletEnabled val="1"/>
        </dgm:presLayoutVars>
      </dgm:prSet>
      <dgm:spPr/>
      <dgm:t>
        <a:bodyPr/>
        <a:lstStyle/>
        <a:p>
          <a:endParaRPr lang="en-US"/>
        </a:p>
      </dgm:t>
    </dgm:pt>
    <dgm:pt modelId="{66E35C24-9215-4BF3-B8C9-FB388B12A0E4}" type="pres">
      <dgm:prSet presAssocID="{C90A67FB-15FC-49F2-AA63-B4C73999463A}" presName="space" presStyleCnt="0"/>
      <dgm:spPr/>
    </dgm:pt>
    <dgm:pt modelId="{81EE0682-DE14-4769-90CB-C89D05E06BA4}" type="pres">
      <dgm:prSet presAssocID="{EB91B509-B3B9-4CA2-974A-8C9FE2A2E06A}" presName="composite" presStyleCnt="0"/>
      <dgm:spPr/>
    </dgm:pt>
    <dgm:pt modelId="{0E00290C-AF59-485B-9ACF-47573AFBC8B0}" type="pres">
      <dgm:prSet presAssocID="{EB91B509-B3B9-4CA2-974A-8C9FE2A2E06A}" presName="parTx" presStyleLbl="alignNode1" presStyleIdx="2" presStyleCnt="3">
        <dgm:presLayoutVars>
          <dgm:chMax val="0"/>
          <dgm:chPref val="0"/>
          <dgm:bulletEnabled val="1"/>
        </dgm:presLayoutVars>
      </dgm:prSet>
      <dgm:spPr/>
      <dgm:t>
        <a:bodyPr/>
        <a:lstStyle/>
        <a:p>
          <a:endParaRPr lang="en-US"/>
        </a:p>
      </dgm:t>
    </dgm:pt>
    <dgm:pt modelId="{2305A951-FEC1-40F9-9566-AFD8D629DA0F}" type="pres">
      <dgm:prSet presAssocID="{EB91B509-B3B9-4CA2-974A-8C9FE2A2E06A}" presName="desTx" presStyleLbl="alignAccFollowNode1" presStyleIdx="2" presStyleCnt="3">
        <dgm:presLayoutVars>
          <dgm:bulletEnabled val="1"/>
        </dgm:presLayoutVars>
      </dgm:prSet>
      <dgm:spPr/>
      <dgm:t>
        <a:bodyPr/>
        <a:lstStyle/>
        <a:p>
          <a:endParaRPr lang="en-US"/>
        </a:p>
      </dgm:t>
    </dgm:pt>
  </dgm:ptLst>
  <dgm:cxnLst>
    <dgm:cxn modelId="{9E927C1C-0C2B-4B6A-843A-B2824C4EFCB6}" srcId="{78CBE39B-5ACD-404C-8CF0-174B29398FE8}" destId="{F168C5C6-6C11-43EC-966E-091A2540F4B4}" srcOrd="0" destOrd="0" parTransId="{41CC548A-4058-4183-85BC-1EE81FFC45CF}" sibTransId="{326BF454-3020-4E35-AF59-55EE729444BA}"/>
    <dgm:cxn modelId="{5CFC6F55-EFD5-46D9-99EA-EB4E60D9E730}" srcId="{FCB8BB52-3691-4348-95B3-8219A83F3B69}" destId="{EB91B509-B3B9-4CA2-974A-8C9FE2A2E06A}" srcOrd="2" destOrd="0" parTransId="{32BE2BA5-BB05-4A0E-A755-90F68CE224B1}" sibTransId="{A643FBDF-453D-4017-AB36-864778439039}"/>
    <dgm:cxn modelId="{73FFD6A7-0E75-4C9E-97F9-F4CCD6008B8F}" type="presOf" srcId="{FCB8BB52-3691-4348-95B3-8219A83F3B69}" destId="{B856E84F-85DD-49E9-A95F-314FE47D2AEF}" srcOrd="0" destOrd="0" presId="urn:microsoft.com/office/officeart/2005/8/layout/hList1"/>
    <dgm:cxn modelId="{1A77D1A1-490B-4EF2-A51C-0395769C156C}" type="presOf" srcId="{A1B676F5-90DF-4536-A9C0-ED58DAA1AF9E}" destId="{2305A951-FEC1-40F9-9566-AFD8D629DA0F}" srcOrd="0" destOrd="1" presId="urn:microsoft.com/office/officeart/2005/8/layout/hList1"/>
    <dgm:cxn modelId="{FA17D396-CC58-4876-924F-C937DBD5A89E}" type="presOf" srcId="{78CBE39B-5ACD-404C-8CF0-174B29398FE8}" destId="{D646C84A-72E4-477A-A134-4DF624385E85}" srcOrd="0" destOrd="0" presId="urn:microsoft.com/office/officeart/2005/8/layout/hList1"/>
    <dgm:cxn modelId="{468F0ECC-85FA-42E1-B650-50B8B8BF9521}" type="presOf" srcId="{F168C5C6-6C11-43EC-966E-091A2540F4B4}" destId="{CE6BE841-462E-4FCE-B098-D851E9114D12}" srcOrd="0" destOrd="0" presId="urn:microsoft.com/office/officeart/2005/8/layout/hList1"/>
    <dgm:cxn modelId="{FAE44276-E8D0-434B-A7B5-107C688EF6A6}" srcId="{FCB8BB52-3691-4348-95B3-8219A83F3B69}" destId="{78CBE39B-5ACD-404C-8CF0-174B29398FE8}" srcOrd="1" destOrd="0" parTransId="{EC32D4D9-76A7-4BE6-8F75-E9940DBF070D}" sibTransId="{C90A67FB-15FC-49F2-AA63-B4C73999463A}"/>
    <dgm:cxn modelId="{93CB1881-ECF2-4385-975D-AB26077B33E9}" srcId="{17F1CA59-A6F7-4C5A-B81C-296CD511E885}" destId="{797644BF-C8B1-41C2-A2D7-14E05C755120}" srcOrd="1" destOrd="0" parTransId="{BD4E82F3-7BBF-414B-B5A1-7A2235B25D54}" sibTransId="{4DA5400D-B675-4E69-8B2F-AF629F310671}"/>
    <dgm:cxn modelId="{DC855427-F748-473F-A9C5-EC0C77EAF3E9}" type="presOf" srcId="{461D2FEF-AA7A-462F-B921-288F640C1A4B}" destId="{CE6BE841-462E-4FCE-B098-D851E9114D12}" srcOrd="0" destOrd="1" presId="urn:microsoft.com/office/officeart/2005/8/layout/hList1"/>
    <dgm:cxn modelId="{8D5D3E2A-BC25-4637-BFD3-6181824F2647}" type="presOf" srcId="{650AC3AA-D1DD-4325-B3B2-FDF2E81301CA}" destId="{F1A03FC0-84ED-4032-8D74-B2E75AFB5FEE}" srcOrd="0" destOrd="0" presId="urn:microsoft.com/office/officeart/2005/8/layout/hList1"/>
    <dgm:cxn modelId="{9BDCED52-6398-46D4-8F56-4BF1263F0894}" srcId="{FCB8BB52-3691-4348-95B3-8219A83F3B69}" destId="{17F1CA59-A6F7-4C5A-B81C-296CD511E885}" srcOrd="0" destOrd="0" parTransId="{F0A3BCDC-2C82-442A-84F6-A8E730221AB1}" sibTransId="{3B22D05C-0F3C-4FB4-8BB0-CCB1DA21137B}"/>
    <dgm:cxn modelId="{D7186326-27E4-44F9-B536-F7F7188B1617}" type="presOf" srcId="{CADA11DA-B6EB-45C9-A915-FA7C1E288B50}" destId="{2305A951-FEC1-40F9-9566-AFD8D629DA0F}" srcOrd="0" destOrd="0" presId="urn:microsoft.com/office/officeart/2005/8/layout/hList1"/>
    <dgm:cxn modelId="{FB0B115A-04CD-47A2-925C-2931B2220FAD}" type="presOf" srcId="{797644BF-C8B1-41C2-A2D7-14E05C755120}" destId="{F1A03FC0-84ED-4032-8D74-B2E75AFB5FEE}" srcOrd="0" destOrd="1" presId="urn:microsoft.com/office/officeart/2005/8/layout/hList1"/>
    <dgm:cxn modelId="{6BAE711C-D574-437B-8122-3C4CC98EA4BD}" type="presOf" srcId="{17F1CA59-A6F7-4C5A-B81C-296CD511E885}" destId="{6C7FACE1-65F1-4C67-AE46-6CC369A83074}" srcOrd="0" destOrd="0" presId="urn:microsoft.com/office/officeart/2005/8/layout/hList1"/>
    <dgm:cxn modelId="{065FD44F-AD2C-40A8-A328-BD315E2C20EF}" srcId="{17F1CA59-A6F7-4C5A-B81C-296CD511E885}" destId="{650AC3AA-D1DD-4325-B3B2-FDF2E81301CA}" srcOrd="0" destOrd="0" parTransId="{732B884F-D0DA-4DD3-9751-26F6E85197ED}" sibTransId="{2E55AAEA-1F8A-41CD-9374-10E8D86DA595}"/>
    <dgm:cxn modelId="{689517B7-9991-4105-A059-B0343E6732A3}" srcId="{EB91B509-B3B9-4CA2-974A-8C9FE2A2E06A}" destId="{CADA11DA-B6EB-45C9-A915-FA7C1E288B50}" srcOrd="0" destOrd="0" parTransId="{299F3370-52F6-4B34-8A69-333D3DB6B15F}" sibTransId="{7C6D5CE7-91D3-45BF-84EE-B78093FE94A2}"/>
    <dgm:cxn modelId="{9B951094-5AED-4525-BE14-1C9956A6C033}" srcId="{EB91B509-B3B9-4CA2-974A-8C9FE2A2E06A}" destId="{A1B676F5-90DF-4536-A9C0-ED58DAA1AF9E}" srcOrd="1" destOrd="0" parTransId="{3EF9505F-B8D8-454E-A4C1-15DA3B0B4274}" sibTransId="{0CA0E1AE-8F68-4F7D-89AF-BEBABE2C0662}"/>
    <dgm:cxn modelId="{0365FB9C-F961-4C8A-885D-96FBCEF78486}" srcId="{78CBE39B-5ACD-404C-8CF0-174B29398FE8}" destId="{461D2FEF-AA7A-462F-B921-288F640C1A4B}" srcOrd="1" destOrd="0" parTransId="{4205D902-D1A1-41EB-8C78-3EBE88992886}" sibTransId="{2A9657CE-ADC9-4671-8E9D-883E5404C0E7}"/>
    <dgm:cxn modelId="{920A6C31-46B3-42A1-BD1D-D1BF6C936AE5}" type="presOf" srcId="{EB91B509-B3B9-4CA2-974A-8C9FE2A2E06A}" destId="{0E00290C-AF59-485B-9ACF-47573AFBC8B0}" srcOrd="0" destOrd="0" presId="urn:microsoft.com/office/officeart/2005/8/layout/hList1"/>
    <dgm:cxn modelId="{0E4499F2-3B40-4A8C-B9C2-EA2954A95628}" type="presParOf" srcId="{B856E84F-85DD-49E9-A95F-314FE47D2AEF}" destId="{5F764CE3-F6BE-44B2-AA6D-A3B1B3791122}" srcOrd="0" destOrd="0" presId="urn:microsoft.com/office/officeart/2005/8/layout/hList1"/>
    <dgm:cxn modelId="{DFB3735B-9EB8-41EF-A3C3-2248661DCB14}" type="presParOf" srcId="{5F764CE3-F6BE-44B2-AA6D-A3B1B3791122}" destId="{6C7FACE1-65F1-4C67-AE46-6CC369A83074}" srcOrd="0" destOrd="0" presId="urn:microsoft.com/office/officeart/2005/8/layout/hList1"/>
    <dgm:cxn modelId="{D6542970-2656-4E8D-9DB3-7DF9A40A7708}" type="presParOf" srcId="{5F764CE3-F6BE-44B2-AA6D-A3B1B3791122}" destId="{F1A03FC0-84ED-4032-8D74-B2E75AFB5FEE}" srcOrd="1" destOrd="0" presId="urn:microsoft.com/office/officeart/2005/8/layout/hList1"/>
    <dgm:cxn modelId="{A6058B67-9319-4327-97EF-DB5B7B31B117}" type="presParOf" srcId="{B856E84F-85DD-49E9-A95F-314FE47D2AEF}" destId="{2A5394E3-8663-49A7-8FFE-A2D17D4634D1}" srcOrd="1" destOrd="0" presId="urn:microsoft.com/office/officeart/2005/8/layout/hList1"/>
    <dgm:cxn modelId="{5468DBAD-D224-4854-9255-582E6F14F4D3}" type="presParOf" srcId="{B856E84F-85DD-49E9-A95F-314FE47D2AEF}" destId="{D9B2D8A1-8B40-4952-8EC8-8294D0E6814D}" srcOrd="2" destOrd="0" presId="urn:microsoft.com/office/officeart/2005/8/layout/hList1"/>
    <dgm:cxn modelId="{3A24C72F-4046-4A12-ABBD-89240F46DD7E}" type="presParOf" srcId="{D9B2D8A1-8B40-4952-8EC8-8294D0E6814D}" destId="{D646C84A-72E4-477A-A134-4DF624385E85}" srcOrd="0" destOrd="0" presId="urn:microsoft.com/office/officeart/2005/8/layout/hList1"/>
    <dgm:cxn modelId="{CA31E150-83EA-479B-AE16-F8F10D16FD8C}" type="presParOf" srcId="{D9B2D8A1-8B40-4952-8EC8-8294D0E6814D}" destId="{CE6BE841-462E-4FCE-B098-D851E9114D12}" srcOrd="1" destOrd="0" presId="urn:microsoft.com/office/officeart/2005/8/layout/hList1"/>
    <dgm:cxn modelId="{DF99D804-9C93-4083-AA43-F640B9DF5321}" type="presParOf" srcId="{B856E84F-85DD-49E9-A95F-314FE47D2AEF}" destId="{66E35C24-9215-4BF3-B8C9-FB388B12A0E4}" srcOrd="3" destOrd="0" presId="urn:microsoft.com/office/officeart/2005/8/layout/hList1"/>
    <dgm:cxn modelId="{200DD2F4-7A20-47A5-9D8E-F2B08749FEC8}" type="presParOf" srcId="{B856E84F-85DD-49E9-A95F-314FE47D2AEF}" destId="{81EE0682-DE14-4769-90CB-C89D05E06BA4}" srcOrd="4" destOrd="0" presId="urn:microsoft.com/office/officeart/2005/8/layout/hList1"/>
    <dgm:cxn modelId="{CB72BFFF-71A2-461C-ACFC-36BA5B46641B}" type="presParOf" srcId="{81EE0682-DE14-4769-90CB-C89D05E06BA4}" destId="{0E00290C-AF59-485B-9ACF-47573AFBC8B0}" srcOrd="0" destOrd="0" presId="urn:microsoft.com/office/officeart/2005/8/layout/hList1"/>
    <dgm:cxn modelId="{407D2CA8-E6C5-480A-906C-8EA6C8F4527B}" type="presParOf" srcId="{81EE0682-DE14-4769-90CB-C89D05E06BA4}" destId="{2305A951-FEC1-40F9-9566-AFD8D629DA0F}"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3C5C7E5-A384-448B-A159-73246844A7C8}" type="doc">
      <dgm:prSet loTypeId="urn:microsoft.com/office/officeart/2005/8/layout/vList6" loCatId="process" qsTypeId="urn:microsoft.com/office/officeart/2005/8/quickstyle/simple1" qsCatId="simple" csTypeId="urn:microsoft.com/office/officeart/2005/8/colors/accent1_2" csCatId="accent1" phldr="1"/>
      <dgm:spPr/>
      <dgm:t>
        <a:bodyPr/>
        <a:lstStyle/>
        <a:p>
          <a:endParaRPr lang="en-US"/>
        </a:p>
      </dgm:t>
    </dgm:pt>
    <dgm:pt modelId="{57BF3969-DC2C-428F-B735-02488F4BFE5B}">
      <dgm:prSet phldrT="[Text]" custT="1"/>
      <dgm:spPr/>
      <dgm:t>
        <a:bodyPr/>
        <a:lstStyle/>
        <a:p>
          <a:r>
            <a:rPr lang="en-US" sz="3600" dirty="0" smtClean="0"/>
            <a:t>10 Minutes of Code Lessons </a:t>
          </a:r>
          <a:endParaRPr lang="en-US" sz="3600" dirty="0"/>
        </a:p>
      </dgm:t>
    </dgm:pt>
    <dgm:pt modelId="{3690010D-AE3E-4258-9E10-17E59DA4516E}" type="parTrans" cxnId="{1896BD53-2226-4EB3-A9BD-360FA50B5C16}">
      <dgm:prSet/>
      <dgm:spPr/>
      <dgm:t>
        <a:bodyPr/>
        <a:lstStyle/>
        <a:p>
          <a:endParaRPr lang="en-US"/>
        </a:p>
      </dgm:t>
    </dgm:pt>
    <dgm:pt modelId="{DD44DD11-D23D-48AB-BEE0-4F933A58EF3D}" type="sibTrans" cxnId="{1896BD53-2226-4EB3-A9BD-360FA50B5C16}">
      <dgm:prSet/>
      <dgm:spPr/>
      <dgm:t>
        <a:bodyPr/>
        <a:lstStyle/>
        <a:p>
          <a:endParaRPr lang="en-US"/>
        </a:p>
      </dgm:t>
    </dgm:pt>
    <dgm:pt modelId="{5343BA8F-ACC7-4C5E-B11F-67908314C572}">
      <dgm:prSet phldrT="[Text]" custT="1"/>
      <dgm:spPr/>
      <dgm:t>
        <a:bodyPr/>
        <a:lstStyle/>
        <a:p>
          <a:r>
            <a:rPr lang="en-US" sz="1400" dirty="0" smtClean="0"/>
            <a:t>Slide deck is set-up for this path as the default.</a:t>
          </a:r>
          <a:endParaRPr lang="en-US" sz="1400" dirty="0"/>
        </a:p>
      </dgm:t>
    </dgm:pt>
    <dgm:pt modelId="{42ED90B2-0D8E-4A13-9D47-808849D6CF6B}" type="parTrans" cxnId="{FED61120-E02D-458F-B7DB-C63DF67BE345}">
      <dgm:prSet/>
      <dgm:spPr/>
      <dgm:t>
        <a:bodyPr/>
        <a:lstStyle/>
        <a:p>
          <a:endParaRPr lang="en-US"/>
        </a:p>
      </dgm:t>
    </dgm:pt>
    <dgm:pt modelId="{C484F89E-0ECB-43F7-9749-CE8FE91B8FDC}" type="sibTrans" cxnId="{FED61120-E02D-458F-B7DB-C63DF67BE345}">
      <dgm:prSet/>
      <dgm:spPr/>
      <dgm:t>
        <a:bodyPr/>
        <a:lstStyle/>
        <a:p>
          <a:endParaRPr lang="en-US"/>
        </a:p>
      </dgm:t>
    </dgm:pt>
    <dgm:pt modelId="{114B9103-2231-449A-BDC9-3B815F64DADB}">
      <dgm:prSet phldrT="[Text]" custT="1"/>
      <dgm:spPr>
        <a:blipFill rotWithShape="0">
          <a:blip xmlns:r="http://schemas.openxmlformats.org/officeDocument/2006/relationships" r:embed="rId1"/>
          <a:stretch>
            <a:fillRect/>
          </a:stretch>
        </a:blipFill>
        <a:ln>
          <a:solidFill>
            <a:srgbClr val="FFFFFF"/>
          </a:solidFill>
        </a:ln>
      </dgm:spPr>
      <dgm:t>
        <a:bodyPr/>
        <a:lstStyle/>
        <a:p>
          <a:r>
            <a:rPr lang="en-US" sz="3600" dirty="0" smtClean="0">
              <a:solidFill>
                <a:schemeClr val="tx2"/>
              </a:solidFill>
            </a:rPr>
            <a:t>“Fast Track”</a:t>
          </a:r>
          <a:endParaRPr lang="en-US" sz="3600" dirty="0">
            <a:solidFill>
              <a:schemeClr val="tx2"/>
            </a:solidFill>
          </a:endParaRPr>
        </a:p>
      </dgm:t>
    </dgm:pt>
    <dgm:pt modelId="{D75F9A39-AB86-494F-92C9-736375235FE0}" type="parTrans" cxnId="{61AED3DB-1364-4C0A-B4E7-13A3743C562B}">
      <dgm:prSet/>
      <dgm:spPr/>
      <dgm:t>
        <a:bodyPr/>
        <a:lstStyle/>
        <a:p>
          <a:endParaRPr lang="en-US"/>
        </a:p>
      </dgm:t>
    </dgm:pt>
    <dgm:pt modelId="{FC28A051-02E1-4716-B0E8-13F686968E3F}" type="sibTrans" cxnId="{61AED3DB-1364-4C0A-B4E7-13A3743C562B}">
      <dgm:prSet/>
      <dgm:spPr/>
      <dgm:t>
        <a:bodyPr/>
        <a:lstStyle/>
        <a:p>
          <a:endParaRPr lang="en-US"/>
        </a:p>
      </dgm:t>
    </dgm:pt>
    <dgm:pt modelId="{2B9CC3C1-E3FB-41CB-9CDE-69753BE9DE4E}">
      <dgm:prSet phldrT="[Text]" custT="1"/>
      <dgm:spPr/>
      <dgm:t>
        <a:bodyPr/>
        <a:lstStyle/>
        <a:p>
          <a:r>
            <a:rPr lang="en-US" sz="1400" dirty="0" smtClean="0"/>
            <a:t>Slides labelled “Fast Track” can be unhidden for an alternative approach to the 10 MOC slides.</a:t>
          </a:r>
          <a:endParaRPr lang="en-US" sz="1400" dirty="0"/>
        </a:p>
      </dgm:t>
    </dgm:pt>
    <dgm:pt modelId="{9E95F166-8C44-46C4-BB4E-3BF099C40949}" type="parTrans" cxnId="{73006162-DB02-4C3B-91A0-E5D697852B65}">
      <dgm:prSet/>
      <dgm:spPr/>
      <dgm:t>
        <a:bodyPr/>
        <a:lstStyle/>
        <a:p>
          <a:endParaRPr lang="en-US"/>
        </a:p>
      </dgm:t>
    </dgm:pt>
    <dgm:pt modelId="{A30496BF-7F0E-452A-A0D3-DB8A73384909}" type="sibTrans" cxnId="{73006162-DB02-4C3B-91A0-E5D697852B65}">
      <dgm:prSet/>
      <dgm:spPr/>
      <dgm:t>
        <a:bodyPr/>
        <a:lstStyle/>
        <a:p>
          <a:endParaRPr lang="en-US"/>
        </a:p>
      </dgm:t>
    </dgm:pt>
    <dgm:pt modelId="{1F50DA5D-F153-4B13-9BC8-1E4FD02447A4}">
      <dgm:prSet phldrT="[Text]" custT="1"/>
      <dgm:spPr/>
      <dgm:t>
        <a:bodyPr/>
        <a:lstStyle/>
        <a:p>
          <a:r>
            <a:rPr lang="en-US" sz="1400" dirty="0" smtClean="0"/>
            <a:t>Step-By-Step instruction on coding skills using the relevant 10 Minutes of Codes Lessons.</a:t>
          </a:r>
          <a:endParaRPr lang="en-US" sz="1400" dirty="0"/>
        </a:p>
      </dgm:t>
    </dgm:pt>
    <dgm:pt modelId="{3C775E88-F196-4EAA-9299-8D14EA4A74CA}" type="parTrans" cxnId="{E8EB0CDD-9FF0-4277-AF08-611070722885}">
      <dgm:prSet/>
      <dgm:spPr/>
      <dgm:t>
        <a:bodyPr/>
        <a:lstStyle/>
        <a:p>
          <a:endParaRPr lang="en-US"/>
        </a:p>
      </dgm:t>
    </dgm:pt>
    <dgm:pt modelId="{99641929-0DDE-45C9-9173-27D40EDFE573}" type="sibTrans" cxnId="{E8EB0CDD-9FF0-4277-AF08-611070722885}">
      <dgm:prSet/>
      <dgm:spPr/>
      <dgm:t>
        <a:bodyPr/>
        <a:lstStyle/>
        <a:p>
          <a:endParaRPr lang="en-US"/>
        </a:p>
      </dgm:t>
    </dgm:pt>
    <dgm:pt modelId="{0A18DC1D-7486-4A47-836F-21410A852555}">
      <dgm:prSet phldrT="[Text]" custT="1"/>
      <dgm:spPr/>
      <dgm:t>
        <a:bodyPr/>
        <a:lstStyle/>
        <a:p>
          <a:r>
            <a:rPr lang="en-US" sz="1400" dirty="0" smtClean="0"/>
            <a:t>Students will  first do 10 MOC lessons, then assimilate those skills to build the Mood Ring. </a:t>
          </a:r>
          <a:endParaRPr lang="en-US" sz="1400" dirty="0"/>
        </a:p>
      </dgm:t>
    </dgm:pt>
    <dgm:pt modelId="{C3FF8EA6-E370-4B18-9D63-059FA9B9D8F0}" type="parTrans" cxnId="{C64A6DCB-1CD4-47D0-9C88-AF4B9A3A4FD6}">
      <dgm:prSet/>
      <dgm:spPr/>
      <dgm:t>
        <a:bodyPr/>
        <a:lstStyle/>
        <a:p>
          <a:endParaRPr lang="en-US"/>
        </a:p>
      </dgm:t>
    </dgm:pt>
    <dgm:pt modelId="{F344A50E-566D-4D3D-BEBF-9F3F97CFF5B9}" type="sibTrans" cxnId="{C64A6DCB-1CD4-47D0-9C88-AF4B9A3A4FD6}">
      <dgm:prSet/>
      <dgm:spPr/>
      <dgm:t>
        <a:bodyPr/>
        <a:lstStyle/>
        <a:p>
          <a:endParaRPr lang="en-US"/>
        </a:p>
      </dgm:t>
    </dgm:pt>
    <dgm:pt modelId="{39817978-53E3-4549-AD1F-F3A1E74C64B1}">
      <dgm:prSet phldrT="[Text]" custT="1"/>
      <dgm:spPr/>
      <dgm:t>
        <a:bodyPr/>
        <a:lstStyle/>
        <a:p>
          <a:r>
            <a:rPr lang="en-US" sz="1400" dirty="0" smtClean="0"/>
            <a:t>This is the recommended approach to follow for students with little to no coding experience.</a:t>
          </a:r>
          <a:endParaRPr lang="en-US" sz="1400" dirty="0"/>
        </a:p>
      </dgm:t>
    </dgm:pt>
    <dgm:pt modelId="{79C0E891-65EB-4CF5-A865-C69701624E52}" type="parTrans" cxnId="{28ED3069-B081-48DE-B64E-3F1397612C3F}">
      <dgm:prSet/>
      <dgm:spPr/>
      <dgm:t>
        <a:bodyPr/>
        <a:lstStyle/>
        <a:p>
          <a:endParaRPr lang="en-US"/>
        </a:p>
      </dgm:t>
    </dgm:pt>
    <dgm:pt modelId="{8AB393F8-29FB-4850-9675-E59E863DECC6}" type="sibTrans" cxnId="{28ED3069-B081-48DE-B64E-3F1397612C3F}">
      <dgm:prSet/>
      <dgm:spPr/>
      <dgm:t>
        <a:bodyPr/>
        <a:lstStyle/>
        <a:p>
          <a:endParaRPr lang="en-US"/>
        </a:p>
      </dgm:t>
    </dgm:pt>
    <dgm:pt modelId="{5D3F41CF-4D46-4D42-A061-2E975D9B91E9}">
      <dgm:prSet phldrT="[Text]" custT="1"/>
      <dgm:spPr/>
      <dgm:t>
        <a:bodyPr/>
        <a:lstStyle/>
        <a:p>
          <a:r>
            <a:rPr lang="en-US" sz="1400" dirty="0" smtClean="0"/>
            <a:t>Helpful for those trying to implement the project in less time. </a:t>
          </a:r>
          <a:endParaRPr lang="en-US" sz="1400" dirty="0"/>
        </a:p>
      </dgm:t>
    </dgm:pt>
    <dgm:pt modelId="{6C8DAC7E-9658-4DCE-B87D-E21B4F44F3D1}" type="parTrans" cxnId="{C78FE4F0-CC68-4FDB-8BE0-8EBAC4E28113}">
      <dgm:prSet/>
      <dgm:spPr/>
      <dgm:t>
        <a:bodyPr/>
        <a:lstStyle/>
        <a:p>
          <a:endParaRPr lang="en-US"/>
        </a:p>
      </dgm:t>
    </dgm:pt>
    <dgm:pt modelId="{E4E2BEE8-FB32-44D1-8B2B-DCEBB2A6580C}" type="sibTrans" cxnId="{C78FE4F0-CC68-4FDB-8BE0-8EBAC4E28113}">
      <dgm:prSet/>
      <dgm:spPr/>
      <dgm:t>
        <a:bodyPr/>
        <a:lstStyle/>
        <a:p>
          <a:endParaRPr lang="en-US"/>
        </a:p>
      </dgm:t>
    </dgm:pt>
    <dgm:pt modelId="{598C4A8A-9FE5-42E7-9D61-21DC717C16D3}">
      <dgm:prSet phldrT="[Text]" custT="1"/>
      <dgm:spPr/>
      <dgm:t>
        <a:bodyPr/>
        <a:lstStyle/>
        <a:p>
          <a:r>
            <a:rPr lang="en-US" sz="1400" dirty="0" smtClean="0"/>
            <a:t>Provides an </a:t>
          </a:r>
          <a:r>
            <a:rPr lang="en-US" sz="1400" u="sng" dirty="0" smtClean="0"/>
            <a:t>optional</a:t>
          </a:r>
          <a:r>
            <a:rPr lang="en-US" sz="1400" dirty="0" smtClean="0"/>
            <a:t> path for students who may have already completed 10 Minutes </a:t>
          </a:r>
          <a:r>
            <a:rPr lang="en-US" sz="1400" smtClean="0"/>
            <a:t>of Code </a:t>
          </a:r>
          <a:r>
            <a:rPr lang="en-US" sz="1400" dirty="0" smtClean="0"/>
            <a:t>lessons previously, and/or have more experience with the basics of coding. </a:t>
          </a:r>
          <a:endParaRPr lang="en-US" sz="1400" dirty="0"/>
        </a:p>
      </dgm:t>
    </dgm:pt>
    <dgm:pt modelId="{BC01F420-D22C-4822-8E8D-F8A7E318A302}" type="parTrans" cxnId="{A5DDE9FF-3DB8-4658-A831-61E62E138952}">
      <dgm:prSet/>
      <dgm:spPr/>
      <dgm:t>
        <a:bodyPr/>
        <a:lstStyle/>
        <a:p>
          <a:endParaRPr lang="en-US"/>
        </a:p>
      </dgm:t>
    </dgm:pt>
    <dgm:pt modelId="{F23F93AC-71BA-4D5C-88F6-8820CB120E15}" type="sibTrans" cxnId="{A5DDE9FF-3DB8-4658-A831-61E62E138952}">
      <dgm:prSet/>
      <dgm:spPr/>
      <dgm:t>
        <a:bodyPr/>
        <a:lstStyle/>
        <a:p>
          <a:endParaRPr lang="en-US"/>
        </a:p>
      </dgm:t>
    </dgm:pt>
    <dgm:pt modelId="{1138FA93-D9E4-4E73-9F1A-2BB3402C1ABF}" type="pres">
      <dgm:prSet presAssocID="{A3C5C7E5-A384-448B-A159-73246844A7C8}" presName="Name0" presStyleCnt="0">
        <dgm:presLayoutVars>
          <dgm:dir/>
          <dgm:animLvl val="lvl"/>
          <dgm:resizeHandles/>
        </dgm:presLayoutVars>
      </dgm:prSet>
      <dgm:spPr/>
      <dgm:t>
        <a:bodyPr/>
        <a:lstStyle/>
        <a:p>
          <a:endParaRPr lang="en-US"/>
        </a:p>
      </dgm:t>
    </dgm:pt>
    <dgm:pt modelId="{51B50941-C396-4BF1-83EE-88A1B922D343}" type="pres">
      <dgm:prSet presAssocID="{57BF3969-DC2C-428F-B735-02488F4BFE5B}" presName="linNode" presStyleCnt="0"/>
      <dgm:spPr/>
    </dgm:pt>
    <dgm:pt modelId="{C0B87030-8DC3-4920-B765-B3246553F4A0}" type="pres">
      <dgm:prSet presAssocID="{57BF3969-DC2C-428F-B735-02488F4BFE5B}" presName="parentShp" presStyleLbl="node1" presStyleIdx="0" presStyleCnt="2">
        <dgm:presLayoutVars>
          <dgm:bulletEnabled val="1"/>
        </dgm:presLayoutVars>
      </dgm:prSet>
      <dgm:spPr/>
      <dgm:t>
        <a:bodyPr/>
        <a:lstStyle/>
        <a:p>
          <a:endParaRPr lang="en-US"/>
        </a:p>
      </dgm:t>
    </dgm:pt>
    <dgm:pt modelId="{E1A29BDC-4B04-4287-92F8-B36B8D0CE0D8}" type="pres">
      <dgm:prSet presAssocID="{57BF3969-DC2C-428F-B735-02488F4BFE5B}" presName="childShp" presStyleLbl="bgAccFollowNode1" presStyleIdx="0" presStyleCnt="2" custScaleY="93868">
        <dgm:presLayoutVars>
          <dgm:bulletEnabled val="1"/>
        </dgm:presLayoutVars>
      </dgm:prSet>
      <dgm:spPr/>
      <dgm:t>
        <a:bodyPr/>
        <a:lstStyle/>
        <a:p>
          <a:endParaRPr lang="en-US"/>
        </a:p>
      </dgm:t>
    </dgm:pt>
    <dgm:pt modelId="{826FAE93-6E9A-4B4B-A82A-023CD580EEFE}" type="pres">
      <dgm:prSet presAssocID="{DD44DD11-D23D-48AB-BEE0-4F933A58EF3D}" presName="spacing" presStyleCnt="0"/>
      <dgm:spPr/>
    </dgm:pt>
    <dgm:pt modelId="{ABE4A94C-1EAA-4859-95B1-3E10B1A467D7}" type="pres">
      <dgm:prSet presAssocID="{114B9103-2231-449A-BDC9-3B815F64DADB}" presName="linNode" presStyleCnt="0"/>
      <dgm:spPr/>
    </dgm:pt>
    <dgm:pt modelId="{E2479C8B-7E89-4CB1-9530-789F97357F1D}" type="pres">
      <dgm:prSet presAssocID="{114B9103-2231-449A-BDC9-3B815F64DADB}" presName="parentShp" presStyleLbl="node1" presStyleIdx="1" presStyleCnt="2" custLinFactNeighborX="-81" custLinFactNeighborY="2563">
        <dgm:presLayoutVars>
          <dgm:bulletEnabled val="1"/>
        </dgm:presLayoutVars>
      </dgm:prSet>
      <dgm:spPr/>
      <dgm:t>
        <a:bodyPr/>
        <a:lstStyle/>
        <a:p>
          <a:endParaRPr lang="en-US"/>
        </a:p>
      </dgm:t>
    </dgm:pt>
    <dgm:pt modelId="{0E46CECF-D671-4602-8D88-CAFCAE838FB4}" type="pres">
      <dgm:prSet presAssocID="{114B9103-2231-449A-BDC9-3B815F64DADB}" presName="childShp" presStyleLbl="bgAccFollowNode1" presStyleIdx="1" presStyleCnt="2" custScaleY="105016">
        <dgm:presLayoutVars>
          <dgm:bulletEnabled val="1"/>
        </dgm:presLayoutVars>
      </dgm:prSet>
      <dgm:spPr/>
      <dgm:t>
        <a:bodyPr/>
        <a:lstStyle/>
        <a:p>
          <a:endParaRPr lang="en-US"/>
        </a:p>
      </dgm:t>
    </dgm:pt>
  </dgm:ptLst>
  <dgm:cxnLst>
    <dgm:cxn modelId="{69B6D9A4-811E-43D8-A028-E78D80903B69}" type="presOf" srcId="{114B9103-2231-449A-BDC9-3B815F64DADB}" destId="{E2479C8B-7E89-4CB1-9530-789F97357F1D}" srcOrd="0" destOrd="0" presId="urn:microsoft.com/office/officeart/2005/8/layout/vList6"/>
    <dgm:cxn modelId="{691D320F-0FFE-4B01-9EEF-AC556C932B27}" type="presOf" srcId="{57BF3969-DC2C-428F-B735-02488F4BFE5B}" destId="{C0B87030-8DC3-4920-B765-B3246553F4A0}" srcOrd="0" destOrd="0" presId="urn:microsoft.com/office/officeart/2005/8/layout/vList6"/>
    <dgm:cxn modelId="{C78FE4F0-CC68-4FDB-8BE0-8EBAC4E28113}" srcId="{114B9103-2231-449A-BDC9-3B815F64DADB}" destId="{5D3F41CF-4D46-4D42-A061-2E975D9B91E9}" srcOrd="2" destOrd="0" parTransId="{6C8DAC7E-9658-4DCE-B87D-E21B4F44F3D1}" sibTransId="{E4E2BEE8-FB32-44D1-8B2B-DCEBB2A6580C}"/>
    <dgm:cxn modelId="{E8EB0CDD-9FF0-4277-AF08-611070722885}" srcId="{57BF3969-DC2C-428F-B735-02488F4BFE5B}" destId="{1F50DA5D-F153-4B13-9BC8-1E4FD02447A4}" srcOrd="2" destOrd="0" parTransId="{3C775E88-F196-4EAA-9299-8D14EA4A74CA}" sibTransId="{99641929-0DDE-45C9-9173-27D40EDFE573}"/>
    <dgm:cxn modelId="{73006162-DB02-4C3B-91A0-E5D697852B65}" srcId="{114B9103-2231-449A-BDC9-3B815F64DADB}" destId="{2B9CC3C1-E3FB-41CB-9CDE-69753BE9DE4E}" srcOrd="0" destOrd="0" parTransId="{9E95F166-8C44-46C4-BB4E-3BF099C40949}" sibTransId="{A30496BF-7F0E-452A-A0D3-DB8A73384909}"/>
    <dgm:cxn modelId="{2B1F8218-5328-4DAC-A260-395A0316E8A4}" type="presOf" srcId="{5343BA8F-ACC7-4C5E-B11F-67908314C572}" destId="{E1A29BDC-4B04-4287-92F8-B36B8D0CE0D8}" srcOrd="0" destOrd="0" presId="urn:microsoft.com/office/officeart/2005/8/layout/vList6"/>
    <dgm:cxn modelId="{61AED3DB-1364-4C0A-B4E7-13A3743C562B}" srcId="{A3C5C7E5-A384-448B-A159-73246844A7C8}" destId="{114B9103-2231-449A-BDC9-3B815F64DADB}" srcOrd="1" destOrd="0" parTransId="{D75F9A39-AB86-494F-92C9-736375235FE0}" sibTransId="{FC28A051-02E1-4716-B0E8-13F686968E3F}"/>
    <dgm:cxn modelId="{6272D3FC-F7CB-44A1-8428-915503C0A6C5}" type="presOf" srcId="{2B9CC3C1-E3FB-41CB-9CDE-69753BE9DE4E}" destId="{0E46CECF-D671-4602-8D88-CAFCAE838FB4}" srcOrd="0" destOrd="0" presId="urn:microsoft.com/office/officeart/2005/8/layout/vList6"/>
    <dgm:cxn modelId="{365862D2-00FF-4455-A014-E27D883E44CC}" type="presOf" srcId="{A3C5C7E5-A384-448B-A159-73246844A7C8}" destId="{1138FA93-D9E4-4E73-9F1A-2BB3402C1ABF}" srcOrd="0" destOrd="0" presId="urn:microsoft.com/office/officeart/2005/8/layout/vList6"/>
    <dgm:cxn modelId="{05CB31A3-5D6A-4ABD-AB94-A5BB10C2214A}" type="presOf" srcId="{5D3F41CF-4D46-4D42-A061-2E975D9B91E9}" destId="{0E46CECF-D671-4602-8D88-CAFCAE838FB4}" srcOrd="0" destOrd="2" presId="urn:microsoft.com/office/officeart/2005/8/layout/vList6"/>
    <dgm:cxn modelId="{FED61120-E02D-458F-B7DB-C63DF67BE345}" srcId="{57BF3969-DC2C-428F-B735-02488F4BFE5B}" destId="{5343BA8F-ACC7-4C5E-B11F-67908314C572}" srcOrd="0" destOrd="0" parTransId="{42ED90B2-0D8E-4A13-9D47-808849D6CF6B}" sibTransId="{C484F89E-0ECB-43F7-9749-CE8FE91B8FDC}"/>
    <dgm:cxn modelId="{1896BD53-2226-4EB3-A9BD-360FA50B5C16}" srcId="{A3C5C7E5-A384-448B-A159-73246844A7C8}" destId="{57BF3969-DC2C-428F-B735-02488F4BFE5B}" srcOrd="0" destOrd="0" parTransId="{3690010D-AE3E-4258-9E10-17E59DA4516E}" sibTransId="{DD44DD11-D23D-48AB-BEE0-4F933A58EF3D}"/>
    <dgm:cxn modelId="{83B2CCFF-DF22-49EA-A4EE-DEF8A08F7447}" type="presOf" srcId="{39817978-53E3-4549-AD1F-F3A1E74C64B1}" destId="{E1A29BDC-4B04-4287-92F8-B36B8D0CE0D8}" srcOrd="0" destOrd="1" presId="urn:microsoft.com/office/officeart/2005/8/layout/vList6"/>
    <dgm:cxn modelId="{4BBF6E53-FCB2-4D14-A376-4DC854177EDD}" type="presOf" srcId="{1F50DA5D-F153-4B13-9BC8-1E4FD02447A4}" destId="{E1A29BDC-4B04-4287-92F8-B36B8D0CE0D8}" srcOrd="0" destOrd="2" presId="urn:microsoft.com/office/officeart/2005/8/layout/vList6"/>
    <dgm:cxn modelId="{C64A6DCB-1CD4-47D0-9C88-AF4B9A3A4FD6}" srcId="{57BF3969-DC2C-428F-B735-02488F4BFE5B}" destId="{0A18DC1D-7486-4A47-836F-21410A852555}" srcOrd="3" destOrd="0" parTransId="{C3FF8EA6-E370-4B18-9D63-059FA9B9D8F0}" sibTransId="{F344A50E-566D-4D3D-BEBF-9F3F97CFF5B9}"/>
    <dgm:cxn modelId="{28ED3069-B081-48DE-B64E-3F1397612C3F}" srcId="{57BF3969-DC2C-428F-B735-02488F4BFE5B}" destId="{39817978-53E3-4549-AD1F-F3A1E74C64B1}" srcOrd="1" destOrd="0" parTransId="{79C0E891-65EB-4CF5-A865-C69701624E52}" sibTransId="{8AB393F8-29FB-4850-9675-E59E863DECC6}"/>
    <dgm:cxn modelId="{D61A19C1-0236-43BB-8362-C1FC402D3488}" type="presOf" srcId="{598C4A8A-9FE5-42E7-9D61-21DC717C16D3}" destId="{0E46CECF-D671-4602-8D88-CAFCAE838FB4}" srcOrd="0" destOrd="1" presId="urn:microsoft.com/office/officeart/2005/8/layout/vList6"/>
    <dgm:cxn modelId="{A5DDE9FF-3DB8-4658-A831-61E62E138952}" srcId="{114B9103-2231-449A-BDC9-3B815F64DADB}" destId="{598C4A8A-9FE5-42E7-9D61-21DC717C16D3}" srcOrd="1" destOrd="0" parTransId="{BC01F420-D22C-4822-8E8D-F8A7E318A302}" sibTransId="{F23F93AC-71BA-4D5C-88F6-8820CB120E15}"/>
    <dgm:cxn modelId="{E1828528-A734-4EE9-B528-A0D87F0B068D}" type="presOf" srcId="{0A18DC1D-7486-4A47-836F-21410A852555}" destId="{E1A29BDC-4B04-4287-92F8-B36B8D0CE0D8}" srcOrd="0" destOrd="3" presId="urn:microsoft.com/office/officeart/2005/8/layout/vList6"/>
    <dgm:cxn modelId="{322BBA7C-FEF1-46CC-B6E3-1D76A5419E5C}" type="presParOf" srcId="{1138FA93-D9E4-4E73-9F1A-2BB3402C1ABF}" destId="{51B50941-C396-4BF1-83EE-88A1B922D343}" srcOrd="0" destOrd="0" presId="urn:microsoft.com/office/officeart/2005/8/layout/vList6"/>
    <dgm:cxn modelId="{6400AF48-FAA8-440B-8FF0-B061F790E7EC}" type="presParOf" srcId="{51B50941-C396-4BF1-83EE-88A1B922D343}" destId="{C0B87030-8DC3-4920-B765-B3246553F4A0}" srcOrd="0" destOrd="0" presId="urn:microsoft.com/office/officeart/2005/8/layout/vList6"/>
    <dgm:cxn modelId="{913BF056-8F72-4864-92C2-EC3B17D96642}" type="presParOf" srcId="{51B50941-C396-4BF1-83EE-88A1B922D343}" destId="{E1A29BDC-4B04-4287-92F8-B36B8D0CE0D8}" srcOrd="1" destOrd="0" presId="urn:microsoft.com/office/officeart/2005/8/layout/vList6"/>
    <dgm:cxn modelId="{4CE534E5-A709-4F31-A4C4-616DCE6B0165}" type="presParOf" srcId="{1138FA93-D9E4-4E73-9F1A-2BB3402C1ABF}" destId="{826FAE93-6E9A-4B4B-A82A-023CD580EEFE}" srcOrd="1" destOrd="0" presId="urn:microsoft.com/office/officeart/2005/8/layout/vList6"/>
    <dgm:cxn modelId="{ABBD2B00-F105-4E67-AC86-C2593640B286}" type="presParOf" srcId="{1138FA93-D9E4-4E73-9F1A-2BB3402C1ABF}" destId="{ABE4A94C-1EAA-4859-95B1-3E10B1A467D7}" srcOrd="2" destOrd="0" presId="urn:microsoft.com/office/officeart/2005/8/layout/vList6"/>
    <dgm:cxn modelId="{8052372F-AA2B-446D-BD65-3104BA1960B3}" type="presParOf" srcId="{ABE4A94C-1EAA-4859-95B1-3E10B1A467D7}" destId="{E2479C8B-7E89-4CB1-9530-789F97357F1D}" srcOrd="0" destOrd="0" presId="urn:microsoft.com/office/officeart/2005/8/layout/vList6"/>
    <dgm:cxn modelId="{CBFBF7AF-2084-4CFF-805D-3CFF95A27C9E}" type="presParOf" srcId="{ABE4A94C-1EAA-4859-95B1-3E10B1A467D7}" destId="{0E46CECF-D671-4602-8D88-CAFCAE838FB4}"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296A8-C041-4A68-9EA0-883C1F030B3F}">
      <dsp:nvSpPr>
        <dsp:cNvPr id="0" name=""/>
        <dsp:cNvSpPr/>
      </dsp:nvSpPr>
      <dsp:spPr>
        <a:xfrm>
          <a:off x="2571" y="1420"/>
          <a:ext cx="2507456" cy="86669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l" defTabSz="800100">
            <a:lnSpc>
              <a:spcPct val="90000"/>
            </a:lnSpc>
            <a:spcBef>
              <a:spcPct val="0"/>
            </a:spcBef>
            <a:spcAft>
              <a:spcPct val="35000"/>
            </a:spcAft>
          </a:pPr>
          <a:r>
            <a:rPr lang="en-US" sz="1800" kern="1200" dirty="0" smtClean="0"/>
            <a:t>1. Project Overview and Intro to Programming </a:t>
          </a:r>
          <a:endParaRPr lang="en-US" sz="1800" kern="1200" dirty="0"/>
        </a:p>
      </dsp:txBody>
      <dsp:txXfrm>
        <a:off x="2571" y="1420"/>
        <a:ext cx="2507456" cy="866693"/>
      </dsp:txXfrm>
    </dsp:sp>
    <dsp:sp modelId="{5FDF61DF-49A1-4B78-99B2-AFF66186C143}">
      <dsp:nvSpPr>
        <dsp:cNvPr id="0" name=""/>
        <dsp:cNvSpPr/>
      </dsp:nvSpPr>
      <dsp:spPr>
        <a:xfrm>
          <a:off x="2571" y="868113"/>
          <a:ext cx="2507456" cy="128466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Overview </a:t>
          </a:r>
          <a:endParaRPr lang="en-US" sz="1800" kern="1200" dirty="0"/>
        </a:p>
        <a:p>
          <a:pPr marL="171450" lvl="1" indent="-171450" algn="l" defTabSz="800100">
            <a:lnSpc>
              <a:spcPct val="90000"/>
            </a:lnSpc>
            <a:spcBef>
              <a:spcPct val="0"/>
            </a:spcBef>
            <a:spcAft>
              <a:spcPct val="15000"/>
            </a:spcAft>
            <a:buChar char="••"/>
          </a:pPr>
          <a:r>
            <a:rPr lang="en-US" sz="1800" kern="1200" dirty="0" smtClean="0"/>
            <a:t>Supply List</a:t>
          </a:r>
          <a:endParaRPr lang="en-US" sz="1800" kern="1200" dirty="0"/>
        </a:p>
        <a:p>
          <a:pPr marL="171450" lvl="1" indent="-171450" algn="l" defTabSz="800100">
            <a:lnSpc>
              <a:spcPct val="90000"/>
            </a:lnSpc>
            <a:spcBef>
              <a:spcPct val="0"/>
            </a:spcBef>
            <a:spcAft>
              <a:spcPct val="15000"/>
            </a:spcAft>
            <a:buChar char="••"/>
          </a:pPr>
          <a:r>
            <a:rPr lang="en-US" sz="1800" i="0" kern="1200" dirty="0" smtClean="0"/>
            <a:t>Classroom Presentation</a:t>
          </a:r>
          <a:endParaRPr lang="en-US" sz="1800" i="0" kern="1200" dirty="0"/>
        </a:p>
      </dsp:txBody>
      <dsp:txXfrm>
        <a:off x="2571" y="868113"/>
        <a:ext cx="2507456" cy="1284660"/>
      </dsp:txXfrm>
    </dsp:sp>
    <dsp:sp modelId="{6C7FACE1-65F1-4C67-AE46-6CC369A83074}">
      <dsp:nvSpPr>
        <dsp:cNvPr id="0" name=""/>
        <dsp:cNvSpPr/>
      </dsp:nvSpPr>
      <dsp:spPr>
        <a:xfrm>
          <a:off x="2861071" y="1420"/>
          <a:ext cx="2507456" cy="86669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l" defTabSz="800100">
            <a:lnSpc>
              <a:spcPct val="90000"/>
            </a:lnSpc>
            <a:spcBef>
              <a:spcPct val="0"/>
            </a:spcBef>
            <a:spcAft>
              <a:spcPct val="35000"/>
            </a:spcAft>
          </a:pPr>
          <a:r>
            <a:rPr lang="en-US" sz="1800" kern="1200" dirty="0" smtClean="0"/>
            <a:t>2. Introduction to the </a:t>
          </a:r>
          <a:br>
            <a:rPr lang="en-US" sz="1800" kern="1200" dirty="0" smtClean="0"/>
          </a:br>
          <a:r>
            <a:rPr lang="en-US" sz="1800" kern="1200" dirty="0" smtClean="0"/>
            <a:t>TI-Innovator Hub</a:t>
          </a:r>
          <a:endParaRPr lang="en-US" sz="1800" kern="1200" dirty="0"/>
        </a:p>
      </dsp:txBody>
      <dsp:txXfrm>
        <a:off x="2861071" y="1420"/>
        <a:ext cx="2507456" cy="866693"/>
      </dsp:txXfrm>
    </dsp:sp>
    <dsp:sp modelId="{F1A03FC0-84ED-4032-8D74-B2E75AFB5FEE}">
      <dsp:nvSpPr>
        <dsp:cNvPr id="0" name=""/>
        <dsp:cNvSpPr/>
      </dsp:nvSpPr>
      <dsp:spPr>
        <a:xfrm>
          <a:off x="2861071" y="868113"/>
          <a:ext cx="2507456" cy="128466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b="0" i="0" kern="1200" dirty="0" smtClean="0"/>
            <a:t>Classroom Presentation</a:t>
          </a:r>
          <a:endParaRPr lang="en-US" sz="1800" b="0" i="0" kern="1200" dirty="0"/>
        </a:p>
      </dsp:txBody>
      <dsp:txXfrm>
        <a:off x="2861071" y="868113"/>
        <a:ext cx="2507456" cy="1284660"/>
      </dsp:txXfrm>
    </dsp:sp>
    <dsp:sp modelId="{D646C84A-72E4-477A-A134-4DF624385E85}">
      <dsp:nvSpPr>
        <dsp:cNvPr id="0" name=""/>
        <dsp:cNvSpPr/>
      </dsp:nvSpPr>
      <dsp:spPr>
        <a:xfrm>
          <a:off x="5719571" y="1420"/>
          <a:ext cx="2507456" cy="86669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l" defTabSz="800100">
            <a:lnSpc>
              <a:spcPct val="90000"/>
            </a:lnSpc>
            <a:spcBef>
              <a:spcPct val="0"/>
            </a:spcBef>
            <a:spcAft>
              <a:spcPct val="35000"/>
            </a:spcAft>
          </a:pPr>
          <a:r>
            <a:rPr lang="en-US" sz="1800" kern="1200" dirty="0" smtClean="0"/>
            <a:t>3. Input and Output</a:t>
          </a:r>
          <a:endParaRPr lang="en-US" sz="1800" kern="1200" dirty="0"/>
        </a:p>
      </dsp:txBody>
      <dsp:txXfrm>
        <a:off x="5719571" y="1420"/>
        <a:ext cx="2507456" cy="866693"/>
      </dsp:txXfrm>
    </dsp:sp>
    <dsp:sp modelId="{CE6BE841-462E-4FCE-B098-D851E9114D12}">
      <dsp:nvSpPr>
        <dsp:cNvPr id="0" name=""/>
        <dsp:cNvSpPr/>
      </dsp:nvSpPr>
      <dsp:spPr>
        <a:xfrm>
          <a:off x="5719571" y="868113"/>
          <a:ext cx="2507456" cy="128466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Exploring Sensors:</a:t>
          </a:r>
          <a:endParaRPr lang="en-US" sz="1800" kern="1200" dirty="0"/>
        </a:p>
        <a:p>
          <a:pPr marL="342900" lvl="2" indent="-171450" algn="l" defTabSz="800100">
            <a:lnSpc>
              <a:spcPct val="90000"/>
            </a:lnSpc>
            <a:spcBef>
              <a:spcPct val="0"/>
            </a:spcBef>
            <a:spcAft>
              <a:spcPct val="15000"/>
            </a:spcAft>
            <a:buChar char="••"/>
          </a:pPr>
          <a:r>
            <a:rPr lang="en-US" sz="1800" kern="1200" dirty="0" smtClean="0"/>
            <a:t>Brightness</a:t>
          </a:r>
          <a:endParaRPr lang="en-US" sz="1800" kern="1200" dirty="0"/>
        </a:p>
        <a:p>
          <a:pPr marL="342900" lvl="2" indent="-171450" algn="l" defTabSz="800100">
            <a:lnSpc>
              <a:spcPct val="90000"/>
            </a:lnSpc>
            <a:spcBef>
              <a:spcPct val="0"/>
            </a:spcBef>
            <a:spcAft>
              <a:spcPct val="15000"/>
            </a:spcAft>
            <a:buChar char="••"/>
          </a:pPr>
          <a:r>
            <a:rPr lang="en-US" sz="1800" kern="1200" dirty="0" smtClean="0"/>
            <a:t>Temp Sensor</a:t>
          </a:r>
          <a:endParaRPr lang="en-US" sz="1800" kern="1200" dirty="0"/>
        </a:p>
      </dsp:txBody>
      <dsp:txXfrm>
        <a:off x="5719571" y="868113"/>
        <a:ext cx="2507456" cy="12846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7FACE1-65F1-4C67-AE46-6CC369A83074}">
      <dsp:nvSpPr>
        <dsp:cNvPr id="0" name=""/>
        <dsp:cNvSpPr/>
      </dsp:nvSpPr>
      <dsp:spPr>
        <a:xfrm>
          <a:off x="2571" y="130249"/>
          <a:ext cx="2507456" cy="562459"/>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l" defTabSz="711200">
            <a:lnSpc>
              <a:spcPct val="90000"/>
            </a:lnSpc>
            <a:spcBef>
              <a:spcPct val="0"/>
            </a:spcBef>
            <a:spcAft>
              <a:spcPct val="35000"/>
            </a:spcAft>
          </a:pPr>
          <a:r>
            <a:rPr lang="en-US" sz="1600" kern="1200" dirty="0" smtClean="0"/>
            <a:t>4. Putting it all together: DIY Mood Ring</a:t>
          </a:r>
          <a:endParaRPr lang="en-US" sz="1600" kern="1200" dirty="0"/>
        </a:p>
      </dsp:txBody>
      <dsp:txXfrm>
        <a:off x="2571" y="130249"/>
        <a:ext cx="2507456" cy="562459"/>
      </dsp:txXfrm>
    </dsp:sp>
    <dsp:sp modelId="{F1A03FC0-84ED-4032-8D74-B2E75AFB5FEE}">
      <dsp:nvSpPr>
        <dsp:cNvPr id="0" name=""/>
        <dsp:cNvSpPr/>
      </dsp:nvSpPr>
      <dsp:spPr>
        <a:xfrm>
          <a:off x="0" y="710231"/>
          <a:ext cx="2507456" cy="171288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Students assimilate the skills learned, and create their own digital mood ring.</a:t>
          </a:r>
          <a:endParaRPr lang="en-US" sz="1800" kern="1200" dirty="0"/>
        </a:p>
        <a:p>
          <a:pPr marL="171450" lvl="1" indent="-171450" algn="l" defTabSz="800100">
            <a:lnSpc>
              <a:spcPct val="90000"/>
            </a:lnSpc>
            <a:spcBef>
              <a:spcPct val="0"/>
            </a:spcBef>
            <a:spcAft>
              <a:spcPct val="15000"/>
            </a:spcAft>
            <a:buChar char="••"/>
          </a:pPr>
          <a:r>
            <a:rPr lang="en-US" sz="1800" kern="1200" dirty="0" smtClean="0"/>
            <a:t>Extensions/Get Creative!</a:t>
          </a:r>
          <a:endParaRPr lang="en-US" sz="1800" kern="1200" dirty="0"/>
        </a:p>
      </dsp:txBody>
      <dsp:txXfrm>
        <a:off x="0" y="710231"/>
        <a:ext cx="2507456" cy="1712880"/>
      </dsp:txXfrm>
    </dsp:sp>
    <dsp:sp modelId="{D646C84A-72E4-477A-A134-4DF624385E85}">
      <dsp:nvSpPr>
        <dsp:cNvPr id="0" name=""/>
        <dsp:cNvSpPr/>
      </dsp:nvSpPr>
      <dsp:spPr>
        <a:xfrm>
          <a:off x="2861071" y="130249"/>
          <a:ext cx="2507456" cy="562459"/>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l" defTabSz="711200">
            <a:lnSpc>
              <a:spcPct val="90000"/>
            </a:lnSpc>
            <a:spcBef>
              <a:spcPct val="0"/>
            </a:spcBef>
            <a:spcAft>
              <a:spcPct val="35000"/>
            </a:spcAft>
          </a:pPr>
          <a:r>
            <a:rPr lang="en-US" sz="1600" kern="1200" dirty="0" smtClean="0"/>
            <a:t>5. Presentation: Sell your product (optional)</a:t>
          </a:r>
          <a:endParaRPr lang="en-US" sz="1600" kern="1200" dirty="0"/>
        </a:p>
      </dsp:txBody>
      <dsp:txXfrm>
        <a:off x="2861071" y="130249"/>
        <a:ext cx="2507456" cy="562459"/>
      </dsp:txXfrm>
    </dsp:sp>
    <dsp:sp modelId="{CE6BE841-462E-4FCE-B098-D851E9114D12}">
      <dsp:nvSpPr>
        <dsp:cNvPr id="0" name=""/>
        <dsp:cNvSpPr/>
      </dsp:nvSpPr>
      <dsp:spPr>
        <a:xfrm>
          <a:off x="2861071" y="692709"/>
          <a:ext cx="2507456" cy="171288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Personalize your product</a:t>
          </a:r>
          <a:endParaRPr lang="en-US" sz="1800" kern="1200" dirty="0"/>
        </a:p>
        <a:p>
          <a:pPr marL="171450" lvl="1" indent="-171450" algn="l" defTabSz="800100">
            <a:lnSpc>
              <a:spcPct val="90000"/>
            </a:lnSpc>
            <a:spcBef>
              <a:spcPct val="0"/>
            </a:spcBef>
            <a:spcAft>
              <a:spcPct val="15000"/>
            </a:spcAft>
            <a:buChar char="••"/>
          </a:pPr>
          <a:r>
            <a:rPr lang="en-US" sz="1800" kern="1200" dirty="0" smtClean="0"/>
            <a:t>Create a presentation to sell your unique design to your classmates</a:t>
          </a:r>
          <a:endParaRPr lang="en-US" sz="1800" kern="1200" dirty="0"/>
        </a:p>
      </dsp:txBody>
      <dsp:txXfrm>
        <a:off x="2861071" y="692709"/>
        <a:ext cx="2507456" cy="1712880"/>
      </dsp:txXfrm>
    </dsp:sp>
    <dsp:sp modelId="{0E00290C-AF59-485B-9ACF-47573AFBC8B0}">
      <dsp:nvSpPr>
        <dsp:cNvPr id="0" name=""/>
        <dsp:cNvSpPr/>
      </dsp:nvSpPr>
      <dsp:spPr>
        <a:xfrm>
          <a:off x="5719571" y="130249"/>
          <a:ext cx="2507456" cy="562459"/>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en-US" sz="1600" kern="1200" dirty="0" smtClean="0"/>
            <a:t>6.Completed Sample code</a:t>
          </a:r>
          <a:endParaRPr lang="en-US" sz="1600" kern="1200" dirty="0"/>
        </a:p>
      </dsp:txBody>
      <dsp:txXfrm>
        <a:off x="5719571" y="130249"/>
        <a:ext cx="2507456" cy="562459"/>
      </dsp:txXfrm>
    </dsp:sp>
    <dsp:sp modelId="{2305A951-FEC1-40F9-9566-AFD8D629DA0F}">
      <dsp:nvSpPr>
        <dsp:cNvPr id="0" name=""/>
        <dsp:cNvSpPr/>
      </dsp:nvSpPr>
      <dsp:spPr>
        <a:xfrm>
          <a:off x="5719571" y="692709"/>
          <a:ext cx="2507456" cy="171288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Sample program(s)  for DIY: Mood Ring</a:t>
          </a:r>
          <a:endParaRPr lang="en-US" sz="1800" kern="1200" dirty="0"/>
        </a:p>
        <a:p>
          <a:pPr marL="171450" lvl="1" indent="-171450" algn="l" defTabSz="800100">
            <a:lnSpc>
              <a:spcPct val="90000"/>
            </a:lnSpc>
            <a:spcBef>
              <a:spcPct val="0"/>
            </a:spcBef>
            <a:spcAft>
              <a:spcPct val="15000"/>
            </a:spcAft>
            <a:buChar char="••"/>
          </a:pPr>
          <a:r>
            <a:rPr lang="en-US" sz="1800" kern="1200" dirty="0" smtClean="0"/>
            <a:t>Additional Coding Reference </a:t>
          </a:r>
          <a:endParaRPr lang="en-US" sz="1800" kern="1200" dirty="0"/>
        </a:p>
      </dsp:txBody>
      <dsp:txXfrm>
        <a:off x="5719571" y="692709"/>
        <a:ext cx="2507456" cy="17128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A29BDC-4B04-4287-92F8-B36B8D0CE0D8}">
      <dsp:nvSpPr>
        <dsp:cNvPr id="0" name=""/>
        <dsp:cNvSpPr/>
      </dsp:nvSpPr>
      <dsp:spPr>
        <a:xfrm>
          <a:off x="3291839" y="65224"/>
          <a:ext cx="4937760" cy="1961695"/>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Slide deck is set-up for this path as the default.</a:t>
          </a:r>
          <a:endParaRPr lang="en-US" sz="1400" kern="1200" dirty="0"/>
        </a:p>
        <a:p>
          <a:pPr marL="114300" lvl="1" indent="-114300" algn="l" defTabSz="622300">
            <a:lnSpc>
              <a:spcPct val="90000"/>
            </a:lnSpc>
            <a:spcBef>
              <a:spcPct val="0"/>
            </a:spcBef>
            <a:spcAft>
              <a:spcPct val="15000"/>
            </a:spcAft>
            <a:buChar char="••"/>
          </a:pPr>
          <a:r>
            <a:rPr lang="en-US" sz="1400" kern="1200" dirty="0" smtClean="0"/>
            <a:t>This is the recommended approach to follow for students with little to no coding experience.</a:t>
          </a:r>
          <a:endParaRPr lang="en-US" sz="1400" kern="1200" dirty="0"/>
        </a:p>
        <a:p>
          <a:pPr marL="114300" lvl="1" indent="-114300" algn="l" defTabSz="622300">
            <a:lnSpc>
              <a:spcPct val="90000"/>
            </a:lnSpc>
            <a:spcBef>
              <a:spcPct val="0"/>
            </a:spcBef>
            <a:spcAft>
              <a:spcPct val="15000"/>
            </a:spcAft>
            <a:buChar char="••"/>
          </a:pPr>
          <a:r>
            <a:rPr lang="en-US" sz="1400" kern="1200" dirty="0" smtClean="0"/>
            <a:t>Step-By-Step instruction on coding skills using the relevant 10 Minutes of Codes Lessons.</a:t>
          </a:r>
          <a:endParaRPr lang="en-US" sz="1400" kern="1200" dirty="0"/>
        </a:p>
        <a:p>
          <a:pPr marL="114300" lvl="1" indent="-114300" algn="l" defTabSz="622300">
            <a:lnSpc>
              <a:spcPct val="90000"/>
            </a:lnSpc>
            <a:spcBef>
              <a:spcPct val="0"/>
            </a:spcBef>
            <a:spcAft>
              <a:spcPct val="15000"/>
            </a:spcAft>
            <a:buChar char="••"/>
          </a:pPr>
          <a:r>
            <a:rPr lang="en-US" sz="1400" kern="1200" dirty="0" smtClean="0"/>
            <a:t>Students will  first do 10 MOC lessons, then assimilate those skills to build the Mood Ring. </a:t>
          </a:r>
          <a:endParaRPr lang="en-US" sz="1400" kern="1200" dirty="0"/>
        </a:p>
      </dsp:txBody>
      <dsp:txXfrm>
        <a:off x="3291839" y="310436"/>
        <a:ext cx="4202124" cy="1471271"/>
      </dsp:txXfrm>
    </dsp:sp>
    <dsp:sp modelId="{C0B87030-8DC3-4920-B765-B3246553F4A0}">
      <dsp:nvSpPr>
        <dsp:cNvPr id="0" name=""/>
        <dsp:cNvSpPr/>
      </dsp:nvSpPr>
      <dsp:spPr>
        <a:xfrm>
          <a:off x="0" y="1149"/>
          <a:ext cx="3291840" cy="208984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en-US" sz="3600" kern="1200" dirty="0" smtClean="0"/>
            <a:t>10 Minutes of Code Lessons </a:t>
          </a:r>
          <a:endParaRPr lang="en-US" sz="3600" kern="1200" dirty="0"/>
        </a:p>
      </dsp:txBody>
      <dsp:txXfrm>
        <a:off x="102018" y="103167"/>
        <a:ext cx="3087804" cy="1885808"/>
      </dsp:txXfrm>
    </dsp:sp>
    <dsp:sp modelId="{0E46CECF-D671-4602-8D88-CAFCAE838FB4}">
      <dsp:nvSpPr>
        <dsp:cNvPr id="0" name=""/>
        <dsp:cNvSpPr/>
      </dsp:nvSpPr>
      <dsp:spPr>
        <a:xfrm>
          <a:off x="3292643" y="2299978"/>
          <a:ext cx="4932937" cy="2194671"/>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Slides labelled “Fast Track” can be unhidden for an alternative approach to the 10 MOC slides.</a:t>
          </a:r>
          <a:endParaRPr lang="en-US" sz="1400" kern="1200" dirty="0"/>
        </a:p>
        <a:p>
          <a:pPr marL="114300" lvl="1" indent="-114300" algn="l" defTabSz="622300">
            <a:lnSpc>
              <a:spcPct val="90000"/>
            </a:lnSpc>
            <a:spcBef>
              <a:spcPct val="0"/>
            </a:spcBef>
            <a:spcAft>
              <a:spcPct val="15000"/>
            </a:spcAft>
            <a:buChar char="••"/>
          </a:pPr>
          <a:r>
            <a:rPr lang="en-US" sz="1400" kern="1200" dirty="0" smtClean="0"/>
            <a:t>Provides an </a:t>
          </a:r>
          <a:r>
            <a:rPr lang="en-US" sz="1400" u="sng" kern="1200" dirty="0" smtClean="0"/>
            <a:t>optional</a:t>
          </a:r>
          <a:r>
            <a:rPr lang="en-US" sz="1400" kern="1200" dirty="0" smtClean="0"/>
            <a:t> path for students who may have already completed 10 Minutes </a:t>
          </a:r>
          <a:r>
            <a:rPr lang="en-US" sz="1400" kern="1200" smtClean="0"/>
            <a:t>of Code </a:t>
          </a:r>
          <a:r>
            <a:rPr lang="en-US" sz="1400" kern="1200" dirty="0" smtClean="0"/>
            <a:t>lessons previously, and/or have more experience with the basics of coding. </a:t>
          </a:r>
          <a:endParaRPr lang="en-US" sz="1400" kern="1200" dirty="0"/>
        </a:p>
        <a:p>
          <a:pPr marL="114300" lvl="1" indent="-114300" algn="l" defTabSz="622300">
            <a:lnSpc>
              <a:spcPct val="90000"/>
            </a:lnSpc>
            <a:spcBef>
              <a:spcPct val="0"/>
            </a:spcBef>
            <a:spcAft>
              <a:spcPct val="15000"/>
            </a:spcAft>
            <a:buChar char="••"/>
          </a:pPr>
          <a:r>
            <a:rPr lang="en-US" sz="1400" kern="1200" dirty="0" smtClean="0"/>
            <a:t>Helpful for those trying to implement the project in less time. </a:t>
          </a:r>
          <a:endParaRPr lang="en-US" sz="1400" kern="1200" dirty="0"/>
        </a:p>
      </dsp:txBody>
      <dsp:txXfrm>
        <a:off x="3292643" y="2574312"/>
        <a:ext cx="4109935" cy="1646003"/>
      </dsp:txXfrm>
    </dsp:sp>
    <dsp:sp modelId="{E2479C8B-7E89-4CB1-9530-789F97357F1D}">
      <dsp:nvSpPr>
        <dsp:cNvPr id="0" name=""/>
        <dsp:cNvSpPr/>
      </dsp:nvSpPr>
      <dsp:spPr>
        <a:xfrm>
          <a:off x="22" y="2405954"/>
          <a:ext cx="3288625" cy="2089844"/>
        </a:xfrm>
        <a:prstGeom prst="roundRect">
          <a:avLst/>
        </a:prstGeom>
        <a:blipFill rotWithShape="0">
          <a:blip xmlns:r="http://schemas.openxmlformats.org/officeDocument/2006/relationships" r:embed="rId1"/>
          <a:stretch>
            <a:fillRect/>
          </a:stretch>
        </a:blipFill>
        <a:ln w="25400" cap="flat" cmpd="sng" algn="ctr">
          <a:solidFill>
            <a:srgbClr val="FFFFF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en-US" sz="3600" kern="1200" dirty="0" smtClean="0">
              <a:solidFill>
                <a:schemeClr val="tx2"/>
              </a:solidFill>
            </a:rPr>
            <a:t>“Fast Track”</a:t>
          </a:r>
          <a:endParaRPr lang="en-US" sz="3600" kern="1200" dirty="0">
            <a:solidFill>
              <a:schemeClr val="tx2"/>
            </a:solidFill>
          </a:endParaRPr>
        </a:p>
      </dsp:txBody>
      <dsp:txXfrm>
        <a:off x="102040" y="2507972"/>
        <a:ext cx="3084589" cy="1885808"/>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5"/>
            <a:ext cx="3043343" cy="465455"/>
          </a:xfrm>
          <a:prstGeom prst="rect">
            <a:avLst/>
          </a:prstGeom>
        </p:spPr>
        <p:txBody>
          <a:bodyPr vert="horz" lIns="93316" tIns="46659" rIns="93316" bIns="46659" rtlCol="0"/>
          <a:lstStyle>
            <a:lvl1pPr algn="l">
              <a:defRPr sz="1200"/>
            </a:lvl1pPr>
          </a:lstStyle>
          <a:p>
            <a:endParaRPr lang="en-US"/>
          </a:p>
        </p:txBody>
      </p:sp>
      <p:sp>
        <p:nvSpPr>
          <p:cNvPr id="3" name="Date Placeholder 2"/>
          <p:cNvSpPr>
            <a:spLocks noGrp="1"/>
          </p:cNvSpPr>
          <p:nvPr>
            <p:ph type="dt" sz="quarter" idx="1"/>
          </p:nvPr>
        </p:nvSpPr>
        <p:spPr>
          <a:xfrm>
            <a:off x="3978136" y="5"/>
            <a:ext cx="3043343" cy="465455"/>
          </a:xfrm>
          <a:prstGeom prst="rect">
            <a:avLst/>
          </a:prstGeom>
        </p:spPr>
        <p:txBody>
          <a:bodyPr vert="horz" lIns="93316" tIns="46659" rIns="93316" bIns="46659" rtlCol="0"/>
          <a:lstStyle>
            <a:lvl1pPr algn="r">
              <a:defRPr sz="1200"/>
            </a:lvl1pPr>
          </a:lstStyle>
          <a:p>
            <a:fld id="{47220A92-E729-401F-9722-B6CA82940F5E}" type="datetimeFigureOut">
              <a:rPr lang="en-US" smtClean="0"/>
              <a:t>6/6/2018</a:t>
            </a:fld>
            <a:endParaRPr lang="en-US"/>
          </a:p>
        </p:txBody>
      </p:sp>
      <p:sp>
        <p:nvSpPr>
          <p:cNvPr id="4" name="Footer Placeholder 3"/>
          <p:cNvSpPr>
            <a:spLocks noGrp="1"/>
          </p:cNvSpPr>
          <p:nvPr>
            <p:ph type="ftr" sz="quarter" idx="2"/>
          </p:nvPr>
        </p:nvSpPr>
        <p:spPr>
          <a:xfrm>
            <a:off x="4" y="8842034"/>
            <a:ext cx="3043343" cy="465455"/>
          </a:xfrm>
          <a:prstGeom prst="rect">
            <a:avLst/>
          </a:prstGeom>
        </p:spPr>
        <p:txBody>
          <a:bodyPr vert="horz" lIns="93316" tIns="46659" rIns="93316" bIns="46659" rtlCol="0" anchor="b"/>
          <a:lstStyle>
            <a:lvl1pPr algn="l">
              <a:defRPr sz="1200"/>
            </a:lvl1pPr>
          </a:lstStyle>
          <a:p>
            <a:endParaRPr lang="en-US"/>
          </a:p>
        </p:txBody>
      </p:sp>
      <p:sp>
        <p:nvSpPr>
          <p:cNvPr id="5" name="Slide Number Placeholder 4"/>
          <p:cNvSpPr>
            <a:spLocks noGrp="1"/>
          </p:cNvSpPr>
          <p:nvPr>
            <p:ph type="sldNum" sz="quarter" idx="3"/>
          </p:nvPr>
        </p:nvSpPr>
        <p:spPr>
          <a:xfrm>
            <a:off x="3978136" y="8842034"/>
            <a:ext cx="3043343" cy="465455"/>
          </a:xfrm>
          <a:prstGeom prst="rect">
            <a:avLst/>
          </a:prstGeom>
        </p:spPr>
        <p:txBody>
          <a:bodyPr vert="horz" lIns="93316" tIns="46659" rIns="93316" bIns="46659" rtlCol="0" anchor="b"/>
          <a:lstStyle>
            <a:lvl1pPr algn="r">
              <a:defRPr sz="1200"/>
            </a:lvl1pPr>
          </a:lstStyle>
          <a:p>
            <a:fld id="{003D94B7-55D8-4911-9434-9CA9B186F0AF}" type="slidenum">
              <a:rPr lang="en-US" smtClean="0"/>
              <a:t>‹#›</a:t>
            </a:fld>
            <a:endParaRPr lang="en-US"/>
          </a:p>
        </p:txBody>
      </p:sp>
    </p:spTree>
    <p:extLst>
      <p:ext uri="{BB962C8B-B14F-4D97-AF65-F5344CB8AC3E}">
        <p14:creationId xmlns:p14="http://schemas.microsoft.com/office/powerpoint/2010/main" val="12567588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5"/>
            <a:ext cx="3043343" cy="465455"/>
          </a:xfrm>
          <a:prstGeom prst="rect">
            <a:avLst/>
          </a:prstGeom>
        </p:spPr>
        <p:txBody>
          <a:bodyPr vert="horz" lIns="93316" tIns="46659" rIns="93316" bIns="46659" rtlCol="0"/>
          <a:lstStyle>
            <a:lvl1pPr algn="l">
              <a:defRPr sz="1200"/>
            </a:lvl1pPr>
          </a:lstStyle>
          <a:p>
            <a:endParaRPr lang="en-US"/>
          </a:p>
        </p:txBody>
      </p:sp>
      <p:sp>
        <p:nvSpPr>
          <p:cNvPr id="3" name="Date Placeholder 2"/>
          <p:cNvSpPr>
            <a:spLocks noGrp="1"/>
          </p:cNvSpPr>
          <p:nvPr>
            <p:ph type="dt" idx="1"/>
          </p:nvPr>
        </p:nvSpPr>
        <p:spPr>
          <a:xfrm>
            <a:off x="3978136" y="5"/>
            <a:ext cx="3043343" cy="465455"/>
          </a:xfrm>
          <a:prstGeom prst="rect">
            <a:avLst/>
          </a:prstGeom>
        </p:spPr>
        <p:txBody>
          <a:bodyPr vert="horz" lIns="93316" tIns="46659" rIns="93316" bIns="46659" rtlCol="0"/>
          <a:lstStyle>
            <a:lvl1pPr algn="r">
              <a:defRPr sz="1200"/>
            </a:lvl1pPr>
          </a:lstStyle>
          <a:p>
            <a:fld id="{9D69F5EB-8F61-3442-AF01-DA66662EF5F3}" type="datetimeFigureOut">
              <a:rPr lang="en-US" smtClean="0"/>
              <a:t>6/6/2018</a:t>
            </a:fld>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16" tIns="46659" rIns="93316" bIns="46659" rtlCol="0" anchor="ctr"/>
          <a:lstStyle/>
          <a:p>
            <a:endParaRPr lang="en-US"/>
          </a:p>
        </p:txBody>
      </p:sp>
      <p:sp>
        <p:nvSpPr>
          <p:cNvPr id="5" name="Notes Placeholder 4"/>
          <p:cNvSpPr>
            <a:spLocks noGrp="1"/>
          </p:cNvSpPr>
          <p:nvPr>
            <p:ph type="body" sz="quarter" idx="3"/>
          </p:nvPr>
        </p:nvSpPr>
        <p:spPr>
          <a:xfrm>
            <a:off x="702310" y="4421828"/>
            <a:ext cx="5618480" cy="4189095"/>
          </a:xfrm>
          <a:prstGeom prst="rect">
            <a:avLst/>
          </a:prstGeom>
        </p:spPr>
        <p:txBody>
          <a:bodyPr vert="horz" lIns="93316" tIns="46659" rIns="93316" bIns="4665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4" y="8842034"/>
            <a:ext cx="3043343" cy="465455"/>
          </a:xfrm>
          <a:prstGeom prst="rect">
            <a:avLst/>
          </a:prstGeom>
        </p:spPr>
        <p:txBody>
          <a:bodyPr vert="horz" lIns="93316" tIns="46659" rIns="93316" bIns="46659" rtlCol="0" anchor="b"/>
          <a:lstStyle>
            <a:lvl1pPr algn="l">
              <a:defRPr sz="1200"/>
            </a:lvl1pPr>
          </a:lstStyle>
          <a:p>
            <a:endParaRPr lang="en-US"/>
          </a:p>
        </p:txBody>
      </p:sp>
      <p:sp>
        <p:nvSpPr>
          <p:cNvPr id="7" name="Slide Number Placeholder 6"/>
          <p:cNvSpPr>
            <a:spLocks noGrp="1"/>
          </p:cNvSpPr>
          <p:nvPr>
            <p:ph type="sldNum" sz="quarter" idx="5"/>
          </p:nvPr>
        </p:nvSpPr>
        <p:spPr>
          <a:xfrm>
            <a:off x="3978136" y="8842034"/>
            <a:ext cx="3043343" cy="465455"/>
          </a:xfrm>
          <a:prstGeom prst="rect">
            <a:avLst/>
          </a:prstGeom>
        </p:spPr>
        <p:txBody>
          <a:bodyPr vert="horz" lIns="93316" tIns="46659" rIns="93316" bIns="46659" rtlCol="0" anchor="b"/>
          <a:lstStyle>
            <a:lvl1pPr algn="r">
              <a:defRPr sz="1200"/>
            </a:lvl1pPr>
          </a:lstStyle>
          <a:p>
            <a:fld id="{0FAE5487-C7FC-C846-9ED1-66E7B5A87751}" type="slidenum">
              <a:rPr lang="en-US" smtClean="0"/>
              <a:t>‹#›</a:t>
            </a:fld>
            <a:endParaRPr lang="en-US"/>
          </a:p>
        </p:txBody>
      </p:sp>
    </p:spTree>
    <p:extLst>
      <p:ext uri="{BB962C8B-B14F-4D97-AF65-F5344CB8AC3E}">
        <p14:creationId xmlns:p14="http://schemas.microsoft.com/office/powerpoint/2010/main" val="330882012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cyberphysics.co.uk/topics/light/colorAddition.html"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codeavengers.com/notes/planning/flowcharts" TargetMode="External"/><Relationship Id="rId2" Type="http://schemas.openxmlformats.org/officeDocument/2006/relationships/slide" Target="../slides/slide36.xml"/><Relationship Id="rId1" Type="http://schemas.openxmlformats.org/officeDocument/2006/relationships/notesMaster" Target="../notesMasters/notesMaster1.xml"/><Relationship Id="rId4" Type="http://schemas.openxmlformats.org/officeDocument/2006/relationships/hyperlink" Target="http://www.draw.io/"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project is considered</a:t>
            </a:r>
            <a:r>
              <a:rPr lang="en-US" baseline="0" dirty="0" smtClean="0"/>
              <a:t> the </a:t>
            </a:r>
            <a:r>
              <a:rPr lang="en-US" dirty="0" smtClean="0"/>
              <a:t>entry point for the STEM Projects</a:t>
            </a:r>
            <a:r>
              <a:rPr lang="en-US" baseline="0" dirty="0" smtClean="0"/>
              <a:t> using TI-Innovator Technology. It is strongly suggested that if your students do not have much familiarity with the coding on the TI calculator, they start with this project to build skills and their confidence, and then progress to more complex projects like the Pet Car Alarm, and/or Smart Water projects. </a:t>
            </a:r>
          </a:p>
          <a:p>
            <a:endParaRPr lang="en-US" baseline="0" dirty="0" smtClean="0"/>
          </a:p>
          <a:p>
            <a:r>
              <a:rPr lang="en-US" baseline="0" dirty="0" smtClean="0"/>
              <a:t>Note that the default path (active slides) are geared towards TI-84 Plus CE users, but TI-Nspire CX versions of the sample code are hidden, and be unhidden to provide support for students using TI-Nspire CX handhelds. Also note that there are some hidden slides labelled ‘Fast Track’- this is an alternative path you  may choose, if students are already comfortable with coding basics, and do not need the step-by-step nature of the 10 Minutes of Code Lessons. It is recommended that the 10 Minutes of Code path is best for students who are new to coding, and/or you have a mixed room of ability levels, as this will help ensure students have similar proficiencies moving forward.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a:t>
            </a:fld>
            <a:endParaRPr lang="en-US" dirty="0"/>
          </a:p>
        </p:txBody>
      </p:sp>
    </p:spTree>
    <p:extLst>
      <p:ext uri="{BB962C8B-B14F-4D97-AF65-F5344CB8AC3E}">
        <p14:creationId xmlns:p14="http://schemas.microsoft.com/office/powerpoint/2010/main" val="15892178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pPr marL="0" indent="0">
              <a:buNone/>
            </a:pPr>
            <a:r>
              <a:rPr lang="en-US" sz="1800" dirty="0" smtClean="0"/>
              <a:t>To</a:t>
            </a:r>
            <a:r>
              <a:rPr lang="en-US" sz="1800" baseline="0" dirty="0" smtClean="0"/>
              <a:t> set the context for Coding,  and answer “Why are we doing this??” you may want to show or have </a:t>
            </a:r>
            <a:r>
              <a:rPr lang="en-US" sz="1800" dirty="0" smtClean="0"/>
              <a:t>students review the following video</a:t>
            </a:r>
            <a:r>
              <a:rPr lang="en-US" sz="1800" baseline="0" dirty="0" smtClean="0"/>
              <a:t> </a:t>
            </a:r>
            <a:r>
              <a:rPr lang="en-US" sz="1800" dirty="0" smtClean="0"/>
              <a:t>to set the stage.</a:t>
            </a:r>
            <a:r>
              <a:rPr lang="en-US" sz="1800" baseline="0" dirty="0" smtClean="0"/>
              <a:t> Highlights people/names/companies they will know… Steve Jobs, Facebook, etc. </a:t>
            </a:r>
            <a:endParaRPr lang="en-US" sz="1800" dirty="0" smtClean="0"/>
          </a:p>
          <a:p>
            <a:pPr marL="742950" lvl="1" indent="-285750">
              <a:buFont typeface="Arial" panose="020B0604020202020204" pitchFamily="34" charset="0"/>
              <a:buChar char="•"/>
            </a:pPr>
            <a:r>
              <a:rPr lang="en-US" sz="1800" dirty="0" smtClean="0"/>
              <a:t>Why Programming? Code.org video</a:t>
            </a:r>
            <a:r>
              <a:rPr lang="en-US" sz="1800" baseline="0" dirty="0" smtClean="0"/>
              <a:t> : </a:t>
            </a:r>
            <a:r>
              <a:rPr lang="en-US" sz="1050" dirty="0" smtClean="0"/>
              <a:t>https://www.youtube.com/watch?v=nKIu9yen5nc&amp;feature=youtu.be </a:t>
            </a:r>
          </a:p>
          <a:p>
            <a:pPr marL="628650" lvl="1" indent="-171450">
              <a:buFont typeface="Arial" panose="020B0604020202020204" pitchFamily="34" charset="0"/>
              <a:buChar char="•"/>
            </a:pPr>
            <a:endParaRPr lang="en-US" sz="1050" dirty="0" smtClean="0"/>
          </a:p>
          <a:p>
            <a:pPr marL="0" lvl="0" indent="0">
              <a:buFont typeface="Arial" panose="020B0604020202020204" pitchFamily="34" charset="0"/>
              <a:buNone/>
            </a:pPr>
            <a:r>
              <a:rPr lang="en-US" sz="1800" dirty="0" smtClean="0"/>
              <a:t>There</a:t>
            </a:r>
            <a:r>
              <a:rPr lang="en-US" sz="1800" baseline="0" dirty="0" smtClean="0"/>
              <a:t> are several slides to </a:t>
            </a:r>
            <a:r>
              <a:rPr lang="en-US" sz="1800" dirty="0" smtClean="0"/>
              <a:t>review with students the important keys on the</a:t>
            </a:r>
            <a:r>
              <a:rPr lang="en-US" sz="1800" baseline="0" dirty="0" smtClean="0"/>
              <a:t> calculators as it relates to programming. There is also a </a:t>
            </a:r>
            <a:r>
              <a:rPr lang="en-US" sz="1800" dirty="0" smtClean="0"/>
              <a:t>“Basics of Programming” PPT</a:t>
            </a:r>
            <a:r>
              <a:rPr lang="en-US" sz="1800" baseline="0" dirty="0" smtClean="0"/>
              <a:t> that may be helpful </a:t>
            </a:r>
            <a:r>
              <a:rPr lang="en-US" sz="1800" dirty="0" smtClean="0"/>
              <a:t>especially if students are new to the TI calculator, and/or new to programming</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10</a:t>
            </a:fld>
            <a:endParaRPr lang="en-US"/>
          </a:p>
        </p:txBody>
      </p:sp>
    </p:spTree>
    <p:extLst>
      <p:ext uri="{BB962C8B-B14F-4D97-AF65-F5344CB8AC3E}">
        <p14:creationId xmlns:p14="http://schemas.microsoft.com/office/powerpoint/2010/main" val="8210001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11</a:t>
            </a:fld>
            <a:endParaRPr lang="en-US"/>
          </a:p>
        </p:txBody>
      </p:sp>
    </p:spTree>
    <p:extLst>
      <p:ext uri="{BB962C8B-B14F-4D97-AF65-F5344CB8AC3E}">
        <p14:creationId xmlns:p14="http://schemas.microsoft.com/office/powerpoint/2010/main" val="18872187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It</a:t>
            </a:r>
            <a:r>
              <a:rPr lang="en-US" sz="1200" baseline="0" dirty="0" smtClean="0"/>
              <a:t> is recommended that since this is considered an entry-level STEM Project with TI-Innovator, that students begin with 10 MOC lessons. If students are already familiar with the basics, you can certainly skip this, choosing the task based approach with the previous slides. </a:t>
            </a:r>
          </a:p>
          <a:p>
            <a:endParaRPr lang="en-US" sz="1200" baseline="0" dirty="0" smtClean="0"/>
          </a:p>
          <a:p>
            <a:r>
              <a:rPr lang="en-US" sz="1200" baseline="0" dirty="0" smtClean="0"/>
              <a:t>The Units listed are the ESSENTIAL ones (except where Optional is noted) for the skills for the Project. If time allows, you may find it to be beneficial to have students complete Unit 2 as well. </a:t>
            </a:r>
          </a:p>
          <a:p>
            <a:endParaRPr lang="en-US" sz="120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b="1" i="0" kern="1200" dirty="0" smtClean="0">
                <a:solidFill>
                  <a:schemeClr val="tx1"/>
                </a:solidFill>
                <a:effectLst/>
                <a:latin typeface="+mn-lt"/>
                <a:ea typeface="+mn-ea"/>
                <a:cs typeface="+mn-cs"/>
              </a:rPr>
              <a:t>Note: Beginning programmers might find this program more accessible by using only If then statements to set temperature thresholds while some students will find if then else statements helpful.</a:t>
            </a:r>
            <a:r>
              <a:rPr lang="en-US" sz="1200" b="1" i="0" kern="1200" baseline="0" dirty="0" smtClean="0">
                <a:solidFill>
                  <a:schemeClr val="tx1"/>
                </a:solidFill>
                <a:effectLst/>
                <a:latin typeface="+mn-lt"/>
                <a:ea typeface="+mn-ea"/>
                <a:cs typeface="+mn-cs"/>
              </a:rPr>
              <a:t> </a:t>
            </a:r>
            <a:endParaRPr lang="en-US" sz="1200" b="1" dirty="0" smtClean="0"/>
          </a:p>
          <a:p>
            <a:endParaRPr lang="en-US" sz="1200" baseline="0" dirty="0" smtClean="0"/>
          </a:p>
        </p:txBody>
      </p:sp>
      <p:sp>
        <p:nvSpPr>
          <p:cNvPr id="4" name="Slide Number Placeholder 3"/>
          <p:cNvSpPr>
            <a:spLocks noGrp="1"/>
          </p:cNvSpPr>
          <p:nvPr>
            <p:ph type="sldNum" sz="quarter" idx="10"/>
          </p:nvPr>
        </p:nvSpPr>
        <p:spPr/>
        <p:txBody>
          <a:bodyPr/>
          <a:lstStyle/>
          <a:p>
            <a:fld id="{0FAE5487-C7FC-C846-9ED1-66E7B5A87751}" type="slidenum">
              <a:rPr lang="en-US" smtClean="0"/>
              <a:t>12</a:t>
            </a:fld>
            <a:endParaRPr lang="en-US" dirty="0"/>
          </a:p>
        </p:txBody>
      </p:sp>
    </p:spTree>
    <p:extLst>
      <p:ext uri="{BB962C8B-B14F-4D97-AF65-F5344CB8AC3E}">
        <p14:creationId xmlns:p14="http://schemas.microsoft.com/office/powerpoint/2010/main" val="1671169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If student needs steps</a:t>
            </a:r>
            <a:r>
              <a:rPr lang="en-US" sz="1200" baseline="0" dirty="0" smtClean="0"/>
              <a:t> by steps </a:t>
            </a:r>
            <a:r>
              <a:rPr lang="en-US" sz="1200" dirty="0" smtClean="0"/>
              <a:t>support  reference TI Codes:</a:t>
            </a:r>
            <a:r>
              <a:rPr lang="en-US" sz="1200" baseline="0" dirty="0" smtClean="0"/>
              <a:t> 10 Minutes of Code : Unit 1 Skill builder 1</a:t>
            </a:r>
            <a:endParaRPr lang="en-US" sz="1200" dirty="0" smtClean="0"/>
          </a:p>
          <a:p>
            <a:r>
              <a:rPr lang="en-US" sz="1200" dirty="0" smtClean="0"/>
              <a:t>Objectives  that will be covered:</a:t>
            </a:r>
          </a:p>
          <a:p>
            <a:pPr lvl="1"/>
            <a:r>
              <a:rPr lang="en-US" sz="1200" dirty="0" smtClean="0"/>
              <a:t>TI Technology Concepts: </a:t>
            </a:r>
            <a:r>
              <a:rPr lang="en-US" sz="1200" dirty="0" smtClean="0">
                <a:solidFill>
                  <a:srgbClr val="000000"/>
                </a:solidFill>
                <a:ea typeface="Calibri"/>
                <a:cs typeface="Calibri"/>
              </a:rPr>
              <a:t>Introduction to TI-84 Plus CE keyboard, applications (home screen for calculations and executing programs, program editor). Intro to the Program Editor and executing programs on the home screen. Program Editor Menu I/O menu. </a:t>
            </a:r>
            <a:r>
              <a:rPr lang="en-US" sz="1200" dirty="0" err="1" smtClean="0">
                <a:solidFill>
                  <a:srgbClr val="000000"/>
                </a:solidFill>
                <a:ea typeface="Calibri"/>
                <a:cs typeface="Calibri"/>
              </a:rPr>
              <a:t>Disp</a:t>
            </a:r>
            <a:r>
              <a:rPr lang="en-US" sz="1200" dirty="0" smtClean="0">
                <a:solidFill>
                  <a:srgbClr val="000000"/>
                </a:solidFill>
                <a:ea typeface="Calibri"/>
                <a:cs typeface="Calibri"/>
              </a:rPr>
              <a:t> command with text string and math expression arguments.</a:t>
            </a:r>
            <a:endParaRPr lang="en-US" sz="1200" dirty="0">
              <a:solidFill>
                <a:srgbClr val="000000"/>
              </a:solidFill>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13</a:t>
            </a:fld>
            <a:endParaRPr lang="en-US"/>
          </a:p>
        </p:txBody>
      </p:sp>
    </p:spTree>
    <p:extLst>
      <p:ext uri="{BB962C8B-B14F-4D97-AF65-F5344CB8AC3E}">
        <p14:creationId xmlns:p14="http://schemas.microsoft.com/office/powerpoint/2010/main" val="1671169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14</a:t>
            </a:fld>
            <a:endParaRPr lang="en-US"/>
          </a:p>
        </p:txBody>
      </p:sp>
    </p:spTree>
    <p:extLst>
      <p:ext uri="{BB962C8B-B14F-4D97-AF65-F5344CB8AC3E}">
        <p14:creationId xmlns:p14="http://schemas.microsoft.com/office/powerpoint/2010/main" val="41465115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If student needs steps</a:t>
            </a:r>
            <a:r>
              <a:rPr lang="en-US" sz="1200" baseline="0" dirty="0" smtClean="0"/>
              <a:t> by steps </a:t>
            </a:r>
            <a:r>
              <a:rPr lang="en-US" sz="1200" dirty="0" smtClean="0"/>
              <a:t>support  reference TI Codes:</a:t>
            </a:r>
            <a:r>
              <a:rPr lang="en-US" sz="1200" baseline="0" dirty="0" smtClean="0"/>
              <a:t> 10 Minutes of Code : Unit 1 Skill builder 1</a:t>
            </a:r>
            <a:endParaRPr lang="en-US" sz="1200" dirty="0" smtClean="0"/>
          </a:p>
          <a:p>
            <a:r>
              <a:rPr lang="en-US" sz="1200" dirty="0" smtClean="0"/>
              <a:t>Objectives  that will be covered:</a:t>
            </a:r>
          </a:p>
          <a:p>
            <a:pPr lvl="1"/>
            <a:r>
              <a:rPr lang="en-US" sz="1200" dirty="0" smtClean="0"/>
              <a:t>TI Technology Concepts: </a:t>
            </a:r>
            <a:r>
              <a:rPr lang="en-US" sz="1200" dirty="0" smtClean="0">
                <a:solidFill>
                  <a:srgbClr val="000000"/>
                </a:solidFill>
                <a:ea typeface="Calibri"/>
                <a:cs typeface="Calibri"/>
              </a:rPr>
              <a:t>Introduction to TI-84 Plus CE keyboard, applications (home screen for calculations and executing programs, program editor). Intro to the Program Editor and executing programs on the home screen. Program Editor Menu I/O menu. </a:t>
            </a:r>
            <a:r>
              <a:rPr lang="en-US" sz="1200" dirty="0" err="1" smtClean="0">
                <a:solidFill>
                  <a:srgbClr val="000000"/>
                </a:solidFill>
                <a:ea typeface="Calibri"/>
                <a:cs typeface="Calibri"/>
              </a:rPr>
              <a:t>Disp</a:t>
            </a:r>
            <a:r>
              <a:rPr lang="en-US" sz="1200" dirty="0" smtClean="0">
                <a:solidFill>
                  <a:srgbClr val="000000"/>
                </a:solidFill>
                <a:ea typeface="Calibri"/>
                <a:cs typeface="Calibri"/>
              </a:rPr>
              <a:t> command with text string and math expression arguments.</a:t>
            </a:r>
            <a:endParaRPr lang="en-US" sz="1200" dirty="0">
              <a:solidFill>
                <a:srgbClr val="000000"/>
              </a:solidFill>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15</a:t>
            </a:fld>
            <a:endParaRPr lang="en-US"/>
          </a:p>
        </p:txBody>
      </p:sp>
    </p:spTree>
    <p:extLst>
      <p:ext uri="{BB962C8B-B14F-4D97-AF65-F5344CB8AC3E}">
        <p14:creationId xmlns:p14="http://schemas.microsoft.com/office/powerpoint/2010/main" val="21691329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If student needs steps</a:t>
            </a:r>
            <a:r>
              <a:rPr lang="en-US" sz="1200" baseline="0" dirty="0" smtClean="0"/>
              <a:t> by steps </a:t>
            </a:r>
            <a:r>
              <a:rPr lang="en-US" sz="1200" dirty="0" smtClean="0"/>
              <a:t>support  reference TI Codes:</a:t>
            </a:r>
            <a:r>
              <a:rPr lang="en-US" sz="1200" baseline="0" dirty="0" smtClean="0"/>
              <a:t> 10 Minutes of Code : Unit 1 Skill builder 1</a:t>
            </a:r>
            <a:endParaRPr lang="en-US" sz="1200" dirty="0" smtClean="0"/>
          </a:p>
          <a:p>
            <a:r>
              <a:rPr lang="en-US" sz="1200" dirty="0" smtClean="0"/>
              <a:t>Objectives  that will be covered:</a:t>
            </a:r>
          </a:p>
          <a:p>
            <a:pPr lvl="1"/>
            <a:r>
              <a:rPr lang="en-US" sz="1200" dirty="0" smtClean="0"/>
              <a:t>TI Technology Concepts: </a:t>
            </a:r>
            <a:r>
              <a:rPr lang="en-US" sz="1200" dirty="0" smtClean="0">
                <a:solidFill>
                  <a:srgbClr val="000000"/>
                </a:solidFill>
                <a:ea typeface="Calibri"/>
                <a:cs typeface="Calibri"/>
              </a:rPr>
              <a:t>Introduction to TI-84 Plus CE keyboard, applications (home screen for calculations and executing programs, program editor). Intro to the Program Editor and executing programs on the home screen. Program Editor Menu I/O menu. </a:t>
            </a:r>
            <a:r>
              <a:rPr lang="en-US" sz="1200" dirty="0" err="1" smtClean="0">
                <a:solidFill>
                  <a:srgbClr val="000000"/>
                </a:solidFill>
                <a:ea typeface="Calibri"/>
                <a:cs typeface="Calibri"/>
              </a:rPr>
              <a:t>Disp</a:t>
            </a:r>
            <a:r>
              <a:rPr lang="en-US" sz="1200" dirty="0" smtClean="0">
                <a:solidFill>
                  <a:srgbClr val="000000"/>
                </a:solidFill>
                <a:ea typeface="Calibri"/>
                <a:cs typeface="Calibri"/>
              </a:rPr>
              <a:t> command with text string and math expression arguments.</a:t>
            </a:r>
            <a:endParaRPr lang="en-US" sz="1200" dirty="0">
              <a:solidFill>
                <a:srgbClr val="000000"/>
              </a:solidFill>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16</a:t>
            </a:fld>
            <a:endParaRPr lang="en-US"/>
          </a:p>
        </p:txBody>
      </p:sp>
    </p:spTree>
    <p:extLst>
      <p:ext uri="{BB962C8B-B14F-4D97-AF65-F5344CB8AC3E}">
        <p14:creationId xmlns:p14="http://schemas.microsoft.com/office/powerpoint/2010/main" val="8274280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17</a:t>
            </a:fld>
            <a:endParaRPr lang="en-US"/>
          </a:p>
        </p:txBody>
      </p:sp>
    </p:spTree>
    <p:extLst>
      <p:ext uri="{BB962C8B-B14F-4D97-AF65-F5344CB8AC3E}">
        <p14:creationId xmlns:p14="http://schemas.microsoft.com/office/powerpoint/2010/main" val="11023982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18</a:t>
            </a:fld>
            <a:endParaRPr lang="en-US"/>
          </a:p>
        </p:txBody>
      </p:sp>
    </p:spTree>
    <p:extLst>
      <p:ext uri="{BB962C8B-B14F-4D97-AF65-F5344CB8AC3E}">
        <p14:creationId xmlns:p14="http://schemas.microsoft.com/office/powerpoint/2010/main" val="35080068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It</a:t>
            </a:r>
            <a:r>
              <a:rPr lang="en-US" sz="1200" baseline="0" dirty="0" smtClean="0"/>
              <a:t> is recommended that since this is considered an entry-level STEM Project with TI-Innovator, that students begin with 10 MOC lessons. If students are already familiar with the basics, you can certainly skip this, moving on to the next slide “Fast Track” with Student Task given. . </a:t>
            </a:r>
          </a:p>
          <a:p>
            <a:endParaRPr lang="en-US" sz="1200" baseline="0" dirty="0" smtClean="0"/>
          </a:p>
        </p:txBody>
      </p:sp>
      <p:sp>
        <p:nvSpPr>
          <p:cNvPr id="4" name="Slide Number Placeholder 3"/>
          <p:cNvSpPr>
            <a:spLocks noGrp="1"/>
          </p:cNvSpPr>
          <p:nvPr>
            <p:ph type="sldNum" sz="quarter" idx="10"/>
          </p:nvPr>
        </p:nvSpPr>
        <p:spPr/>
        <p:txBody>
          <a:bodyPr/>
          <a:lstStyle/>
          <a:p>
            <a:fld id="{0FAE5487-C7FC-C846-9ED1-66E7B5A87751}" type="slidenum">
              <a:rPr lang="en-US" smtClean="0"/>
              <a:t>19</a:t>
            </a:fld>
            <a:endParaRPr lang="en-US"/>
          </a:p>
        </p:txBody>
      </p:sp>
    </p:spTree>
    <p:extLst>
      <p:ext uri="{BB962C8B-B14F-4D97-AF65-F5344CB8AC3E}">
        <p14:creationId xmlns:p14="http://schemas.microsoft.com/office/powerpoint/2010/main" val="167116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project may take as little as .5</a:t>
            </a:r>
            <a:r>
              <a:rPr lang="en-US" baseline="0" dirty="0" smtClean="0"/>
              <a:t> day, or up to 1.5 days depending on student’s familiarity with both the technology and coding.  Note this is NOT .5 of a class period – but .5 of a full day ~ at lease 3 hours.</a:t>
            </a:r>
          </a:p>
          <a:p>
            <a:r>
              <a:rPr lang="en-US" baseline="0" dirty="0" smtClean="0"/>
              <a:t>This presentation is designed to be used in the classroom/camp to guide students through the tasks they will complete, teaching the coding skills they need to be familiar with. </a:t>
            </a:r>
          </a:p>
        </p:txBody>
      </p:sp>
      <p:sp>
        <p:nvSpPr>
          <p:cNvPr id="4" name="Slide Number Placeholder 3"/>
          <p:cNvSpPr>
            <a:spLocks noGrp="1"/>
          </p:cNvSpPr>
          <p:nvPr>
            <p:ph type="sldNum" sz="quarter" idx="10"/>
          </p:nvPr>
        </p:nvSpPr>
        <p:spPr/>
        <p:txBody>
          <a:bodyPr/>
          <a:lstStyle/>
          <a:p>
            <a:fld id="{0FAE5487-C7FC-C846-9ED1-66E7B5A87751}" type="slidenum">
              <a:rPr lang="en-US" smtClean="0"/>
              <a:t>2</a:t>
            </a:fld>
            <a:endParaRPr lang="en-US" dirty="0"/>
          </a:p>
        </p:txBody>
      </p:sp>
    </p:spTree>
    <p:extLst>
      <p:ext uri="{BB962C8B-B14F-4D97-AF65-F5344CB8AC3E}">
        <p14:creationId xmlns:p14="http://schemas.microsoft.com/office/powerpoint/2010/main" val="11133545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If student needs steps</a:t>
            </a:r>
            <a:r>
              <a:rPr lang="en-US" sz="1200" baseline="0" dirty="0" smtClean="0"/>
              <a:t> by steps </a:t>
            </a:r>
            <a:r>
              <a:rPr lang="en-US" sz="1200" dirty="0" smtClean="0"/>
              <a:t>support  reference :</a:t>
            </a:r>
            <a:r>
              <a:rPr lang="en-US" sz="1200" baseline="0" dirty="0" smtClean="0"/>
              <a:t> 10 Minutes of Code with the TI Innovator Hub : Unit 1 Skill builder 2. Go to the next slide if students need a more guided walk-through of basics using the TI-Innovator Hub. </a:t>
            </a:r>
            <a:endParaRPr lang="en-US" sz="1200" dirty="0" smtClean="0"/>
          </a:p>
          <a:p>
            <a:endParaRPr lang="en-US" sz="1200" b="1" dirty="0" smtClean="0"/>
          </a:p>
          <a:p>
            <a:r>
              <a:rPr lang="en-US" sz="1200" b="1" dirty="0" smtClean="0"/>
              <a:t>COLOR (Red Green Blue) Output LEDs (Built-in the TI-Innovator™)</a:t>
            </a:r>
          </a:p>
          <a:p>
            <a:r>
              <a:rPr lang="en-US" sz="1200" dirty="0" smtClean="0"/>
              <a:t>The COLOR object built into the TI-Innovator includes 3 LED’s that can be set together or individually. The settings are from 0, off, to 255, full power. </a:t>
            </a:r>
          </a:p>
          <a:p>
            <a:r>
              <a:rPr lang="en-US" sz="1200" dirty="0" smtClean="0"/>
              <a:t>Note that there are 256 (2^8) states for the setting. This is referred to as an 8-bit color setting. The following slide</a:t>
            </a:r>
            <a:r>
              <a:rPr lang="en-US" sz="1200" baseline="0" dirty="0" smtClean="0"/>
              <a:t> can be used for a more-in depth discussion of the color spectrum. </a:t>
            </a:r>
            <a:endParaRPr lang="en-US" sz="1200" dirty="0" smtClean="0"/>
          </a:p>
          <a:p>
            <a:endParaRPr lang="en-US" sz="12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smtClean="0"/>
              <a:t>Command syntax: </a:t>
            </a:r>
            <a:r>
              <a:rPr lang="en-US" sz="1200" dirty="0" smtClean="0"/>
              <a:t>Send(“SET COLOR red green blue”)</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20</a:t>
            </a:fld>
            <a:endParaRPr lang="en-US"/>
          </a:p>
        </p:txBody>
      </p:sp>
    </p:spTree>
    <p:extLst>
      <p:ext uri="{BB962C8B-B14F-4D97-AF65-F5344CB8AC3E}">
        <p14:creationId xmlns:p14="http://schemas.microsoft.com/office/powerpoint/2010/main" val="19375891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rgbClr val="000000"/>
                </a:solidFill>
              </a:rPr>
              <a:t>Further information about the science of color perception: </a:t>
            </a:r>
            <a:r>
              <a:rPr lang="en-US" sz="1200" dirty="0" smtClean="0">
                <a:hlinkClick r:id="rId3"/>
              </a:rPr>
              <a:t>http://www.cyberphysics.co.uk/topics/light/colorAddition.html</a:t>
            </a:r>
            <a:r>
              <a:rPr lang="en-US" sz="1200" dirty="0" smtClean="0"/>
              <a:t>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There are also additional SCIENCE BACKGROUND slides</a:t>
            </a:r>
            <a:r>
              <a:rPr lang="en-US" sz="1200" baseline="0" dirty="0" smtClean="0"/>
              <a:t> in the Teacher Resource PPT if you choose to expand on the way the eyes perceive light. </a:t>
            </a:r>
            <a:endParaRPr lang="en-US" sz="1200" dirty="0" smtClean="0"/>
          </a:p>
          <a:p>
            <a:endParaRPr lang="en-US" dirty="0" smtClean="0"/>
          </a:p>
          <a:p>
            <a:r>
              <a:rPr lang="en-US" sz="1200" b="1" dirty="0" smtClean="0"/>
              <a:t>COLOR (Red Green Blue) Output LEDs (Built-in the TI-Innovator™)</a:t>
            </a:r>
          </a:p>
          <a:p>
            <a:pPr marL="171450" indent="-171450">
              <a:buFont typeface="Arial" panose="020B0604020202020204" pitchFamily="34" charset="0"/>
              <a:buChar char="•"/>
            </a:pPr>
            <a:r>
              <a:rPr lang="en-US" sz="1200" dirty="0" smtClean="0"/>
              <a:t>The COLOR object built into the TI-Innovator includes 3 LED’s that can be set together or individually. The settings are from 0, off, to 255, full power. </a:t>
            </a:r>
          </a:p>
          <a:p>
            <a:pPr marL="171450" indent="-171450">
              <a:buFont typeface="Arial" panose="020B0604020202020204" pitchFamily="34" charset="0"/>
              <a:buChar char="•"/>
            </a:pPr>
            <a:r>
              <a:rPr lang="en-US" sz="1200" dirty="0" smtClean="0"/>
              <a:t>Note that there are 256 (2^8) states for the setting. This is referred to as an 8-bit color setting. The following slide</a:t>
            </a:r>
            <a:r>
              <a:rPr lang="en-US" sz="1200" baseline="0" dirty="0" smtClean="0"/>
              <a:t> can be used for a more-in depth discussion of the color spectrum. </a:t>
            </a:r>
            <a:endParaRPr lang="en-US" sz="1200" dirty="0" smtClean="0"/>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smtClean="0"/>
              <a:t>Command syntax: </a:t>
            </a:r>
            <a:r>
              <a:rPr lang="en-US" sz="1200" dirty="0" smtClean="0"/>
              <a:t>Send(“SET COLOR red green blue”)</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21</a:t>
            </a:fld>
            <a:endParaRPr lang="en-US"/>
          </a:p>
        </p:txBody>
      </p:sp>
    </p:spTree>
    <p:extLst>
      <p:ext uri="{BB962C8B-B14F-4D97-AF65-F5344CB8AC3E}">
        <p14:creationId xmlns:p14="http://schemas.microsoft.com/office/powerpoint/2010/main" val="35627177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You may find it helpful to talk about giving students an introduction</a:t>
            </a:r>
            <a:r>
              <a:rPr lang="en-US" baseline="0" dirty="0" smtClean="0"/>
              <a:t> to </a:t>
            </a:r>
            <a:r>
              <a:rPr lang="en-US" dirty="0" smtClean="0"/>
              <a:t>input vs output…Note that students</a:t>
            </a:r>
            <a:r>
              <a:rPr lang="en-US" baseline="0" dirty="0" smtClean="0"/>
              <a:t> will want to experiment with the light sensor… have students shine a flashlight on it, put it under something, etc. to see a range of readings from 0-100. </a:t>
            </a:r>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23</a:t>
            </a:fld>
            <a:endParaRPr lang="en-US"/>
          </a:p>
        </p:txBody>
      </p:sp>
    </p:spTree>
    <p:extLst>
      <p:ext uri="{BB962C8B-B14F-4D97-AF65-F5344CB8AC3E}">
        <p14:creationId xmlns:p14="http://schemas.microsoft.com/office/powerpoint/2010/main" val="40080251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It</a:t>
            </a:r>
            <a:r>
              <a:rPr lang="en-US" sz="1200" baseline="0" dirty="0" smtClean="0"/>
              <a:t> is recommended that since this is considered an entry-level STEM Project with TI-Innovator, that students begin with 10 MOC lessons. If students are already familiar with the basics, you can certainly skip this, moving on to the next slide “Fast Track” with Student Task given. . </a:t>
            </a:r>
          </a:p>
        </p:txBody>
      </p:sp>
      <p:sp>
        <p:nvSpPr>
          <p:cNvPr id="4" name="Slide Number Placeholder 3"/>
          <p:cNvSpPr>
            <a:spLocks noGrp="1"/>
          </p:cNvSpPr>
          <p:nvPr>
            <p:ph type="sldNum" sz="quarter" idx="10"/>
          </p:nvPr>
        </p:nvSpPr>
        <p:spPr/>
        <p:txBody>
          <a:bodyPr/>
          <a:lstStyle/>
          <a:p>
            <a:fld id="{0FAE5487-C7FC-C846-9ED1-66E7B5A87751}" type="slidenum">
              <a:rPr lang="en-US" smtClean="0"/>
              <a:t>24</a:t>
            </a:fld>
            <a:endParaRPr lang="en-US"/>
          </a:p>
        </p:txBody>
      </p:sp>
    </p:spTree>
    <p:extLst>
      <p:ext uri="{BB962C8B-B14F-4D97-AF65-F5344CB8AC3E}">
        <p14:creationId xmlns:p14="http://schemas.microsoft.com/office/powerpoint/2010/main" val="1671169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a:t>
            </a:r>
            <a:r>
              <a:rPr lang="en-US" baseline="0" dirty="0" smtClean="0"/>
              <a:t> you are working with more advanced students, or are trying to complete the project in less time, you may choose to give students the code snippets, and work to complete the program together.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25</a:t>
            </a:fld>
            <a:endParaRPr lang="en-US"/>
          </a:p>
        </p:txBody>
      </p:sp>
    </p:spTree>
    <p:extLst>
      <p:ext uri="{BB962C8B-B14F-4D97-AF65-F5344CB8AC3E}">
        <p14:creationId xmlns:p14="http://schemas.microsoft.com/office/powerpoint/2010/main" val="30851646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there is no current 10 Minute</a:t>
            </a:r>
            <a:r>
              <a:rPr lang="en-US" baseline="0" dirty="0" smtClean="0"/>
              <a:t> of Code lesson on Using the Temperature. The sample code has been provided. Note that if students completed the lesson on brightness sensor, they will be familiar with the Read- Get-</a:t>
            </a:r>
            <a:r>
              <a:rPr lang="en-US" baseline="0" dirty="0" err="1" smtClean="0"/>
              <a:t>Disp</a:t>
            </a:r>
            <a:r>
              <a:rPr lang="en-US" baseline="0" dirty="0" smtClean="0"/>
              <a:t>- Wait command, but you will need to go over the Connect Command as it is critical.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27</a:t>
            </a:fld>
            <a:endParaRPr lang="en-US"/>
          </a:p>
        </p:txBody>
      </p:sp>
    </p:spTree>
    <p:extLst>
      <p:ext uri="{BB962C8B-B14F-4D97-AF65-F5344CB8AC3E}">
        <p14:creationId xmlns:p14="http://schemas.microsoft.com/office/powerpoint/2010/main" val="2933868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srgbClr val="000000"/>
                </a:solidFill>
              </a:rPr>
              <a:t>This For loop cycles 20 times. A command is sent to the TI-Innovator to read the </a:t>
            </a:r>
          </a:p>
          <a:p>
            <a:r>
              <a:rPr lang="en-US" sz="1200" dirty="0" smtClean="0">
                <a:solidFill>
                  <a:srgbClr val="000000"/>
                </a:solidFill>
              </a:rPr>
              <a:t>value of temperature sensor 1, the Get command stores the value to variable “D”, the value of variable D is displayed, then the calculator waits for 3 seconds before going on to the End command that returns to the beginning of the loop.</a:t>
            </a:r>
          </a:p>
          <a:p>
            <a:r>
              <a:rPr lang="en-US" sz="1200" b="1" dirty="0" smtClean="0"/>
              <a:t>Measurements</a:t>
            </a:r>
          </a:p>
          <a:p>
            <a:r>
              <a:rPr lang="en-US" sz="1200" dirty="0" smtClean="0"/>
              <a:t>Measurement in degrees Celsius</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28</a:t>
            </a:fld>
            <a:endParaRPr lang="en-US"/>
          </a:p>
        </p:txBody>
      </p:sp>
    </p:spTree>
    <p:extLst>
      <p:ext uri="{BB962C8B-B14F-4D97-AF65-F5344CB8AC3E}">
        <p14:creationId xmlns:p14="http://schemas.microsoft.com/office/powerpoint/2010/main" val="38057320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 students may</a:t>
            </a:r>
            <a:r>
              <a:rPr lang="en-US" baseline="0" dirty="0" smtClean="0"/>
              <a:t> want to see their readings displayed in F instead, just for ease of understanding the readings. Challenge them to insert a line of coding to do this.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29</a:t>
            </a:fld>
            <a:endParaRPr lang="en-US"/>
          </a:p>
        </p:txBody>
      </p:sp>
    </p:spTree>
    <p:extLst>
      <p:ext uri="{BB962C8B-B14F-4D97-AF65-F5344CB8AC3E}">
        <p14:creationId xmlns:p14="http://schemas.microsoft.com/office/powerpoint/2010/main" val="30340591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1" kern="1200" dirty="0" smtClean="0">
                <a:solidFill>
                  <a:schemeClr val="tx1"/>
                </a:solidFill>
                <a:effectLst/>
                <a:latin typeface="+mn-lt"/>
                <a:ea typeface="+mn-ea"/>
                <a:cs typeface="+mn-cs"/>
              </a:rPr>
              <a:t>T</a:t>
            </a:r>
            <a:r>
              <a:rPr lang="en-US" sz="1200" b="0" i="0" kern="1200" baseline="-25000" dirty="0" smtClean="0">
                <a:solidFill>
                  <a:schemeClr val="tx1"/>
                </a:solidFill>
                <a:effectLst/>
                <a:latin typeface="+mn-lt"/>
                <a:ea typeface="+mn-ea"/>
                <a:cs typeface="+mn-cs"/>
              </a:rPr>
              <a:t>(°F)</a:t>
            </a:r>
            <a:r>
              <a:rPr lang="en-US" sz="1200" b="0" i="0" kern="1200" dirty="0" smtClean="0">
                <a:solidFill>
                  <a:schemeClr val="tx1"/>
                </a:solidFill>
                <a:effectLst/>
                <a:latin typeface="+mn-lt"/>
                <a:ea typeface="+mn-ea"/>
                <a:cs typeface="+mn-cs"/>
              </a:rPr>
              <a:t> = </a:t>
            </a:r>
            <a:r>
              <a:rPr lang="en-US" sz="1200" b="0" i="1" kern="1200" dirty="0" smtClean="0">
                <a:solidFill>
                  <a:schemeClr val="tx1"/>
                </a:solidFill>
                <a:effectLst/>
                <a:latin typeface="+mn-lt"/>
                <a:ea typeface="+mn-ea"/>
                <a:cs typeface="+mn-cs"/>
              </a:rPr>
              <a:t>T</a:t>
            </a:r>
            <a:r>
              <a:rPr lang="en-US" sz="1200" b="0" i="0" kern="1200" baseline="-25000" dirty="0" smtClean="0">
                <a:solidFill>
                  <a:schemeClr val="tx1"/>
                </a:solidFill>
                <a:effectLst/>
                <a:latin typeface="+mn-lt"/>
                <a:ea typeface="+mn-ea"/>
                <a:cs typeface="+mn-cs"/>
              </a:rPr>
              <a:t>(°C)</a:t>
            </a:r>
            <a:r>
              <a:rPr lang="en-US" sz="1200" b="0" i="0" kern="1200" dirty="0" smtClean="0">
                <a:solidFill>
                  <a:schemeClr val="tx1"/>
                </a:solidFill>
                <a:effectLst/>
                <a:latin typeface="+mn-lt"/>
                <a:ea typeface="+mn-ea"/>
                <a:cs typeface="+mn-cs"/>
              </a:rPr>
              <a:t> × 9/5 + 32</a:t>
            </a:r>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30</a:t>
            </a:fld>
            <a:endParaRPr lang="en-US"/>
          </a:p>
        </p:txBody>
      </p:sp>
    </p:spTree>
    <p:extLst>
      <p:ext uri="{BB962C8B-B14F-4D97-AF65-F5344CB8AC3E}">
        <p14:creationId xmlns:p14="http://schemas.microsoft.com/office/powerpoint/2010/main" val="5299003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This project is an ideal introduction</a:t>
            </a:r>
            <a:r>
              <a:rPr lang="en-US" sz="1200" baseline="0" dirty="0" smtClean="0"/>
              <a:t> for students using the TI-Innovator for the first time. The “DIY- </a:t>
            </a:r>
            <a:r>
              <a:rPr lang="en-US" sz="1200" dirty="0" smtClean="0"/>
              <a:t>Mood Ring”  project includes many of the fundamental concepts that are used in feedback and control projects. The project sets the stage for working through the more advanced Pet Car Alarm and Smart Irrigation projects.</a:t>
            </a:r>
          </a:p>
          <a:p>
            <a:r>
              <a:rPr lang="en-US" dirty="0" smtClean="0"/>
              <a:t>Objectives  that will be covered:</a:t>
            </a:r>
          </a:p>
          <a:p>
            <a:pPr marL="628650" lvl="1" indent="-171450">
              <a:buFont typeface="Arial" panose="020B0604020202020204" pitchFamily="34" charset="0"/>
              <a:buChar char="•"/>
            </a:pPr>
            <a:r>
              <a:rPr lang="en-US" dirty="0" smtClean="0"/>
              <a:t>Science Concepts: additive color model, electromagnetic spectrum (optional)</a:t>
            </a:r>
          </a:p>
          <a:p>
            <a:pPr marL="628650" lvl="1" indent="-171450">
              <a:buFont typeface="Arial" panose="020B0604020202020204" pitchFamily="34" charset="0"/>
              <a:buChar char="•"/>
            </a:pPr>
            <a:r>
              <a:rPr lang="en-US" dirty="0" smtClean="0"/>
              <a:t>TI-Technology Concepts: TI-Innovator™ overview, connecting TI-Innovator™ to handheld with unit-to-unit cable (connector with B label in the DATA port of the TI-Innovator), Hub menu for creating commands to send to the TI-Innovator™</a:t>
            </a:r>
          </a:p>
          <a:p>
            <a:pPr marL="628650" lvl="1" indent="-171450">
              <a:buFont typeface="Arial" panose="020B0604020202020204" pitchFamily="34" charset="0"/>
              <a:buChar char="•"/>
            </a:pPr>
            <a:r>
              <a:rPr lang="en-US" dirty="0" smtClean="0"/>
              <a:t>Computing Concepts: physical outputs, numeric arguments for commands</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32</a:t>
            </a:fld>
            <a:endParaRPr lang="en-US"/>
          </a:p>
        </p:txBody>
      </p:sp>
    </p:spTree>
    <p:extLst>
      <p:ext uri="{BB962C8B-B14F-4D97-AF65-F5344CB8AC3E}">
        <p14:creationId xmlns:p14="http://schemas.microsoft.com/office/powerpoint/2010/main" val="4103421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a:t>
            </a:fld>
            <a:endParaRPr lang="en-US" dirty="0"/>
          </a:p>
        </p:txBody>
      </p:sp>
    </p:spTree>
    <p:extLst>
      <p:ext uri="{BB962C8B-B14F-4D97-AF65-F5344CB8AC3E}">
        <p14:creationId xmlns:p14="http://schemas.microsoft.com/office/powerpoint/2010/main" val="33901695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33</a:t>
            </a:fld>
            <a:endParaRPr lang="en-US"/>
          </a:p>
        </p:txBody>
      </p:sp>
    </p:spTree>
    <p:extLst>
      <p:ext uri="{BB962C8B-B14F-4D97-AF65-F5344CB8AC3E}">
        <p14:creationId xmlns:p14="http://schemas.microsoft.com/office/powerpoint/2010/main" val="30182278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students struggle,</a:t>
            </a:r>
            <a:r>
              <a:rPr lang="en-US" baseline="0" dirty="0" smtClean="0"/>
              <a:t> show this slide. </a:t>
            </a:r>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34</a:t>
            </a:fld>
            <a:endParaRPr lang="en-US"/>
          </a:p>
        </p:txBody>
      </p:sp>
    </p:spTree>
    <p:extLst>
      <p:ext uri="{BB962C8B-B14F-4D97-AF65-F5344CB8AC3E}">
        <p14:creationId xmlns:p14="http://schemas.microsoft.com/office/powerpoint/2010/main" val="30182278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Flowcharts</a:t>
            </a:r>
            <a:r>
              <a:rPr lang="en-US" baseline="0" dirty="0" smtClean="0"/>
              <a:t> can be helpful tools to think through what the program needs to do. </a:t>
            </a:r>
          </a:p>
          <a:p>
            <a:r>
              <a:rPr lang="en-US" sz="1200" dirty="0" smtClean="0"/>
              <a:t>More about using Flowcharts for planning:</a:t>
            </a:r>
          </a:p>
          <a:p>
            <a:r>
              <a:rPr lang="en-US" sz="1200" dirty="0" smtClean="0">
                <a:hlinkClick r:id="rId3"/>
              </a:rPr>
              <a:t>https://www.codeavengers.com/notes/planning/flowcharts</a:t>
            </a:r>
            <a:endParaRPr lang="en-US" sz="1200" dirty="0" smtClean="0"/>
          </a:p>
          <a:p>
            <a:endParaRPr lang="en-US" sz="1200" dirty="0" smtClean="0"/>
          </a:p>
          <a:p>
            <a:pPr fontAlgn="base"/>
            <a:r>
              <a:rPr lang="en-US" sz="1200" b="1" dirty="0" smtClean="0">
                <a:hlinkClick r:id="rId4"/>
              </a:rPr>
              <a:t>draw.io</a:t>
            </a:r>
            <a:r>
              <a:rPr lang="en-US" sz="1200" dirty="0" smtClean="0"/>
              <a:t> is a good online tool you can use to create flowcharts. You can logon with a Google Drive account.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36</a:t>
            </a:fld>
            <a:endParaRPr lang="en-US"/>
          </a:p>
        </p:txBody>
      </p:sp>
    </p:spTree>
    <p:extLst>
      <p:ext uri="{BB962C8B-B14F-4D97-AF65-F5344CB8AC3E}">
        <p14:creationId xmlns:p14="http://schemas.microsoft.com/office/powerpoint/2010/main" val="1415922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37</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smtClean="0">
                <a:solidFill>
                  <a:srgbClr val="000000"/>
                </a:solidFill>
                <a:latin typeface="+mn-lt"/>
                <a:ea typeface="Calibri"/>
                <a:cs typeface="Calibri"/>
              </a:rPr>
              <a:t>If students struggle</a:t>
            </a:r>
            <a:r>
              <a:rPr lang="en-US" sz="1600" b="1" baseline="0" dirty="0" smtClean="0">
                <a:solidFill>
                  <a:srgbClr val="000000"/>
                </a:solidFill>
                <a:latin typeface="+mn-lt"/>
                <a:ea typeface="Calibri"/>
                <a:cs typeface="Calibri"/>
              </a:rPr>
              <a:t> with getting started, show this slide. </a:t>
            </a:r>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38</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smtClean="0">
                <a:solidFill>
                  <a:schemeClr val="tx1"/>
                </a:solidFill>
                <a:effectLst/>
                <a:latin typeface="+mn-lt"/>
                <a:ea typeface="+mn-ea"/>
                <a:cs typeface="+mn-cs"/>
              </a:rPr>
              <a:t>Beginning programmers might find this program more accessible by using only If then statements to set temperature thresholds while some students will find if then else statements helpful.</a:t>
            </a:r>
            <a:r>
              <a:rPr lang="en-US" sz="1200" b="1" i="0" kern="1200" baseline="0" dirty="0" smtClean="0">
                <a:solidFill>
                  <a:schemeClr val="tx1"/>
                </a:solidFill>
                <a:effectLst/>
                <a:latin typeface="+mn-lt"/>
                <a:ea typeface="+mn-ea"/>
                <a:cs typeface="+mn-cs"/>
              </a:rPr>
              <a:t> The following slides can be used for code “reminders” as needed, but at this point, students will have learned all the snippets required. </a:t>
            </a:r>
          </a:p>
          <a:p>
            <a:endParaRPr lang="en-US" sz="1200" b="0" i="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39</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These coding</a:t>
            </a:r>
            <a:r>
              <a:rPr lang="en-US" sz="1200" b="0" i="0" kern="1200" baseline="0" dirty="0" smtClean="0">
                <a:solidFill>
                  <a:schemeClr val="tx1"/>
                </a:solidFill>
                <a:effectLst/>
                <a:latin typeface="+mn-lt"/>
                <a:ea typeface="+mn-ea"/>
                <a:cs typeface="+mn-cs"/>
              </a:rPr>
              <a:t> slides are to serve as reference at this point in the presentation. </a:t>
            </a:r>
            <a:r>
              <a:rPr lang="en-US" sz="1200" b="0" i="0" kern="1200" dirty="0" smtClean="0">
                <a:solidFill>
                  <a:schemeClr val="tx1"/>
                </a:solidFill>
                <a:effectLst/>
                <a:latin typeface="+mn-lt"/>
                <a:ea typeface="+mn-ea"/>
                <a:cs typeface="+mn-cs"/>
              </a:rPr>
              <a:t>Beginning programmers might find this program more accessible by using only If then statements to set temperature thresholds while some students will find if then else statements helpful.</a:t>
            </a:r>
            <a:r>
              <a:rPr lang="en-US" sz="1200" b="0" i="0" kern="1200" baseline="0" dirty="0" smtClean="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0FAE5487-C7FC-C846-9ED1-66E7B5A87751}" type="slidenum">
              <a:rPr lang="en-US" smtClean="0"/>
              <a:t>40</a:t>
            </a:fld>
            <a:endParaRPr lang="en-US"/>
          </a:p>
        </p:txBody>
      </p:sp>
    </p:spTree>
    <p:extLst>
      <p:ext uri="{BB962C8B-B14F-4D97-AF65-F5344CB8AC3E}">
        <p14:creationId xmlns:p14="http://schemas.microsoft.com/office/powerpoint/2010/main" val="17268497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41</a:t>
            </a:fld>
            <a:endParaRPr lang="en-US"/>
          </a:p>
        </p:txBody>
      </p:sp>
    </p:spTree>
    <p:extLst>
      <p:ext uri="{BB962C8B-B14F-4D97-AF65-F5344CB8AC3E}">
        <p14:creationId xmlns:p14="http://schemas.microsoft.com/office/powerpoint/2010/main" val="28106106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Three moods</a:t>
            </a:r>
            <a:r>
              <a:rPr lang="en-US" baseline="0" dirty="0" smtClean="0"/>
              <a:t> is more complicated.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42</a:t>
            </a:fld>
            <a:endParaRPr lang="en-US"/>
          </a:p>
        </p:txBody>
      </p:sp>
    </p:spTree>
    <p:extLst>
      <p:ext uri="{BB962C8B-B14F-4D97-AF65-F5344CB8AC3E}">
        <p14:creationId xmlns:p14="http://schemas.microsoft.com/office/powerpoint/2010/main" val="32869511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a:t>
            </a:r>
            <a:r>
              <a:rPr lang="en-US" baseline="0" dirty="0" smtClean="0"/>
              <a:t> optional, but can really be valuable to students in working on how to present their ideas effectively to their peers. You could consider a small prize or “perk” for the winning team.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44</a:t>
            </a:fld>
            <a:endParaRPr lang="en-US"/>
          </a:p>
        </p:txBody>
      </p:sp>
    </p:spTree>
    <p:extLst>
      <p:ext uri="{BB962C8B-B14F-4D97-AF65-F5344CB8AC3E}">
        <p14:creationId xmlns:p14="http://schemas.microsoft.com/office/powerpoint/2010/main" val="34899882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a:t>
            </a:fld>
            <a:endParaRPr lang="en-US" dirty="0"/>
          </a:p>
        </p:txBody>
      </p:sp>
    </p:spTree>
    <p:extLst>
      <p:ext uri="{BB962C8B-B14F-4D97-AF65-F5344CB8AC3E}">
        <p14:creationId xmlns:p14="http://schemas.microsoft.com/office/powerpoint/2010/main" val="9947327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45</a:t>
            </a:fld>
            <a:endParaRPr lang="en-US"/>
          </a:p>
        </p:txBody>
      </p:sp>
    </p:spTree>
    <p:extLst>
      <p:ext uri="{BB962C8B-B14F-4D97-AF65-F5344CB8AC3E}">
        <p14:creationId xmlns:p14="http://schemas.microsoft.com/office/powerpoint/2010/main" val="7153651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46</a:t>
            </a:fld>
            <a:endParaRPr lang="en-US"/>
          </a:p>
        </p:txBody>
      </p:sp>
    </p:spTree>
    <p:extLst>
      <p:ext uri="{BB962C8B-B14F-4D97-AF65-F5344CB8AC3E}">
        <p14:creationId xmlns:p14="http://schemas.microsoft.com/office/powerpoint/2010/main" val="17682297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Students have been presented with extensions,</a:t>
            </a:r>
            <a:r>
              <a:rPr lang="en-US" baseline="0" dirty="0" smtClean="0"/>
              <a:t> and things to try, and there are always more than one “correct path” when it comes to coding. This is an example of more advanced code that students could generate, or you could share with students after the fact.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47</a:t>
            </a:fld>
            <a:endParaRPr lang="en-US"/>
          </a:p>
        </p:txBody>
      </p:sp>
    </p:spTree>
    <p:extLst>
      <p:ext uri="{BB962C8B-B14F-4D97-AF65-F5344CB8AC3E}">
        <p14:creationId xmlns:p14="http://schemas.microsoft.com/office/powerpoint/2010/main" val="4142233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Introductory mini-project for feedback and control systems. The project includes external inputs (temperature sensor), decision logic based on the temperature sensor reading and an output (Red-Green-Blue LED).</a:t>
            </a:r>
          </a:p>
          <a:p>
            <a:endParaRPr lang="en-US" sz="1200" dirty="0" smtClean="0"/>
          </a:p>
          <a:p>
            <a:endParaRPr lang="en-US" sz="1200" dirty="0" smtClean="0"/>
          </a:p>
          <a:p>
            <a:endParaRPr lang="en-US" sz="1200" dirty="0" smtClean="0"/>
          </a:p>
          <a:p>
            <a:r>
              <a:rPr lang="en-US" sz="1200" dirty="0" smtClean="0"/>
              <a:t/>
            </a:r>
            <a:br>
              <a:rPr lang="en-US" sz="1200" dirty="0" smtClean="0"/>
            </a:b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5</a:t>
            </a:fld>
            <a:endParaRPr lang="en-US"/>
          </a:p>
        </p:txBody>
      </p:sp>
    </p:spTree>
    <p:extLst>
      <p:ext uri="{BB962C8B-B14F-4D97-AF65-F5344CB8AC3E}">
        <p14:creationId xmlns:p14="http://schemas.microsoft.com/office/powerpoint/2010/main" val="24346351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6</a:t>
            </a:fld>
            <a:endParaRPr lang="en-US"/>
          </a:p>
        </p:txBody>
      </p:sp>
    </p:spTree>
    <p:extLst>
      <p:ext uri="{BB962C8B-B14F-4D97-AF65-F5344CB8AC3E}">
        <p14:creationId xmlns:p14="http://schemas.microsoft.com/office/powerpoint/2010/main" val="25620237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This project is an ideal introduction</a:t>
            </a:r>
            <a:r>
              <a:rPr lang="en-US" sz="1200" baseline="0" dirty="0" smtClean="0"/>
              <a:t> for students using the TI-Innovator for the first time. The “DIY- </a:t>
            </a:r>
            <a:r>
              <a:rPr lang="en-US" sz="1200" dirty="0" smtClean="0"/>
              <a:t>Mood Ring”  project includes many of the fundamental concepts that are used in feedback and control projects. The project sets the stage for working through the more advanced Pet Car Alarm and Smart Irrigation projects.</a:t>
            </a:r>
          </a:p>
          <a:p>
            <a:r>
              <a:rPr lang="en-US" dirty="0" smtClean="0"/>
              <a:t>Objectives  that will be covered:</a:t>
            </a:r>
          </a:p>
          <a:p>
            <a:pPr marL="628650" lvl="1" indent="-171450">
              <a:buFont typeface="Arial" panose="020B0604020202020204" pitchFamily="34" charset="0"/>
              <a:buChar char="•"/>
            </a:pPr>
            <a:r>
              <a:rPr lang="en-US" dirty="0" smtClean="0"/>
              <a:t>Science Concepts: additive color model, electromagnetic spectrum (optional)</a:t>
            </a:r>
          </a:p>
          <a:p>
            <a:pPr marL="628650" lvl="1" indent="-171450">
              <a:buFont typeface="Arial" panose="020B0604020202020204" pitchFamily="34" charset="0"/>
              <a:buChar char="•"/>
            </a:pPr>
            <a:r>
              <a:rPr lang="en-US" dirty="0" smtClean="0"/>
              <a:t>TI-Technology Concepts: TI-Innovator™ overview, connecting TI-Innovator™ to handheld with unit-to-unit cable (connector with B label in the DATA port of the TI-Innovator), Hub menu for creating commands to send to the TI-Innovator™</a:t>
            </a:r>
          </a:p>
          <a:p>
            <a:pPr marL="628650" lvl="1" indent="-171450">
              <a:buFont typeface="Arial" panose="020B0604020202020204" pitchFamily="34" charset="0"/>
              <a:buChar char="•"/>
            </a:pPr>
            <a:r>
              <a:rPr lang="en-US" dirty="0" smtClean="0"/>
              <a:t>Computing Concepts: physical outputs, numeric arguments for commands</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7</a:t>
            </a:fld>
            <a:endParaRPr lang="en-US"/>
          </a:p>
        </p:txBody>
      </p:sp>
    </p:spTree>
    <p:extLst>
      <p:ext uri="{BB962C8B-B14F-4D97-AF65-F5344CB8AC3E}">
        <p14:creationId xmlns:p14="http://schemas.microsoft.com/office/powerpoint/2010/main" val="41034216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project works best with 2-3 students sharing Hub with Temperature sensor, and each student having their own calculator to do the programming. If equipment is limited, up to 4 students could share a Hub and temperature sensor.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8</a:t>
            </a:fld>
            <a:endParaRPr lang="en-US"/>
          </a:p>
        </p:txBody>
      </p:sp>
    </p:spTree>
    <p:extLst>
      <p:ext uri="{BB962C8B-B14F-4D97-AF65-F5344CB8AC3E}">
        <p14:creationId xmlns:p14="http://schemas.microsoft.com/office/powerpoint/2010/main" val="2001865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a:t>
            </a:r>
            <a:r>
              <a:rPr lang="en-US" baseline="0" dirty="0" smtClean="0"/>
              <a:t> might be worth it to discuss with student that in very open ended project (this project is not) all of these steps would be important. In this project, we will be on the latter half of the steps, since the problem and solution, and design is really already defined in this case.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9</a:t>
            </a:fld>
            <a:endParaRPr lang="en-US"/>
          </a:p>
        </p:txBody>
      </p:sp>
    </p:spTree>
    <p:extLst>
      <p:ext uri="{BB962C8B-B14F-4D97-AF65-F5344CB8AC3E}">
        <p14:creationId xmlns:p14="http://schemas.microsoft.com/office/powerpoint/2010/main" val="3417722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407150"/>
            <a:ext cx="4343400" cy="365125"/>
          </a:xfrm>
          <a:prstGeom prst="rect">
            <a:avLst/>
          </a:prstGeom>
        </p:spPr>
        <p:txBody>
          <a:bodyPr/>
          <a:lstStyle/>
          <a:p>
            <a:r>
              <a:rPr lang="en-US" i="1" dirty="0" smtClean="0">
                <a:solidFill>
                  <a:srgbClr val="525252"/>
                </a:solidFill>
                <a:cs typeface="Arial" charset="0"/>
              </a:rPr>
              <a:t>Draft</a:t>
            </a:r>
            <a:r>
              <a:rPr lang="en-US" dirty="0" smtClean="0">
                <a:solidFill>
                  <a:srgbClr val="525252"/>
                </a:solidFill>
                <a:cs typeface="Arial" charset="0"/>
              </a:rPr>
              <a:t> Texas Instruments August, 2017</a:t>
            </a:r>
            <a:endParaRPr lang="en-US" dirty="0">
              <a:solidFill>
                <a:srgbClr val="525252"/>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2992966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6/6/2018</a:t>
            </a:fld>
            <a:endParaRPr lang="en-US">
              <a:solidFill>
                <a:srgbClr val="525252"/>
              </a:solidFill>
              <a:cs typeface="Arial" charset="0"/>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3111139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6/6/2018</a:t>
            </a:fld>
            <a:endParaRPr lang="en-US">
              <a:solidFill>
                <a:srgbClr val="525252"/>
              </a:solidFill>
              <a:cs typeface="Arial"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18676451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6/6/2018</a:t>
            </a:fld>
            <a:endParaRPr lang="en-US">
              <a:solidFill>
                <a:srgbClr val="525252"/>
              </a:solidFill>
              <a:cs typeface="Arial"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736071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2" name="Rectangle 11"/>
          <p:cNvSpPr/>
          <p:nvPr userDrawn="1"/>
        </p:nvSpPr>
        <p:spPr>
          <a:xfrm>
            <a:off x="15834" y="12866"/>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2" name="Picture 1" descr="Plus-bkgd.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81400" y="0"/>
            <a:ext cx="5562600" cy="5232400"/>
          </a:xfrm>
          <a:prstGeom prst="rect">
            <a:avLst/>
          </a:prstGeom>
        </p:spPr>
      </p:pic>
      <p:sp>
        <p:nvSpPr>
          <p:cNvPr id="13" name="Title 1"/>
          <p:cNvSpPr>
            <a:spLocks noGrp="1"/>
          </p:cNvSpPr>
          <p:nvPr>
            <p:ph type="title"/>
          </p:nvPr>
        </p:nvSpPr>
        <p:spPr>
          <a:xfrm>
            <a:off x="152400" y="0"/>
            <a:ext cx="8229600" cy="2895600"/>
          </a:xfrm>
        </p:spPr>
        <p:txBody>
          <a:bodyPr tIns="0" anchor="t" anchorCtr="0">
            <a:noAutofit/>
          </a:bodyPr>
          <a:lstStyle>
            <a:lvl1pPr algn="l">
              <a:defRPr sz="7200" b="1">
                <a:solidFill>
                  <a:schemeClr val="bg1">
                    <a:lumMod val="85000"/>
                  </a:schemeClr>
                </a:solidFill>
              </a:defRPr>
            </a:lvl1pPr>
          </a:lstStyle>
          <a:p>
            <a:r>
              <a:rPr lang="en-US" smtClean="0"/>
              <a:t>Click to edit Master title style</a:t>
            </a:r>
            <a:endParaRPr lang="en-US" dirty="0"/>
          </a:p>
        </p:txBody>
      </p:sp>
      <p:cxnSp>
        <p:nvCxnSpPr>
          <p:cNvPr id="14" name="Straight Connector 13"/>
          <p:cNvCxnSpPr/>
          <p:nvPr userDrawn="1"/>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3" name="Subtitle 2"/>
          <p:cNvSpPr>
            <a:spLocks noGrp="1"/>
          </p:cNvSpPr>
          <p:nvPr>
            <p:ph type="subTitle" idx="1"/>
          </p:nvPr>
        </p:nvSpPr>
        <p:spPr>
          <a:xfrm>
            <a:off x="381000" y="3442855"/>
            <a:ext cx="6400800" cy="1752600"/>
          </a:xfrm>
        </p:spPr>
        <p:txBody>
          <a:bodyPr>
            <a:normAutofit/>
          </a:bodyPr>
          <a:lstStyle>
            <a:lvl1pPr marL="0" indent="0" algn="l">
              <a:buNone/>
              <a:defRPr sz="2400">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35137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2" name="Rectangle 11"/>
          <p:cNvSpPr/>
          <p:nvPr userDrawn="1"/>
        </p:nvSpPr>
        <p:spPr>
          <a:xfrm>
            <a:off x="15834" y="12866"/>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2" name="Picture 1" descr="Plus-bkgd.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81400" y="0"/>
            <a:ext cx="5562600" cy="5232400"/>
          </a:xfrm>
          <a:prstGeom prst="rect">
            <a:avLst/>
          </a:prstGeom>
        </p:spPr>
      </p:pic>
      <p:sp>
        <p:nvSpPr>
          <p:cNvPr id="13" name="Title 1"/>
          <p:cNvSpPr>
            <a:spLocks noGrp="1"/>
          </p:cNvSpPr>
          <p:nvPr>
            <p:ph type="title"/>
          </p:nvPr>
        </p:nvSpPr>
        <p:spPr>
          <a:xfrm>
            <a:off x="152400" y="0"/>
            <a:ext cx="8229600" cy="2895600"/>
          </a:xfrm>
        </p:spPr>
        <p:txBody>
          <a:bodyPr tIns="0" anchor="t" anchorCtr="0">
            <a:noAutofit/>
          </a:bodyPr>
          <a:lstStyle>
            <a:lvl1pPr algn="l">
              <a:defRPr sz="7200" b="1">
                <a:solidFill>
                  <a:srgbClr val="C00000"/>
                </a:solidFill>
              </a:defRPr>
            </a:lvl1pPr>
          </a:lstStyle>
          <a:p>
            <a:r>
              <a:rPr lang="en-US" smtClean="0"/>
              <a:t>Click to edit Master title style</a:t>
            </a:r>
            <a:endParaRPr lang="en-US" dirty="0"/>
          </a:p>
        </p:txBody>
      </p:sp>
      <p:cxnSp>
        <p:nvCxnSpPr>
          <p:cNvPr id="14" name="Straight Connector 13"/>
          <p:cNvCxnSpPr/>
          <p:nvPr userDrawn="1"/>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3" name="Subtitle 2"/>
          <p:cNvSpPr>
            <a:spLocks noGrp="1"/>
          </p:cNvSpPr>
          <p:nvPr>
            <p:ph type="subTitle" idx="1"/>
          </p:nvPr>
        </p:nvSpPr>
        <p:spPr>
          <a:xfrm>
            <a:off x="381000" y="3442855"/>
            <a:ext cx="6400800" cy="1752600"/>
          </a:xfrm>
        </p:spPr>
        <p:txBody>
          <a:bodyPr>
            <a:normAutofit/>
          </a:bodyPr>
          <a:lstStyle>
            <a:lvl1pPr marL="0" indent="0" algn="l">
              <a:buNone/>
              <a:defRPr sz="2400">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37897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5" name="Picture 4" descr="Basketball Players Power Point.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3047" cy="6857286"/>
          </a:xfrm>
          <a:prstGeom prst="rect">
            <a:avLst/>
          </a:prstGeom>
        </p:spPr>
      </p:pic>
      <p:pic>
        <p:nvPicPr>
          <p:cNvPr id="10" name="Picture 9" descr="Plus-bkgd.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581400" y="0"/>
            <a:ext cx="5562600" cy="5232400"/>
          </a:xfrm>
          <a:prstGeom prst="rect">
            <a:avLst/>
          </a:prstGeom>
        </p:spPr>
      </p:pic>
      <p:sp>
        <p:nvSpPr>
          <p:cNvPr id="11" name="Title 1"/>
          <p:cNvSpPr>
            <a:spLocks noGrp="1"/>
          </p:cNvSpPr>
          <p:nvPr>
            <p:ph type="title"/>
          </p:nvPr>
        </p:nvSpPr>
        <p:spPr>
          <a:xfrm>
            <a:off x="152400" y="0"/>
            <a:ext cx="8229600" cy="2895600"/>
          </a:xfrm>
        </p:spPr>
        <p:txBody>
          <a:bodyPr tIns="0" anchor="t" anchorCtr="0">
            <a:noAutofit/>
          </a:bodyPr>
          <a:lstStyle>
            <a:lvl1pPr algn="l">
              <a:defRPr sz="7200" b="1">
                <a:solidFill>
                  <a:srgbClr val="C00000"/>
                </a:solidFill>
              </a:defRPr>
            </a:lvl1pPr>
          </a:lstStyle>
          <a:p>
            <a:r>
              <a:rPr lang="en-US" smtClean="0"/>
              <a:t>Click to edit Master title style</a:t>
            </a:r>
            <a:endParaRPr lang="en-US" dirty="0"/>
          </a:p>
        </p:txBody>
      </p:sp>
      <p:cxnSp>
        <p:nvCxnSpPr>
          <p:cNvPr id="16" name="Straight Connector 15"/>
          <p:cNvCxnSpPr/>
          <p:nvPr userDrawn="1"/>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18" name="Subtitle 2"/>
          <p:cNvSpPr>
            <a:spLocks noGrp="1"/>
          </p:cNvSpPr>
          <p:nvPr>
            <p:ph type="subTitle" idx="1"/>
          </p:nvPr>
        </p:nvSpPr>
        <p:spPr>
          <a:xfrm>
            <a:off x="381000" y="3442855"/>
            <a:ext cx="6400800" cy="1752600"/>
          </a:xfrm>
        </p:spPr>
        <p:txBody>
          <a:bodyPr>
            <a:normAutofit/>
          </a:bodyPr>
          <a:lstStyle>
            <a:lvl1pPr marL="0" indent="0" algn="l">
              <a:buNone/>
              <a:defRPr sz="2400">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38979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330200" y="6461125"/>
            <a:ext cx="2895600" cy="365125"/>
          </a:xfrm>
          <a:prstGeom prst="rect">
            <a:avLst/>
          </a:prstGeom>
        </p:spPr>
        <p:txBody>
          <a:bodyPr/>
          <a:lstStyle/>
          <a:p>
            <a:r>
              <a:rPr lang="en-US" dirty="0" smtClean="0">
                <a:solidFill>
                  <a:srgbClr val="525252"/>
                </a:solidFill>
                <a:cs typeface="Arial" charset="0"/>
              </a:rPr>
              <a:t>©2018</a:t>
            </a:r>
            <a:endParaRPr lang="en-US" dirty="0">
              <a:solidFill>
                <a:srgbClr val="525252"/>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381344966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6/6/2018</a:t>
            </a:fld>
            <a:endParaRPr lang="en-US" dirty="0">
              <a:solidFill>
                <a:srgbClr val="525252"/>
              </a:solidFill>
              <a:cs typeface="Arial"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3366185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6/6/2018</a:t>
            </a:fld>
            <a:endParaRPr lang="en-US">
              <a:solidFill>
                <a:srgbClr val="525252"/>
              </a:solidFill>
              <a:cs typeface="Arial" charset="0"/>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2322946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6/6/2018</a:t>
            </a:fld>
            <a:endParaRPr lang="en-US">
              <a:solidFill>
                <a:srgbClr val="525252"/>
              </a:solidFill>
              <a:cs typeface="Arial" charset="0"/>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2605372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6/6/2018</a:t>
            </a:fld>
            <a:endParaRPr lang="en-US">
              <a:solidFill>
                <a:srgbClr val="525252"/>
              </a:solidFill>
              <a:cs typeface="Arial" charset="0"/>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546282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6200"/>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447800"/>
            <a:ext cx="8229600" cy="4495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9" name="Straight Connector 8"/>
          <p:cNvCxnSpPr/>
          <p:nvPr/>
        </p:nvCxnSpPr>
        <p:spPr>
          <a:xfrm>
            <a:off x="0" y="6477000"/>
            <a:ext cx="7239000" cy="0"/>
          </a:xfrm>
          <a:prstGeom prst="line">
            <a:avLst/>
          </a:prstGeom>
          <a:ln w="38100" cmpd="sng">
            <a:solidFill>
              <a:srgbClr val="ED1D24"/>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6" name="Date Placeholder 3"/>
          <p:cNvSpPr>
            <a:spLocks noGrp="1"/>
          </p:cNvSpPr>
          <p:nvPr>
            <p:ph type="dt" sz="half" idx="2"/>
          </p:nvPr>
        </p:nvSpPr>
        <p:spPr>
          <a:xfrm>
            <a:off x="444500" y="6521450"/>
            <a:ext cx="2552700" cy="365125"/>
          </a:xfrm>
          <a:prstGeom prst="rect">
            <a:avLst/>
          </a:prstGeom>
        </p:spPr>
        <p:txBody>
          <a:bodyPr/>
          <a:lstStyle>
            <a:lvl1pPr>
              <a:defRPr sz="1000"/>
            </a:lvl1pPr>
          </a:lstStyle>
          <a:p>
            <a:r>
              <a:rPr lang="en-US" i="1" dirty="0" smtClean="0">
                <a:solidFill>
                  <a:srgbClr val="525252"/>
                </a:solidFill>
                <a:cs typeface="Arial" charset="0"/>
              </a:rPr>
              <a:t>Draft</a:t>
            </a:r>
            <a:r>
              <a:rPr lang="en-US" dirty="0" smtClean="0">
                <a:solidFill>
                  <a:srgbClr val="525252"/>
                </a:solidFill>
                <a:cs typeface="Arial" charset="0"/>
              </a:rPr>
              <a:t> Texas Instruments August, 2017</a:t>
            </a:r>
            <a:endParaRPr lang="en-US" dirty="0">
              <a:solidFill>
                <a:srgbClr val="525252"/>
              </a:solidFill>
              <a:cs typeface="Arial" charset="0"/>
            </a:endParaRPr>
          </a:p>
        </p:txBody>
      </p:sp>
    </p:spTree>
    <p:extLst>
      <p:ext uri="{BB962C8B-B14F-4D97-AF65-F5344CB8AC3E}">
        <p14:creationId xmlns:p14="http://schemas.microsoft.com/office/powerpoint/2010/main" val="3382741576"/>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64" r:id="rId3"/>
    <p:sldLayoutId id="2147483666" r:id="rId4"/>
    <p:sldLayoutId id="2147483652" r:id="rId5"/>
    <p:sldLayoutId id="2147483653" r:id="rId6"/>
    <p:sldLayoutId id="2147483654" r:id="rId7"/>
    <p:sldLayoutId id="2147483655" r:id="rId8"/>
    <p:sldLayoutId id="2147483656" r:id="rId9"/>
    <p:sldLayoutId id="2147483665" r:id="rId10"/>
    <p:sldLayoutId id="2147483657" r:id="rId11"/>
    <p:sldLayoutId id="2147483663" r:id="rId12"/>
  </p:sldLayoutIdLst>
  <p:timing>
    <p:tnLst>
      <p:par>
        <p:cTn id="1" dur="indefinite" restart="never" nodeType="tmRoot"/>
      </p:par>
    </p:tnLst>
  </p:timing>
  <p:txStyles>
    <p:titleStyle>
      <a:lvl1pPr algn="l" defTabSz="914400" rtl="0" eaLnBrk="1" latinLnBrk="0" hangingPunct="1">
        <a:spcBef>
          <a:spcPct val="0"/>
        </a:spcBef>
        <a:buNone/>
        <a:defRPr sz="4400" kern="1200">
          <a:solidFill>
            <a:schemeClr val="accent1"/>
          </a:solidFill>
          <a:latin typeface="+mj-lt"/>
          <a:ea typeface="+mj-ea"/>
          <a:cs typeface="Myriad Pro"/>
        </a:defRPr>
      </a:lvl1pPr>
    </p:titleStyle>
    <p:bodyStyle>
      <a:lvl1pPr marL="342900" indent="-342900" algn="l" defTabSz="914400" rtl="0" eaLnBrk="1" latinLnBrk="0" hangingPunct="1">
        <a:spcBef>
          <a:spcPts val="600"/>
        </a:spcBef>
        <a:buFont typeface="Lucida Grande"/>
        <a:buChar char="»"/>
        <a:defRPr sz="3200" kern="1200">
          <a:solidFill>
            <a:schemeClr val="tx1"/>
          </a:solidFill>
          <a:latin typeface="+mn-lt"/>
          <a:ea typeface="+mn-ea"/>
          <a:cs typeface="Myriad Pro"/>
        </a:defRPr>
      </a:lvl1pPr>
      <a:lvl2pPr marL="742950" indent="-285750" algn="l" defTabSz="914400" rtl="0" eaLnBrk="1" latinLnBrk="0" hangingPunct="1">
        <a:spcBef>
          <a:spcPts val="600"/>
        </a:spcBef>
        <a:buFont typeface="Lucida Grande"/>
        <a:buChar char="»"/>
        <a:defRPr sz="2800" kern="1200">
          <a:solidFill>
            <a:schemeClr val="tx1"/>
          </a:solidFill>
          <a:latin typeface="+mn-lt"/>
          <a:ea typeface="+mn-ea"/>
          <a:cs typeface="Myriad Pro"/>
        </a:defRPr>
      </a:lvl2pPr>
      <a:lvl3pPr marL="1143000" indent="-228600" algn="l" defTabSz="914400" rtl="0" eaLnBrk="1" latinLnBrk="0" hangingPunct="1">
        <a:spcBef>
          <a:spcPts val="600"/>
        </a:spcBef>
        <a:buFont typeface="Lucida Grande"/>
        <a:buChar char="»"/>
        <a:defRPr sz="2400" kern="1200">
          <a:solidFill>
            <a:schemeClr val="tx1"/>
          </a:solidFill>
          <a:latin typeface="+mn-lt"/>
          <a:ea typeface="+mn-ea"/>
          <a:cs typeface="Myriad Pro"/>
        </a:defRPr>
      </a:lvl3pPr>
      <a:lvl4pPr marL="1600200" indent="-228600" algn="l" defTabSz="914400" rtl="0" eaLnBrk="1" latinLnBrk="0" hangingPunct="1">
        <a:spcBef>
          <a:spcPts val="600"/>
        </a:spcBef>
        <a:buFont typeface="Lucida Grande"/>
        <a:buChar char="»"/>
        <a:defRPr sz="2000" kern="1200">
          <a:solidFill>
            <a:schemeClr val="tx1"/>
          </a:solidFill>
          <a:latin typeface="+mn-lt"/>
          <a:ea typeface="+mn-ea"/>
          <a:cs typeface="Myriad Pro"/>
        </a:defRPr>
      </a:lvl4pPr>
      <a:lvl5pPr marL="2057400" indent="-228600" algn="l" defTabSz="914400" rtl="0" eaLnBrk="1" latinLnBrk="0" hangingPunct="1">
        <a:spcBef>
          <a:spcPts val="600"/>
        </a:spcBef>
        <a:buFont typeface="Lucida Grande"/>
        <a:buChar char="»"/>
        <a:defRPr sz="2000" kern="1200">
          <a:solidFill>
            <a:schemeClr val="tx1"/>
          </a:solidFill>
          <a:latin typeface="+mn-lt"/>
          <a:ea typeface="+mn-ea"/>
          <a:cs typeface="Myriad Pro"/>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hyperlink" Target="https://education.ti.com/en/activities/ti-codes/nspire/10-minutes"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hyperlink" Target="https://education.ti.com/en/activities/ti-codes/nspire/10-minutes"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hyperlink" Target="https://education.ti.com/en/activities/ti-codes/nspire/10-minutes"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hyperlink" Target="https://education.ti.com/en/activities/ti-codes/nspire/10-minutes-innovator"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hyperlink" Target="https://education.ti.com/en/activities/ti-codes/84/10-minutes-innovator" TargetMode="External"/></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s://education.ti.com/en/activities/ti-codes/nspire/10-minutes-innovator" TargetMode="External"/><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0.xml"/><Relationship Id="rId1" Type="http://schemas.openxmlformats.org/officeDocument/2006/relationships/slideLayout" Target="../slideLayouts/slideLayout5.xml"/><Relationship Id="rId5" Type="http://schemas.openxmlformats.org/officeDocument/2006/relationships/image" Target="../media/image11.png"/><Relationship Id="rId4" Type="http://schemas.openxmlformats.org/officeDocument/2006/relationships/image" Target="../media/image9.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20.tmp"/><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6.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4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DIY: Mood Ring Project</a:t>
            </a:r>
            <a:br>
              <a:rPr lang="en-US" dirty="0" smtClean="0"/>
            </a:br>
            <a:endParaRPr lang="en-US" dirty="0"/>
          </a:p>
        </p:txBody>
      </p:sp>
      <p:sp>
        <p:nvSpPr>
          <p:cNvPr id="3" name="Subtitle 2"/>
          <p:cNvSpPr>
            <a:spLocks noGrp="1"/>
          </p:cNvSpPr>
          <p:nvPr>
            <p:ph type="subTitle" idx="1"/>
          </p:nvPr>
        </p:nvSpPr>
        <p:spPr>
          <a:xfrm>
            <a:off x="1371600" y="3857625"/>
            <a:ext cx="6400800" cy="1752600"/>
          </a:xfrm>
        </p:spPr>
        <p:txBody>
          <a:bodyPr/>
          <a:lstStyle/>
          <a:p>
            <a:r>
              <a:rPr lang="en-US" dirty="0" smtClean="0"/>
              <a:t>A TI-Innovator STEM Project </a:t>
            </a:r>
          </a:p>
          <a:p>
            <a:r>
              <a:rPr lang="en-US" dirty="0" smtClean="0"/>
              <a:t>for the TI-84 Plus CE and</a:t>
            </a:r>
          </a:p>
          <a:p>
            <a:r>
              <a:rPr lang="en-US" dirty="0" smtClean="0"/>
              <a:t>TI-Nspire CX</a:t>
            </a:r>
            <a:endParaRPr lang="en-US" dirty="0"/>
          </a:p>
        </p:txBody>
      </p:sp>
    </p:spTree>
    <p:extLst>
      <p:ext uri="{BB962C8B-B14F-4D97-AF65-F5344CB8AC3E}">
        <p14:creationId xmlns:p14="http://schemas.microsoft.com/office/powerpoint/2010/main" val="3721821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1.2b Introduction to Programming: TI-Nspire </a:t>
            </a:r>
            <a:r>
              <a:rPr lang="en-US" dirty="0" err="1" smtClean="0"/>
              <a:t>Cx</a:t>
            </a:r>
            <a:endParaRPr lang="en-US" dirty="0"/>
          </a:p>
        </p:txBody>
      </p:sp>
      <p:sp>
        <p:nvSpPr>
          <p:cNvPr id="3" name="Text Placeholder 2"/>
          <p:cNvSpPr>
            <a:spLocks noGrp="1"/>
          </p:cNvSpPr>
          <p:nvPr>
            <p:ph type="body" idx="1"/>
          </p:nvPr>
        </p:nvSpPr>
        <p:spPr/>
        <p:txBody>
          <a:bodyPr/>
          <a:lstStyle/>
          <a:p>
            <a:r>
              <a:rPr lang="en-US" dirty="0" smtClean="0"/>
              <a:t>TI-Nspire CX  with TI-Innovator Hub</a:t>
            </a:r>
            <a:endParaRPr lang="en-US" dirty="0"/>
          </a:p>
        </p:txBody>
      </p:sp>
    </p:spTree>
    <p:extLst>
      <p:ext uri="{BB962C8B-B14F-4D97-AF65-F5344CB8AC3E}">
        <p14:creationId xmlns:p14="http://schemas.microsoft.com/office/powerpoint/2010/main" val="33962651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986" y="354864"/>
            <a:ext cx="3495371" cy="5632743"/>
          </a:xfrm>
          <a:prstGeom prst="rect">
            <a:avLst/>
          </a:prstGeom>
        </p:spPr>
      </p:pic>
      <p:pic>
        <p:nvPicPr>
          <p:cNvPr id="4" name="Picture 3" descr="Screen Clippi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217505" y="1775572"/>
            <a:ext cx="4375297" cy="3181438"/>
          </a:xfrm>
          <a:prstGeom prst="rect">
            <a:avLst/>
          </a:prstGeom>
        </p:spPr>
      </p:pic>
      <p:sp>
        <p:nvSpPr>
          <p:cNvPr id="5" name="Text Box 5"/>
          <p:cNvSpPr txBox="1">
            <a:spLocks noChangeArrowheads="1"/>
          </p:cNvSpPr>
          <p:nvPr/>
        </p:nvSpPr>
        <p:spPr bwMode="auto">
          <a:xfrm>
            <a:off x="3657600" y="88590"/>
            <a:ext cx="54165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defRPr sz="2400" b="1">
                <a:solidFill>
                  <a:srgbClr val="262626"/>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pPr>
            <a:r>
              <a:rPr lang="en-US" altLang="en-US" sz="2800" dirty="0" smtClean="0">
                <a:solidFill>
                  <a:srgbClr val="000000"/>
                </a:solidFill>
              </a:rPr>
              <a:t>Important Keys on your </a:t>
            </a:r>
          </a:p>
          <a:p>
            <a:pPr algn="ctr">
              <a:spcBef>
                <a:spcPct val="0"/>
              </a:spcBef>
            </a:pPr>
            <a:r>
              <a:rPr lang="en-US" altLang="en-US" sz="2800" dirty="0" smtClean="0">
                <a:solidFill>
                  <a:srgbClr val="C00000"/>
                </a:solidFill>
              </a:rPr>
              <a:t>TI-Nspire CX </a:t>
            </a:r>
            <a:endParaRPr lang="en-US" altLang="en-US" sz="2800" dirty="0">
              <a:solidFill>
                <a:srgbClr val="C00000"/>
              </a:solidFill>
            </a:endParaRPr>
          </a:p>
        </p:txBody>
      </p:sp>
      <p:sp>
        <p:nvSpPr>
          <p:cNvPr id="6" name="Rounded Rectangle 5"/>
          <p:cNvSpPr/>
          <p:nvPr/>
        </p:nvSpPr>
        <p:spPr>
          <a:xfrm>
            <a:off x="4911633" y="585497"/>
            <a:ext cx="298704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Tree>
    <p:extLst>
      <p:ext uri="{BB962C8B-B14F-4D97-AF65-F5344CB8AC3E}">
        <p14:creationId xmlns:p14="http://schemas.microsoft.com/office/powerpoint/2010/main" val="18787880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42888"/>
            <a:ext cx="8229600" cy="814387"/>
          </a:xfrm>
        </p:spPr>
        <p:txBody>
          <a:bodyPr>
            <a:normAutofit fontScale="90000"/>
          </a:bodyPr>
          <a:lstStyle/>
          <a:p>
            <a:pPr>
              <a:spcBef>
                <a:spcPts val="1200"/>
              </a:spcBef>
            </a:pPr>
            <a:r>
              <a:rPr lang="en-US" sz="3200" b="1" dirty="0" smtClean="0"/>
              <a:t>Introduction to Coding: 10 Minutes of Code!</a:t>
            </a:r>
            <a:endParaRPr lang="en-US" sz="3200" dirty="0"/>
          </a:p>
        </p:txBody>
      </p:sp>
      <p:sp>
        <p:nvSpPr>
          <p:cNvPr id="3" name="Content Placeholder 2"/>
          <p:cNvSpPr>
            <a:spLocks noGrp="1"/>
          </p:cNvSpPr>
          <p:nvPr>
            <p:ph sz="half" idx="1"/>
          </p:nvPr>
        </p:nvSpPr>
        <p:spPr>
          <a:xfrm>
            <a:off x="457199" y="1111263"/>
            <a:ext cx="8515351" cy="4525963"/>
          </a:xfrm>
        </p:spPr>
        <p:txBody>
          <a:bodyPr>
            <a:noAutofit/>
          </a:bodyPr>
          <a:lstStyle/>
          <a:p>
            <a:pPr lvl="1">
              <a:buFont typeface="Wingdings" panose="05000000000000000000" pitchFamily="2" charset="2"/>
              <a:buChar char="ü"/>
            </a:pPr>
            <a:endParaRPr lang="en-US" sz="1600" dirty="0" smtClean="0"/>
          </a:p>
          <a:p>
            <a:pPr lvl="1">
              <a:buFont typeface="Wingdings" panose="05000000000000000000" pitchFamily="2" charset="2"/>
              <a:buChar char="ü"/>
            </a:pPr>
            <a:r>
              <a:rPr lang="en-US" sz="2000" dirty="0" smtClean="0"/>
              <a:t>Unit </a:t>
            </a:r>
            <a:r>
              <a:rPr lang="en-US" sz="2000" dirty="0"/>
              <a:t>1: Program Basics </a:t>
            </a:r>
          </a:p>
          <a:p>
            <a:pPr lvl="2">
              <a:buFont typeface="Wingdings" panose="05000000000000000000" pitchFamily="2" charset="2"/>
              <a:buChar char="§"/>
            </a:pPr>
            <a:r>
              <a:rPr lang="en-US" dirty="0" smtClean="0"/>
              <a:t>SB </a:t>
            </a:r>
            <a:r>
              <a:rPr lang="en-US" dirty="0"/>
              <a:t>1: </a:t>
            </a:r>
            <a:r>
              <a:rPr lang="en-US" dirty="0" smtClean="0"/>
              <a:t>Introducing the Program Editor</a:t>
            </a:r>
          </a:p>
          <a:p>
            <a:pPr lvl="2">
              <a:buFont typeface="Wingdings" panose="05000000000000000000" pitchFamily="2" charset="2"/>
              <a:buChar char="§"/>
            </a:pPr>
            <a:r>
              <a:rPr lang="en-US" dirty="0" smtClean="0"/>
              <a:t>SB2 : Arguments and Expressions	</a:t>
            </a:r>
            <a:endParaRPr lang="en-US" dirty="0"/>
          </a:p>
          <a:p>
            <a:pPr lvl="1">
              <a:buFont typeface="Wingdings" panose="05000000000000000000" pitchFamily="2" charset="2"/>
              <a:buChar char="ü"/>
            </a:pPr>
            <a:r>
              <a:rPr lang="en-US" sz="2000" dirty="0" smtClean="0"/>
              <a:t>Unit 3: Conditional Statements </a:t>
            </a:r>
          </a:p>
          <a:p>
            <a:pPr lvl="2">
              <a:buFont typeface="Wingdings" panose="05000000000000000000" pitchFamily="2" charset="2"/>
              <a:buChar char="§"/>
            </a:pPr>
            <a:r>
              <a:rPr lang="en-US" dirty="0" smtClean="0"/>
              <a:t>SB 1: Request and If</a:t>
            </a:r>
          </a:p>
          <a:p>
            <a:pPr lvl="2">
              <a:buFont typeface="Wingdings" panose="05000000000000000000" pitchFamily="2" charset="2"/>
              <a:buChar char="§"/>
            </a:pPr>
            <a:r>
              <a:rPr lang="en-US" dirty="0" smtClean="0"/>
              <a:t>SB 2: If… Then… Statements</a:t>
            </a:r>
          </a:p>
          <a:p>
            <a:pPr lvl="2">
              <a:buFont typeface="Wingdings" panose="05000000000000000000" pitchFamily="2" charset="2"/>
              <a:buChar char="§"/>
            </a:pPr>
            <a:r>
              <a:rPr lang="en-US" dirty="0" smtClean="0"/>
              <a:t>SB 3: If…Then…Else…Statements</a:t>
            </a:r>
          </a:p>
          <a:p>
            <a:pPr lvl="1">
              <a:buFont typeface="Wingdings" panose="05000000000000000000" pitchFamily="2" charset="2"/>
              <a:buChar char="ü"/>
            </a:pPr>
            <a:r>
              <a:rPr lang="en-US" sz="2000" dirty="0" smtClean="0"/>
              <a:t>Unit 4: Repetition</a:t>
            </a:r>
          </a:p>
          <a:p>
            <a:pPr lvl="2">
              <a:buFont typeface="Wingdings" panose="05000000000000000000" pitchFamily="2" charset="2"/>
              <a:buChar char="§"/>
            </a:pPr>
            <a:r>
              <a:rPr lang="en-US" dirty="0" smtClean="0"/>
              <a:t>For…Next…Statements</a:t>
            </a:r>
          </a:p>
          <a:p>
            <a:pPr lvl="1">
              <a:buFont typeface="Wingdings" panose="05000000000000000000" pitchFamily="2" charset="2"/>
              <a:buChar char="ü"/>
            </a:pPr>
            <a:endParaRPr lang="en-US" sz="2000" dirty="0" smtClean="0"/>
          </a:p>
          <a:p>
            <a:pPr marL="457200" lvl="1" indent="0">
              <a:buNone/>
            </a:pPr>
            <a:endParaRPr lang="en-US" sz="1800" dirty="0" smtClean="0"/>
          </a:p>
          <a:p>
            <a:pPr lvl="1">
              <a:buFont typeface="Wingdings" panose="05000000000000000000" pitchFamily="2" charset="2"/>
              <a:buChar char="ü"/>
            </a:pPr>
            <a:endParaRPr lang="en-US" sz="1800" dirty="0" smtClean="0"/>
          </a:p>
          <a:p>
            <a:pPr marL="914400" lvl="2" indent="0">
              <a:buNone/>
            </a:pPr>
            <a:endParaRPr lang="en-US" sz="1600" dirty="0" smtClean="0"/>
          </a:p>
          <a:p>
            <a:pPr lvl="2">
              <a:buFont typeface="Wingdings" panose="05000000000000000000" pitchFamily="2" charset="2"/>
              <a:buChar char="ü"/>
            </a:pPr>
            <a:endParaRPr lang="en-US" sz="1400" i="1" dirty="0"/>
          </a:p>
          <a:p>
            <a:pPr lvl="0">
              <a:buFont typeface="Wingdings" panose="05000000000000000000" pitchFamily="2" charset="2"/>
              <a:buChar char="ü"/>
            </a:pPr>
            <a:endParaRPr lang="en-US" sz="1400" dirty="0"/>
          </a:p>
        </p:txBody>
      </p:sp>
      <p:sp>
        <p:nvSpPr>
          <p:cNvPr id="4" name="Rectangle 3"/>
          <p:cNvSpPr/>
          <p:nvPr/>
        </p:nvSpPr>
        <p:spPr>
          <a:xfrm>
            <a:off x="0" y="5852588"/>
            <a:ext cx="8972550" cy="338554"/>
          </a:xfrm>
          <a:prstGeom prst="rect">
            <a:avLst/>
          </a:prstGeom>
        </p:spPr>
        <p:txBody>
          <a:bodyPr wrap="square">
            <a:spAutoFit/>
          </a:bodyPr>
          <a:lstStyle/>
          <a:p>
            <a:pPr marL="400050" lvl="1"/>
            <a:r>
              <a:rPr lang="en-US" sz="1600" i="1" dirty="0"/>
              <a:t>*10 MOC for TI-Nspire CX: </a:t>
            </a:r>
            <a:r>
              <a:rPr lang="en-US" sz="1600" i="1" dirty="0">
                <a:hlinkClick r:id="rId3"/>
              </a:rPr>
              <a:t>https://education.ti.com/en/activities/ti-codes/nspire/10-minutes</a:t>
            </a:r>
            <a:endParaRPr lang="en-US" sz="1600" i="1" dirty="0"/>
          </a:p>
        </p:txBody>
      </p:sp>
      <p:sp>
        <p:nvSpPr>
          <p:cNvPr id="8" name="Rounded Rectangle 7"/>
          <p:cNvSpPr/>
          <p:nvPr/>
        </p:nvSpPr>
        <p:spPr>
          <a:xfrm>
            <a:off x="812073" y="980456"/>
            <a:ext cx="298704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Tree>
    <p:extLst>
      <p:ext uri="{BB962C8B-B14F-4D97-AF65-F5344CB8AC3E}">
        <p14:creationId xmlns:p14="http://schemas.microsoft.com/office/powerpoint/2010/main" val="12266951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971668" y="76200"/>
            <a:ext cx="7882772" cy="1143000"/>
          </a:xfrm>
        </p:spPr>
        <p:txBody>
          <a:bodyPr>
            <a:normAutofit/>
          </a:bodyPr>
          <a:lstStyle/>
          <a:p>
            <a:r>
              <a:rPr lang="en-US" sz="3200" b="1" dirty="0"/>
              <a:t>‘Fast Track’ Student </a:t>
            </a:r>
            <a:r>
              <a:rPr lang="en-US" sz="3200" b="1" dirty="0" smtClean="0"/>
              <a:t>Task: </a:t>
            </a:r>
            <a:r>
              <a:rPr lang="en-US" sz="3200" dirty="0" smtClean="0"/>
              <a:t>Create and execute a program to display “Hello World”</a:t>
            </a:r>
            <a:endParaRPr lang="en-US" sz="3200" dirty="0"/>
          </a:p>
        </p:txBody>
      </p:sp>
      <p:sp>
        <p:nvSpPr>
          <p:cNvPr id="3" name="Content Placeholder 2"/>
          <p:cNvSpPr>
            <a:spLocks noGrp="1"/>
          </p:cNvSpPr>
          <p:nvPr>
            <p:ph sz="half" idx="1"/>
          </p:nvPr>
        </p:nvSpPr>
        <p:spPr>
          <a:xfrm>
            <a:off x="423027" y="1600200"/>
            <a:ext cx="4038600" cy="4525963"/>
          </a:xfrm>
        </p:spPr>
        <p:txBody>
          <a:bodyPr>
            <a:noAutofit/>
          </a:bodyPr>
          <a:lstStyle/>
          <a:p>
            <a:pPr lvl="0">
              <a:buFont typeface="Wingdings" panose="05000000000000000000" pitchFamily="2" charset="2"/>
              <a:buChar char="ü"/>
            </a:pPr>
            <a:r>
              <a:rPr lang="en-US" dirty="0" smtClean="0"/>
              <a:t>Write </a:t>
            </a:r>
            <a:r>
              <a:rPr lang="en-US" dirty="0"/>
              <a:t>a program that displays a text message on the calculator using the </a:t>
            </a:r>
            <a:r>
              <a:rPr lang="en-US" dirty="0" err="1"/>
              <a:t>Disp</a:t>
            </a:r>
            <a:r>
              <a:rPr lang="en-US" dirty="0"/>
              <a:t> </a:t>
            </a:r>
            <a:r>
              <a:rPr lang="en-US" dirty="0" smtClean="0"/>
              <a:t>command</a:t>
            </a:r>
            <a:r>
              <a:rPr lang="en-US" dirty="0"/>
              <a:t>.</a:t>
            </a:r>
            <a:r>
              <a:rPr lang="en-US" b="1" dirty="0"/>
              <a:t> </a:t>
            </a:r>
            <a:endParaRPr lang="en-US" b="1" dirty="0" smtClean="0"/>
          </a:p>
          <a:p>
            <a:pPr lvl="0">
              <a:buFont typeface="Wingdings" panose="05000000000000000000" pitchFamily="2" charset="2"/>
              <a:buChar char="ü"/>
            </a:pPr>
            <a:r>
              <a:rPr lang="en-US" dirty="0"/>
              <a:t>Extensions (Optional):</a:t>
            </a:r>
          </a:p>
          <a:p>
            <a:pPr lvl="1">
              <a:buFont typeface="Wingdings" panose="05000000000000000000" pitchFamily="2" charset="2"/>
              <a:buChar char="Ø"/>
            </a:pPr>
            <a:r>
              <a:rPr lang="en-US" sz="2800" dirty="0"/>
              <a:t>Make your own message</a:t>
            </a:r>
          </a:p>
          <a:p>
            <a:pPr lvl="1">
              <a:buFont typeface="Wingdings" panose="05000000000000000000" pitchFamily="2" charset="2"/>
              <a:buChar char="Ø"/>
            </a:pPr>
            <a:r>
              <a:rPr lang="en-US" sz="2800" dirty="0"/>
              <a:t>Display multiple messages</a:t>
            </a:r>
          </a:p>
          <a:p>
            <a:pPr lvl="0">
              <a:buFont typeface="Wingdings" panose="05000000000000000000" pitchFamily="2" charset="2"/>
              <a:buChar char="ü"/>
            </a:pPr>
            <a:endParaRPr lang="en-US" b="1" dirty="0"/>
          </a:p>
        </p:txBody>
      </p:sp>
      <p:sp>
        <p:nvSpPr>
          <p:cNvPr id="4" name="Content Placeholder 3"/>
          <p:cNvSpPr>
            <a:spLocks noGrp="1"/>
          </p:cNvSpPr>
          <p:nvPr>
            <p:ph sz="half" idx="2"/>
          </p:nvPr>
        </p:nvSpPr>
        <p:spPr>
          <a:xfrm>
            <a:off x="4648200" y="1600200"/>
            <a:ext cx="4038600" cy="3782683"/>
          </a:xfrm>
          <a:solidFill>
            <a:schemeClr val="bg2">
              <a:lumMod val="85000"/>
            </a:schemeClr>
          </a:solidFill>
        </p:spPr>
        <p:txBody>
          <a:bodyPr/>
          <a:lstStyle/>
          <a:p>
            <a:pPr marL="0" indent="0">
              <a:buNone/>
            </a:pPr>
            <a:r>
              <a:rPr lang="en-US" dirty="0" smtClean="0"/>
              <a:t>TI-Nspire Example</a:t>
            </a:r>
          </a:p>
          <a:p>
            <a:pPr marL="0" indent="0">
              <a:buNone/>
            </a:pPr>
            <a:r>
              <a:rPr lang="en-US" i="1" dirty="0" err="1" smtClean="0"/>
              <a:t>Prgm</a:t>
            </a:r>
            <a:endParaRPr lang="en-US" i="1" dirty="0"/>
          </a:p>
          <a:p>
            <a:endParaRPr lang="en-US" dirty="0"/>
          </a:p>
          <a:p>
            <a:pPr marL="0" indent="0">
              <a:buNone/>
            </a:pPr>
            <a:r>
              <a:rPr lang="en-US" dirty="0" err="1"/>
              <a:t>Disp</a:t>
            </a:r>
            <a:r>
              <a:rPr lang="en-US" dirty="0"/>
              <a:t> "hello world”</a:t>
            </a:r>
          </a:p>
          <a:p>
            <a:endParaRPr lang="en-US" dirty="0"/>
          </a:p>
          <a:p>
            <a:pPr marL="0" indent="0">
              <a:buNone/>
            </a:pPr>
            <a:r>
              <a:rPr lang="en-US" i="1" dirty="0" err="1" smtClean="0"/>
              <a:t>EndPrgm</a:t>
            </a:r>
            <a:endParaRPr lang="en-US" i="1" dirty="0"/>
          </a:p>
        </p:txBody>
      </p:sp>
      <p:sp>
        <p:nvSpPr>
          <p:cNvPr id="5" name="Rounded Rectangle 4"/>
          <p:cNvSpPr/>
          <p:nvPr/>
        </p:nvSpPr>
        <p:spPr>
          <a:xfrm>
            <a:off x="4648200" y="1219200"/>
            <a:ext cx="40386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
        <p:nvSpPr>
          <p:cNvPr id="6" name="Rectangle 5"/>
          <p:cNvSpPr/>
          <p:nvPr/>
        </p:nvSpPr>
        <p:spPr>
          <a:xfrm>
            <a:off x="4648200" y="5021981"/>
            <a:ext cx="4038600" cy="11041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smtClean="0"/>
              <a:t>Note that in the CX code examples, that Students do not need to actually type </a:t>
            </a:r>
            <a:r>
              <a:rPr lang="en-US" i="1" dirty="0" err="1"/>
              <a:t>p</a:t>
            </a:r>
            <a:r>
              <a:rPr lang="en-US" i="1" dirty="0" err="1" smtClean="0"/>
              <a:t>rgm</a:t>
            </a:r>
            <a:r>
              <a:rPr lang="en-US" i="1" dirty="0" smtClean="0"/>
              <a:t> or End </a:t>
            </a:r>
            <a:r>
              <a:rPr lang="en-US" i="1" dirty="0" err="1" smtClean="0"/>
              <a:t>prgm</a:t>
            </a:r>
            <a:r>
              <a:rPr lang="en-US" i="1" dirty="0" smtClean="0"/>
              <a:t>- those prompts are given. </a:t>
            </a:r>
            <a:endParaRPr lang="en-US" i="1" dirty="0"/>
          </a:p>
        </p:txBody>
      </p:sp>
      <p:pic>
        <p:nvPicPr>
          <p:cNvPr id="1026" name="Picture 2" descr="C:\Users\a0870037\AppData\Local\Microsoft\Windows\Temporary Internet Files\Content.IE5\26JYSCLH\lightning-orb-energy-icon-vector-clipart[1].p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33441" y="340995"/>
            <a:ext cx="738227" cy="796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15618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4D1BCB"/>
                </a:solidFill>
              </a:rPr>
              <a:t>Background: </a:t>
            </a:r>
            <a:r>
              <a:rPr lang="en-US" dirty="0" smtClean="0"/>
              <a:t>Programming tips</a:t>
            </a:r>
            <a:endParaRPr lang="en-US" dirty="0"/>
          </a:p>
        </p:txBody>
      </p:sp>
      <p:sp>
        <p:nvSpPr>
          <p:cNvPr id="3" name="Content Placeholder 2"/>
          <p:cNvSpPr>
            <a:spLocks noGrp="1"/>
          </p:cNvSpPr>
          <p:nvPr>
            <p:ph idx="1"/>
          </p:nvPr>
        </p:nvSpPr>
        <p:spPr>
          <a:xfrm>
            <a:off x="128588" y="1055803"/>
            <a:ext cx="3742372" cy="5673610"/>
          </a:xfrm>
        </p:spPr>
        <p:txBody>
          <a:bodyPr>
            <a:normAutofit fontScale="77500" lnSpcReduction="20000"/>
          </a:bodyPr>
          <a:lstStyle/>
          <a:p>
            <a:r>
              <a:rPr lang="en-US" sz="2300" b="1" dirty="0" smtClean="0">
                <a:solidFill>
                  <a:srgbClr val="FF0000"/>
                </a:solidFill>
              </a:rPr>
              <a:t>To break a program press and hold the ON key until you receive a dialogue box.</a:t>
            </a:r>
          </a:p>
          <a:p>
            <a:r>
              <a:rPr lang="en-US" sz="2300" dirty="0" smtClean="0">
                <a:cs typeface="TI-Nspire Regular"/>
              </a:rPr>
              <a:t>© Represents a comment.  Anything typed following this symbol is ignored by the program.  The information is provided for the programmer</a:t>
            </a:r>
            <a:endParaRPr lang="en-US" sz="2300" dirty="0"/>
          </a:p>
          <a:p>
            <a:r>
              <a:rPr lang="en-US" sz="2300" b="1" dirty="0" smtClean="0"/>
              <a:t>To enclose a block of commands in a loop, do the following:</a:t>
            </a:r>
          </a:p>
          <a:p>
            <a:pPr lvl="1"/>
            <a:r>
              <a:rPr lang="en-US" sz="2300" dirty="0" smtClean="0"/>
              <a:t>Step 1: Move your cursor to the line below the block</a:t>
            </a:r>
          </a:p>
          <a:p>
            <a:pPr lvl="1"/>
            <a:r>
              <a:rPr lang="en-US" sz="2300" dirty="0" smtClean="0"/>
              <a:t>Step 2: Press and hold SHIFT, then press UP repeatedly to highlight the block</a:t>
            </a:r>
          </a:p>
          <a:p>
            <a:pPr lvl="1"/>
            <a:r>
              <a:rPr lang="en-US" sz="2300" dirty="0" smtClean="0"/>
              <a:t>Step 3: Press MENU, Control then select For</a:t>
            </a:r>
            <a:r>
              <a:rPr lang="mr-IN" sz="2300" dirty="0" smtClean="0"/>
              <a:t>…</a:t>
            </a:r>
            <a:r>
              <a:rPr lang="en-US" sz="2300" dirty="0" err="1" smtClean="0"/>
              <a:t>EndFor</a:t>
            </a:r>
            <a:r>
              <a:rPr lang="en-US" sz="2300" dirty="0" smtClean="0"/>
              <a:t> or another loop from the Program Editor menu.</a:t>
            </a:r>
          </a:p>
          <a:p>
            <a:endParaRPr lang="en-US" sz="2300" dirty="0"/>
          </a:p>
          <a:p>
            <a:endParaRPr lang="en-US" dirty="0"/>
          </a:p>
        </p:txBody>
      </p:sp>
      <p:sp>
        <p:nvSpPr>
          <p:cNvPr id="6" name="Rounded Rectangle 5"/>
          <p:cNvSpPr/>
          <p:nvPr/>
        </p:nvSpPr>
        <p:spPr>
          <a:xfrm>
            <a:off x="5492669" y="1238250"/>
            <a:ext cx="3366024" cy="6902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a:t>
            </a:r>
            <a:r>
              <a:rPr lang="en-US" sz="2400" b="1" dirty="0" err="1" smtClean="0"/>
              <a:t>Nspire</a:t>
            </a:r>
            <a:r>
              <a:rPr lang="en-US" sz="2400" b="1" dirty="0" smtClean="0"/>
              <a:t> CX</a:t>
            </a:r>
            <a:endParaRPr lang="en-US" sz="2400" b="1" dirty="0"/>
          </a:p>
        </p:txBody>
      </p:sp>
      <p:pic>
        <p:nvPicPr>
          <p:cNvPr id="8" name="Picture 7"/>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851939" y="2436054"/>
            <a:ext cx="5095835" cy="3157467"/>
          </a:xfrm>
          <a:prstGeom prst="rect">
            <a:avLst/>
          </a:prstGeom>
        </p:spPr>
      </p:pic>
    </p:spTree>
    <p:extLst>
      <p:ext uri="{BB962C8B-B14F-4D97-AF65-F5344CB8AC3E}">
        <p14:creationId xmlns:p14="http://schemas.microsoft.com/office/powerpoint/2010/main" val="26465450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002148" y="292424"/>
            <a:ext cx="7715132" cy="1143000"/>
          </a:xfrm>
        </p:spPr>
        <p:txBody>
          <a:bodyPr>
            <a:normAutofit fontScale="90000"/>
          </a:bodyPr>
          <a:lstStyle/>
          <a:p>
            <a:r>
              <a:rPr lang="en-US" sz="3200" b="1" dirty="0"/>
              <a:t>‘Fast Track’ Student </a:t>
            </a:r>
            <a:r>
              <a:rPr lang="en-US" sz="3200" b="1" dirty="0" smtClean="0"/>
              <a:t>Task: </a:t>
            </a:r>
            <a:r>
              <a:rPr lang="en-US" sz="3200" dirty="0" smtClean="0"/>
              <a:t>Create and execute a program to display “Hello World” 10 times using a loop</a:t>
            </a:r>
            <a:endParaRPr lang="en-US" sz="3200" dirty="0"/>
          </a:p>
        </p:txBody>
      </p:sp>
      <p:sp>
        <p:nvSpPr>
          <p:cNvPr id="3" name="Content Placeholder 2"/>
          <p:cNvSpPr>
            <a:spLocks noGrp="1"/>
          </p:cNvSpPr>
          <p:nvPr>
            <p:ph sz="half" idx="1"/>
          </p:nvPr>
        </p:nvSpPr>
        <p:spPr/>
        <p:txBody>
          <a:bodyPr>
            <a:noAutofit/>
          </a:bodyPr>
          <a:lstStyle/>
          <a:p>
            <a:pPr lvl="0">
              <a:buFont typeface="Wingdings" panose="05000000000000000000" pitchFamily="2" charset="2"/>
              <a:buChar char="ü"/>
            </a:pPr>
            <a:r>
              <a:rPr lang="en-US" dirty="0" smtClean="0"/>
              <a:t>Write </a:t>
            </a:r>
            <a:r>
              <a:rPr lang="en-US" dirty="0"/>
              <a:t>a program that displays a text message on the calculator </a:t>
            </a:r>
            <a:r>
              <a:rPr lang="en-US" dirty="0" smtClean="0"/>
              <a:t>10 times using For command</a:t>
            </a:r>
            <a:r>
              <a:rPr lang="en-US" dirty="0"/>
              <a:t>.</a:t>
            </a:r>
            <a:r>
              <a:rPr lang="en-US" b="1" dirty="0"/>
              <a:t> </a:t>
            </a:r>
            <a:endParaRPr lang="en-US" b="1" dirty="0" smtClean="0"/>
          </a:p>
          <a:p>
            <a:pPr lvl="0">
              <a:buFont typeface="Wingdings" panose="05000000000000000000" pitchFamily="2" charset="2"/>
              <a:buChar char="ü"/>
            </a:pPr>
            <a:r>
              <a:rPr lang="en-US" dirty="0"/>
              <a:t>Extensions (Optional):</a:t>
            </a:r>
          </a:p>
          <a:p>
            <a:pPr lvl="1">
              <a:buFont typeface="Wingdings" panose="05000000000000000000" pitchFamily="2" charset="2"/>
              <a:buChar char="Ø"/>
            </a:pPr>
            <a:r>
              <a:rPr lang="en-US" sz="2800" dirty="0" smtClean="0"/>
              <a:t>Try a different type of loop</a:t>
            </a:r>
            <a:endParaRPr lang="en-US" sz="2800" dirty="0"/>
          </a:p>
          <a:p>
            <a:pPr lvl="0">
              <a:buFont typeface="Wingdings" panose="05000000000000000000" pitchFamily="2" charset="2"/>
              <a:buChar char="ü"/>
            </a:pPr>
            <a:endParaRPr lang="en-US" b="1" dirty="0"/>
          </a:p>
        </p:txBody>
      </p:sp>
      <p:sp>
        <p:nvSpPr>
          <p:cNvPr id="4" name="Content Placeholder 3"/>
          <p:cNvSpPr>
            <a:spLocks noGrp="1"/>
          </p:cNvSpPr>
          <p:nvPr>
            <p:ph sz="half" idx="2"/>
          </p:nvPr>
        </p:nvSpPr>
        <p:spPr>
          <a:xfrm>
            <a:off x="4648200" y="1900248"/>
            <a:ext cx="4038600" cy="3782683"/>
          </a:xfrm>
          <a:solidFill>
            <a:schemeClr val="bg2">
              <a:lumMod val="85000"/>
            </a:schemeClr>
          </a:solidFill>
        </p:spPr>
        <p:txBody>
          <a:bodyPr/>
          <a:lstStyle/>
          <a:p>
            <a:pPr marL="0" indent="0">
              <a:buNone/>
            </a:pPr>
            <a:r>
              <a:rPr lang="en-US" dirty="0" smtClean="0"/>
              <a:t>TI-Nspire Example</a:t>
            </a:r>
          </a:p>
          <a:p>
            <a:pPr marL="0" indent="0">
              <a:buNone/>
            </a:pPr>
            <a:r>
              <a:rPr lang="en-US" sz="2000" i="1" dirty="0" err="1" smtClean="0"/>
              <a:t>Prgm</a:t>
            </a:r>
            <a:endParaRPr lang="en-US" sz="2000" dirty="0" smtClean="0"/>
          </a:p>
          <a:p>
            <a:pPr marL="0" indent="0">
              <a:buNone/>
            </a:pPr>
            <a:r>
              <a:rPr lang="en-US" sz="2000" dirty="0" smtClean="0"/>
              <a:t>For n,1,10</a:t>
            </a:r>
          </a:p>
          <a:p>
            <a:pPr marL="0" indent="0">
              <a:buNone/>
            </a:pPr>
            <a:r>
              <a:rPr lang="en-US" sz="2000" dirty="0" smtClean="0"/>
              <a:t>  </a:t>
            </a:r>
            <a:r>
              <a:rPr lang="en-US" sz="2000" dirty="0" err="1" smtClean="0"/>
              <a:t>Disp</a:t>
            </a:r>
            <a:r>
              <a:rPr lang="en-US" sz="2000" dirty="0" smtClean="0"/>
              <a:t> “Hello World”</a:t>
            </a:r>
          </a:p>
          <a:p>
            <a:pPr marL="0" indent="0">
              <a:buNone/>
            </a:pPr>
            <a:r>
              <a:rPr lang="en-US" sz="2000" dirty="0" err="1" smtClean="0"/>
              <a:t>EndFor</a:t>
            </a:r>
            <a:endParaRPr lang="en-US" sz="2000" dirty="0" smtClean="0"/>
          </a:p>
          <a:p>
            <a:pPr marL="0" indent="0">
              <a:buNone/>
            </a:pPr>
            <a:r>
              <a:rPr lang="en-US" sz="2000" i="1" dirty="0" err="1"/>
              <a:t>EndPrgm</a:t>
            </a:r>
            <a:endParaRPr lang="en-US" sz="2000" i="1" dirty="0"/>
          </a:p>
          <a:p>
            <a:pPr marL="0" indent="0">
              <a:buNone/>
            </a:pPr>
            <a:endParaRPr lang="en-US" dirty="0"/>
          </a:p>
        </p:txBody>
      </p:sp>
      <p:sp>
        <p:nvSpPr>
          <p:cNvPr id="5" name="Rounded Rectangle 4"/>
          <p:cNvSpPr/>
          <p:nvPr/>
        </p:nvSpPr>
        <p:spPr>
          <a:xfrm>
            <a:off x="4648200" y="1519248"/>
            <a:ext cx="40386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
        <p:nvSpPr>
          <p:cNvPr id="7" name="Rectangle 6"/>
          <p:cNvSpPr/>
          <p:nvPr/>
        </p:nvSpPr>
        <p:spPr>
          <a:xfrm>
            <a:off x="184338" y="6163529"/>
            <a:ext cx="8229600" cy="307777"/>
          </a:xfrm>
          <a:prstGeom prst="rect">
            <a:avLst/>
          </a:prstGeom>
        </p:spPr>
        <p:txBody>
          <a:bodyPr wrap="square">
            <a:spAutoFit/>
          </a:bodyPr>
          <a:lstStyle/>
          <a:p>
            <a:pPr marL="400050" lvl="1"/>
            <a:r>
              <a:rPr lang="en-US" sz="1400" i="1" dirty="0"/>
              <a:t>*10 MOC for TI-Nspire CX: </a:t>
            </a:r>
            <a:r>
              <a:rPr lang="en-US" sz="1400" i="1" dirty="0">
                <a:hlinkClick r:id="rId3"/>
              </a:rPr>
              <a:t>https://education.ti.com/en/activities/ti-codes/nspire/10-minutes</a:t>
            </a:r>
            <a:endParaRPr lang="en-US" sz="1400" i="1" dirty="0"/>
          </a:p>
        </p:txBody>
      </p:sp>
      <p:pic>
        <p:nvPicPr>
          <p:cNvPr id="8" name="Picture 2" descr="C:\Users\a0870037\AppData\Local\Microsoft\Windows\Temporary Internet Files\Content.IE5\26JYSCLH\lightning-orb-energy-icon-vector-clipart[1].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33441" y="340995"/>
            <a:ext cx="738227" cy="796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24764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971668" y="419112"/>
            <a:ext cx="8019932" cy="1143000"/>
          </a:xfrm>
        </p:spPr>
        <p:txBody>
          <a:bodyPr>
            <a:normAutofit fontScale="90000"/>
          </a:bodyPr>
          <a:lstStyle/>
          <a:p>
            <a:r>
              <a:rPr lang="en-US" sz="3200" b="1" dirty="0"/>
              <a:t>‘Fast Track’ Student </a:t>
            </a:r>
            <a:r>
              <a:rPr lang="en-US" sz="3200" b="1" dirty="0" smtClean="0"/>
              <a:t>Task: </a:t>
            </a:r>
            <a:r>
              <a:rPr lang="en-US" sz="3100" dirty="0" smtClean="0"/>
              <a:t>Create and execute a program that asks how many times “Hello World” will displayed. The number of times must be between 5 and 10</a:t>
            </a:r>
            <a:r>
              <a:rPr lang="en-US" sz="2200" dirty="0" smtClean="0"/>
              <a:t>.</a:t>
            </a:r>
            <a:endParaRPr lang="en-US" sz="2200" dirty="0"/>
          </a:p>
        </p:txBody>
      </p:sp>
      <p:sp>
        <p:nvSpPr>
          <p:cNvPr id="3" name="Content Placeholder 2"/>
          <p:cNvSpPr>
            <a:spLocks noGrp="1"/>
          </p:cNvSpPr>
          <p:nvPr>
            <p:ph sz="half" idx="1"/>
          </p:nvPr>
        </p:nvSpPr>
        <p:spPr>
          <a:xfrm>
            <a:off x="457200" y="1928824"/>
            <a:ext cx="4038600" cy="4525963"/>
          </a:xfrm>
        </p:spPr>
        <p:txBody>
          <a:bodyPr>
            <a:noAutofit/>
          </a:bodyPr>
          <a:lstStyle/>
          <a:p>
            <a:pPr lvl="0">
              <a:buFont typeface="Wingdings" panose="05000000000000000000" pitchFamily="2" charset="2"/>
              <a:buChar char="ü"/>
            </a:pPr>
            <a:r>
              <a:rPr lang="en-US" sz="2600" dirty="0" smtClean="0"/>
              <a:t>Write </a:t>
            </a:r>
            <a:r>
              <a:rPr lang="en-US" sz="2600" dirty="0"/>
              <a:t>a program that </a:t>
            </a:r>
            <a:r>
              <a:rPr lang="en-US" sz="2600" dirty="0" smtClean="0"/>
              <a:t>requests a number ‘n’, determines if ‘n’ is in the correct range, and then displays the message ‘n’ times.</a:t>
            </a:r>
            <a:r>
              <a:rPr lang="en-US" sz="2600" b="1" dirty="0"/>
              <a:t> </a:t>
            </a:r>
            <a:endParaRPr lang="en-US" sz="2600" b="1" dirty="0" smtClean="0"/>
          </a:p>
          <a:p>
            <a:pPr lvl="0">
              <a:buFont typeface="Wingdings" panose="05000000000000000000" pitchFamily="2" charset="2"/>
              <a:buChar char="ü"/>
            </a:pPr>
            <a:r>
              <a:rPr lang="en-US" sz="2600" dirty="0"/>
              <a:t>Extensions (Optional):</a:t>
            </a:r>
          </a:p>
          <a:p>
            <a:pPr lvl="1">
              <a:buFont typeface="Wingdings" panose="05000000000000000000" pitchFamily="2" charset="2"/>
              <a:buChar char="Ø"/>
            </a:pPr>
            <a:r>
              <a:rPr lang="en-US" sz="2600" dirty="0" smtClean="0"/>
              <a:t>Allow for multiple ranges and/or try a different type of loop</a:t>
            </a:r>
            <a:endParaRPr lang="en-US" sz="2600" dirty="0"/>
          </a:p>
          <a:p>
            <a:pPr lvl="0">
              <a:buFont typeface="Wingdings" panose="05000000000000000000" pitchFamily="2" charset="2"/>
              <a:buChar char="ü"/>
            </a:pPr>
            <a:endParaRPr lang="en-US" b="1" dirty="0"/>
          </a:p>
        </p:txBody>
      </p:sp>
      <p:sp>
        <p:nvSpPr>
          <p:cNvPr id="4" name="Content Placeholder 3"/>
          <p:cNvSpPr>
            <a:spLocks noGrp="1"/>
          </p:cNvSpPr>
          <p:nvPr>
            <p:ph sz="half" idx="2"/>
          </p:nvPr>
        </p:nvSpPr>
        <p:spPr>
          <a:xfrm>
            <a:off x="4648200" y="2071703"/>
            <a:ext cx="4038600" cy="4118429"/>
          </a:xfrm>
          <a:solidFill>
            <a:schemeClr val="bg2">
              <a:lumMod val="85000"/>
            </a:schemeClr>
          </a:solidFill>
        </p:spPr>
        <p:txBody>
          <a:bodyPr>
            <a:normAutofit lnSpcReduction="10000"/>
          </a:bodyPr>
          <a:lstStyle/>
          <a:p>
            <a:pPr marL="0" indent="0">
              <a:buNone/>
            </a:pPr>
            <a:r>
              <a:rPr lang="en-US" dirty="0" smtClean="0"/>
              <a:t>TI-Nspire Example</a:t>
            </a:r>
          </a:p>
          <a:p>
            <a:pPr marL="0" indent="0">
              <a:buNone/>
            </a:pPr>
            <a:r>
              <a:rPr lang="en-US" sz="2400" dirty="0"/>
              <a:t>Request "Enter a number between 5 and 10",</a:t>
            </a:r>
            <a:r>
              <a:rPr lang="en-US" sz="2400" dirty="0" smtClean="0"/>
              <a:t>n</a:t>
            </a:r>
          </a:p>
          <a:p>
            <a:pPr marL="0" indent="0">
              <a:buNone/>
            </a:pPr>
            <a:r>
              <a:rPr lang="en-US" sz="2400" dirty="0" smtClean="0"/>
              <a:t>If </a:t>
            </a:r>
            <a:r>
              <a:rPr lang="en-US" sz="2400" dirty="0"/>
              <a:t>n&gt;5 and n&lt;10 </a:t>
            </a:r>
            <a:r>
              <a:rPr lang="en-US" sz="2400" dirty="0" smtClean="0"/>
              <a:t>Then</a:t>
            </a:r>
            <a:endParaRPr lang="en-US" sz="2400" dirty="0"/>
          </a:p>
          <a:p>
            <a:pPr marL="0" indent="0">
              <a:buNone/>
            </a:pPr>
            <a:r>
              <a:rPr lang="en-US" sz="2400" dirty="0" smtClean="0"/>
              <a:t>   </a:t>
            </a:r>
            <a:r>
              <a:rPr lang="en-US" sz="2400" dirty="0"/>
              <a:t>For </a:t>
            </a:r>
            <a:r>
              <a:rPr lang="en-US" sz="2400" dirty="0" smtClean="0"/>
              <a:t>i,1,n</a:t>
            </a:r>
            <a:endParaRPr lang="en-US" sz="2400" dirty="0"/>
          </a:p>
          <a:p>
            <a:pPr marL="0" indent="0">
              <a:buNone/>
            </a:pPr>
            <a:r>
              <a:rPr lang="en-US" sz="2400" dirty="0" smtClean="0"/>
              <a:t>      </a:t>
            </a:r>
            <a:r>
              <a:rPr lang="en-US" sz="2400" dirty="0" err="1"/>
              <a:t>Disp</a:t>
            </a:r>
            <a:r>
              <a:rPr lang="en-US" sz="2400" dirty="0"/>
              <a:t> "Hello World":  </a:t>
            </a:r>
            <a:r>
              <a:rPr lang="en-US" sz="2400" dirty="0" smtClean="0"/>
              <a:t>    </a:t>
            </a:r>
          </a:p>
          <a:p>
            <a:pPr marL="0" indent="0">
              <a:buNone/>
            </a:pPr>
            <a:r>
              <a:rPr lang="en-US" sz="2400" dirty="0"/>
              <a:t> </a:t>
            </a:r>
            <a:r>
              <a:rPr lang="en-US" sz="2400" dirty="0" smtClean="0"/>
              <a:t>  </a:t>
            </a:r>
            <a:r>
              <a:rPr lang="en-US" sz="2400" dirty="0" err="1" smtClean="0"/>
              <a:t>EndFor</a:t>
            </a:r>
            <a:endParaRPr lang="en-US" sz="2400" dirty="0" smtClean="0"/>
          </a:p>
          <a:p>
            <a:pPr marL="0" indent="0">
              <a:buNone/>
            </a:pPr>
            <a:r>
              <a:rPr lang="en-US" sz="2400" dirty="0" smtClean="0"/>
              <a:t>Else </a:t>
            </a:r>
          </a:p>
          <a:p>
            <a:pPr marL="0" indent="0">
              <a:buNone/>
            </a:pPr>
            <a:r>
              <a:rPr lang="en-US" sz="2400" dirty="0" smtClean="0"/>
              <a:t> </a:t>
            </a:r>
            <a:r>
              <a:rPr lang="en-US" sz="2400" dirty="0" err="1"/>
              <a:t>Disp</a:t>
            </a:r>
            <a:r>
              <a:rPr lang="en-US" sz="2400" dirty="0"/>
              <a:t> "Invalid </a:t>
            </a:r>
            <a:r>
              <a:rPr lang="en-US" sz="2400" dirty="0" smtClean="0"/>
              <a:t>Input“</a:t>
            </a:r>
          </a:p>
          <a:p>
            <a:pPr marL="0" indent="0">
              <a:buNone/>
            </a:pPr>
            <a:r>
              <a:rPr lang="en-US" sz="2400" dirty="0" err="1" smtClean="0"/>
              <a:t>EndIf</a:t>
            </a:r>
            <a:endParaRPr lang="en-US" sz="2400" dirty="0"/>
          </a:p>
        </p:txBody>
      </p:sp>
      <p:sp>
        <p:nvSpPr>
          <p:cNvPr id="5" name="Rounded Rectangle 4"/>
          <p:cNvSpPr/>
          <p:nvPr/>
        </p:nvSpPr>
        <p:spPr>
          <a:xfrm>
            <a:off x="4648200" y="1690704"/>
            <a:ext cx="4038600" cy="812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TI-Nspire CX</a:t>
            </a:r>
            <a:endParaRPr lang="en-US" sz="2400" dirty="0"/>
          </a:p>
        </p:txBody>
      </p:sp>
      <p:sp>
        <p:nvSpPr>
          <p:cNvPr id="7" name="Rectangle 6"/>
          <p:cNvSpPr/>
          <p:nvPr/>
        </p:nvSpPr>
        <p:spPr>
          <a:xfrm>
            <a:off x="184338" y="6163529"/>
            <a:ext cx="8229600" cy="307777"/>
          </a:xfrm>
          <a:prstGeom prst="rect">
            <a:avLst/>
          </a:prstGeom>
        </p:spPr>
        <p:txBody>
          <a:bodyPr wrap="square">
            <a:spAutoFit/>
          </a:bodyPr>
          <a:lstStyle/>
          <a:p>
            <a:pPr marL="400050" lvl="1"/>
            <a:r>
              <a:rPr lang="en-US" sz="1400" i="1" dirty="0"/>
              <a:t>*10 MOC for TI-Nspire CX: </a:t>
            </a:r>
            <a:r>
              <a:rPr lang="en-US" sz="1400" i="1" dirty="0">
                <a:hlinkClick r:id="rId3"/>
              </a:rPr>
              <a:t>https://education.ti.com/en/activities/ti-codes/nspire/10-minutes</a:t>
            </a:r>
            <a:endParaRPr lang="en-US" sz="1400" i="1" dirty="0"/>
          </a:p>
        </p:txBody>
      </p:sp>
      <p:pic>
        <p:nvPicPr>
          <p:cNvPr id="8" name="Picture 2" descr="C:\Users\a0870037\AppData\Local\Microsoft\Windows\Temporary Internet Files\Content.IE5\26JYSCLH\lightning-orb-energy-icon-vector-clipart[1].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33441" y="340995"/>
            <a:ext cx="738227" cy="796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35852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a:t>
            </a:r>
            <a:r>
              <a:rPr lang="en-US" dirty="0"/>
              <a:t>.</a:t>
            </a:r>
            <a:r>
              <a:rPr lang="en-US" dirty="0" smtClean="0"/>
              <a:t> Introduction to the </a:t>
            </a:r>
            <a:r>
              <a:rPr lang="en-US" dirty="0" err="1" smtClean="0"/>
              <a:t>tI</a:t>
            </a:r>
            <a:r>
              <a:rPr lang="en-US" dirty="0" smtClean="0"/>
              <a:t>-Innovator™ Hub </a:t>
            </a:r>
            <a:endParaRPr lang="en-US" dirty="0"/>
          </a:p>
        </p:txBody>
      </p:sp>
    </p:spTree>
    <p:extLst>
      <p:ext uri="{BB962C8B-B14F-4D97-AF65-F5344CB8AC3E}">
        <p14:creationId xmlns:p14="http://schemas.microsoft.com/office/powerpoint/2010/main" val="2983725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925" y="76200"/>
            <a:ext cx="8566030" cy="1143000"/>
          </a:xfrm>
        </p:spPr>
        <p:txBody>
          <a:bodyPr>
            <a:normAutofit fontScale="90000"/>
          </a:bodyPr>
          <a:lstStyle/>
          <a:p>
            <a:r>
              <a:rPr lang="en-US" sz="4000" dirty="0"/>
              <a:t>Introduction</a:t>
            </a:r>
            <a:r>
              <a:rPr lang="en-US" dirty="0"/>
              <a:t> to the </a:t>
            </a:r>
            <a:r>
              <a:rPr lang="en-US" sz="4000" dirty="0" smtClean="0"/>
              <a:t>TI-Innovator</a:t>
            </a:r>
            <a:r>
              <a:rPr lang="en-US" dirty="0" smtClean="0"/>
              <a:t>™ </a:t>
            </a:r>
            <a:r>
              <a:rPr lang="en-US" dirty="0"/>
              <a:t>Hub </a:t>
            </a:r>
          </a:p>
        </p:txBody>
      </p:sp>
      <p:sp>
        <p:nvSpPr>
          <p:cNvPr id="3" name="Content Placeholder 2"/>
          <p:cNvSpPr>
            <a:spLocks noGrp="1"/>
          </p:cNvSpPr>
          <p:nvPr>
            <p:ph idx="1"/>
          </p:nvPr>
        </p:nvSpPr>
        <p:spPr>
          <a:xfrm>
            <a:off x="457200" y="1447800"/>
            <a:ext cx="6305909" cy="4495800"/>
          </a:xfrm>
        </p:spPr>
        <p:txBody>
          <a:bodyPr>
            <a:normAutofit fontScale="92500" lnSpcReduction="10000"/>
          </a:bodyPr>
          <a:lstStyle/>
          <a:p>
            <a:r>
              <a:rPr lang="en-US" dirty="0" smtClean="0"/>
              <a:t>TI-Innovator Hub is a microcontroller controlled by the Calculator.  The microcontroller inside is the MSP432 that is in many real world products.</a:t>
            </a:r>
          </a:p>
          <a:p>
            <a:r>
              <a:rPr lang="en-US" dirty="0" smtClean="0"/>
              <a:t>It has a built in RED LED, COLOR LED, SPEAKER and BRIGHTNESS sensor. </a:t>
            </a:r>
          </a:p>
          <a:p>
            <a:r>
              <a:rPr lang="en-US" dirty="0" smtClean="0"/>
              <a:t>It is programmed by the calculator using TI-Basic. </a:t>
            </a:r>
            <a:endParaRPr lang="en-US" dirty="0"/>
          </a:p>
        </p:txBody>
      </p:sp>
      <p:pic>
        <p:nvPicPr>
          <p:cNvPr id="4" name="Picture 3"/>
          <p:cNvPicPr/>
          <p:nvPr/>
        </p:nvPicPr>
        <p:blipFill rotWithShape="1">
          <a:blip r:embed="rId3" cstate="email">
            <a:extLst>
              <a:ext uri="{28A0092B-C50C-407E-A947-70E740481C1C}">
                <a14:useLocalDpi xmlns:a14="http://schemas.microsoft.com/office/drawing/2010/main" val="0"/>
              </a:ext>
            </a:extLst>
          </a:blip>
          <a:srcRect l="66320" b="4456"/>
          <a:stretch/>
        </p:blipFill>
        <p:spPr bwMode="auto">
          <a:xfrm>
            <a:off x="6763110" y="2070959"/>
            <a:ext cx="2104846" cy="260455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465447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42888"/>
            <a:ext cx="8229600" cy="814387"/>
          </a:xfrm>
        </p:spPr>
        <p:txBody>
          <a:bodyPr>
            <a:normAutofit fontScale="90000"/>
          </a:bodyPr>
          <a:lstStyle/>
          <a:p>
            <a:pPr>
              <a:spcBef>
                <a:spcPts val="1200"/>
              </a:spcBef>
            </a:pPr>
            <a:r>
              <a:rPr lang="en-US" sz="3200" b="1" dirty="0" smtClean="0"/>
              <a:t>More 10 Minutes of Code…with TI-Innovator!</a:t>
            </a:r>
            <a:endParaRPr lang="en-US" sz="3200" dirty="0"/>
          </a:p>
        </p:txBody>
      </p:sp>
      <p:sp>
        <p:nvSpPr>
          <p:cNvPr id="3" name="Content Placeholder 2"/>
          <p:cNvSpPr>
            <a:spLocks noGrp="1"/>
          </p:cNvSpPr>
          <p:nvPr>
            <p:ph sz="half" idx="1"/>
          </p:nvPr>
        </p:nvSpPr>
        <p:spPr>
          <a:xfrm>
            <a:off x="457199" y="1009631"/>
            <a:ext cx="8515351" cy="4525963"/>
          </a:xfrm>
        </p:spPr>
        <p:txBody>
          <a:bodyPr>
            <a:noAutofit/>
          </a:bodyPr>
          <a:lstStyle/>
          <a:p>
            <a:pPr lvl="0">
              <a:buFont typeface="Wingdings" panose="05000000000000000000" pitchFamily="2" charset="2"/>
              <a:buChar char="ü"/>
            </a:pPr>
            <a:r>
              <a:rPr lang="en-US" sz="2400" dirty="0" smtClean="0"/>
              <a:t>If you are using the TI-84 Plus or TI-Nspire CX: </a:t>
            </a:r>
          </a:p>
          <a:p>
            <a:pPr lvl="1">
              <a:buFont typeface="Wingdings" panose="05000000000000000000" pitchFamily="2" charset="2"/>
              <a:buChar char="ü"/>
            </a:pPr>
            <a:r>
              <a:rPr lang="en-US" dirty="0" smtClean="0"/>
              <a:t>Unit 1: Getting Started with TI-Innovator Hub</a:t>
            </a:r>
            <a:endParaRPr lang="en-US" dirty="0"/>
          </a:p>
          <a:p>
            <a:pPr lvl="2">
              <a:buFont typeface="Wingdings" panose="05000000000000000000" pitchFamily="2" charset="2"/>
              <a:buChar char="§"/>
            </a:pPr>
            <a:r>
              <a:rPr lang="en-US" sz="1800" dirty="0" smtClean="0"/>
              <a:t>SB 1: Your first program!</a:t>
            </a:r>
          </a:p>
          <a:p>
            <a:pPr lvl="2">
              <a:buFont typeface="Wingdings" panose="05000000000000000000" pitchFamily="2" charset="2"/>
              <a:buChar char="§"/>
            </a:pPr>
            <a:r>
              <a:rPr lang="en-US" sz="1800" dirty="0" smtClean="0"/>
              <a:t>SB 2: Input and Color </a:t>
            </a:r>
          </a:p>
          <a:p>
            <a:pPr lvl="2">
              <a:buFont typeface="Wingdings" panose="05000000000000000000" pitchFamily="2" charset="2"/>
              <a:buChar char="§"/>
            </a:pPr>
            <a:r>
              <a:rPr lang="en-US" sz="1800" dirty="0" smtClean="0"/>
              <a:t>SB 3: Request/Input and Sound (optional)</a:t>
            </a:r>
          </a:p>
          <a:p>
            <a:pPr lvl="2">
              <a:buFont typeface="Wingdings" panose="05000000000000000000" pitchFamily="2" charset="2"/>
              <a:buChar char="§"/>
            </a:pPr>
            <a:r>
              <a:rPr lang="en-US" sz="1800" dirty="0" smtClean="0"/>
              <a:t>Application: Traffic Light (optional)</a:t>
            </a:r>
          </a:p>
          <a:p>
            <a:pPr lvl="1">
              <a:buFont typeface="Wingdings" panose="05000000000000000000" pitchFamily="2" charset="2"/>
              <a:buChar char="ü"/>
            </a:pPr>
            <a:r>
              <a:rPr lang="en-US" dirty="0" smtClean="0"/>
              <a:t>Unit 2: For Loops with TI-Innovator Hub</a:t>
            </a:r>
            <a:endParaRPr lang="en-US" dirty="0"/>
          </a:p>
          <a:p>
            <a:pPr lvl="2">
              <a:buFont typeface="Wingdings" panose="05000000000000000000" pitchFamily="2" charset="2"/>
              <a:buChar char="§"/>
            </a:pPr>
            <a:r>
              <a:rPr lang="en-US" sz="1800" dirty="0" smtClean="0"/>
              <a:t>SB </a:t>
            </a:r>
            <a:r>
              <a:rPr lang="en-US" sz="1800" dirty="0"/>
              <a:t>1: </a:t>
            </a:r>
            <a:r>
              <a:rPr lang="en-US" sz="1800" dirty="0" smtClean="0"/>
              <a:t>Blink the Light</a:t>
            </a:r>
            <a:endParaRPr lang="en-US" sz="1800" dirty="0"/>
          </a:p>
          <a:p>
            <a:pPr lvl="2">
              <a:buFont typeface="Wingdings" panose="05000000000000000000" pitchFamily="2" charset="2"/>
              <a:buChar char="§"/>
            </a:pPr>
            <a:r>
              <a:rPr lang="en-US" sz="1800" dirty="0"/>
              <a:t>SB 2: </a:t>
            </a:r>
            <a:r>
              <a:rPr lang="en-US" sz="1800" dirty="0" smtClean="0"/>
              <a:t>Loop Through Colors</a:t>
            </a:r>
          </a:p>
          <a:p>
            <a:pPr lvl="2">
              <a:buFont typeface="Wingdings" panose="05000000000000000000" pitchFamily="2" charset="2"/>
              <a:buChar char="§"/>
            </a:pPr>
            <a:r>
              <a:rPr lang="en-US" sz="1800" dirty="0" smtClean="0"/>
              <a:t>SB 3: Loop through the musical notes (optional) </a:t>
            </a:r>
          </a:p>
          <a:p>
            <a:pPr lvl="2">
              <a:buFont typeface="Wingdings" panose="05000000000000000000" pitchFamily="2" charset="2"/>
              <a:buChar char="§"/>
            </a:pPr>
            <a:endParaRPr lang="en-US" sz="1800" dirty="0"/>
          </a:p>
          <a:p>
            <a:pPr marL="400050" lvl="1" indent="0">
              <a:buNone/>
            </a:pPr>
            <a:r>
              <a:rPr lang="en-US" sz="1600" i="1" dirty="0" smtClean="0"/>
              <a:t>*10 </a:t>
            </a:r>
            <a:r>
              <a:rPr lang="en-US" sz="1600" i="1" dirty="0"/>
              <a:t>MOC </a:t>
            </a:r>
            <a:r>
              <a:rPr lang="en-US" sz="1600" i="1" dirty="0" smtClean="0"/>
              <a:t>with TI-Innovator for </a:t>
            </a:r>
            <a:r>
              <a:rPr lang="en-US" sz="1600" i="1" dirty="0"/>
              <a:t>TI-Nspire CX: </a:t>
            </a:r>
            <a:r>
              <a:rPr lang="en-US" sz="1600" i="1" dirty="0">
                <a:hlinkClick r:id="rId3"/>
              </a:rPr>
              <a:t>https://</a:t>
            </a:r>
            <a:r>
              <a:rPr lang="en-US" sz="1600" i="1" dirty="0" smtClean="0">
                <a:hlinkClick r:id="rId3"/>
              </a:rPr>
              <a:t>education.ti.com/en/activities/ti-codes/nspire/10-minutes-innovator</a:t>
            </a:r>
            <a:endParaRPr lang="en-US" sz="1600" i="1" dirty="0" smtClean="0"/>
          </a:p>
          <a:p>
            <a:pPr marL="400050" lvl="1" indent="0">
              <a:buNone/>
            </a:pPr>
            <a:r>
              <a:rPr lang="en-US" sz="1600" i="1" dirty="0"/>
              <a:t>*10 MOC for </a:t>
            </a:r>
            <a:r>
              <a:rPr lang="en-US" sz="1600" i="1" dirty="0" smtClean="0"/>
              <a:t>TI-Innovator for TI-84: </a:t>
            </a:r>
            <a:r>
              <a:rPr lang="en-US" sz="1600" i="1" dirty="0">
                <a:hlinkClick r:id="rId4"/>
              </a:rPr>
              <a:t>https://education.ti.com/en/activities/ti-codes/84/10-minutes-innovator</a:t>
            </a:r>
            <a:endParaRPr lang="en-US" sz="1800" i="1" dirty="0" smtClean="0"/>
          </a:p>
          <a:p>
            <a:pPr marL="0" indent="0">
              <a:buNone/>
            </a:pPr>
            <a:endParaRPr lang="en-US" sz="1800" i="1" dirty="0"/>
          </a:p>
          <a:p>
            <a:pPr marL="0" lvl="0" indent="0">
              <a:buNone/>
            </a:pPr>
            <a:endParaRPr lang="en-US" sz="1800" dirty="0"/>
          </a:p>
        </p:txBody>
      </p:sp>
    </p:spTree>
    <p:extLst>
      <p:ext uri="{BB962C8B-B14F-4D97-AF65-F5344CB8AC3E}">
        <p14:creationId xmlns:p14="http://schemas.microsoft.com/office/powerpoint/2010/main" val="3436766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Overview of Sections:</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660954490"/>
              </p:ext>
            </p:extLst>
          </p:nvPr>
        </p:nvGraphicFramePr>
        <p:xfrm>
          <a:off x="457200" y="1447801"/>
          <a:ext cx="8229600" cy="21541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Content Placeholder 5"/>
          <p:cNvGraphicFramePr>
            <a:graphicFrameLocks/>
          </p:cNvGraphicFramePr>
          <p:nvPr>
            <p:extLst>
              <p:ext uri="{D42A27DB-BD31-4B8C-83A1-F6EECF244321}">
                <p14:modId xmlns:p14="http://schemas.microsoft.com/office/powerpoint/2010/main" val="3633473427"/>
              </p:ext>
            </p:extLst>
          </p:nvPr>
        </p:nvGraphicFramePr>
        <p:xfrm>
          <a:off x="457200" y="3793523"/>
          <a:ext cx="8229600" cy="253583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2845007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948042" y="76200"/>
            <a:ext cx="8195958" cy="1143000"/>
          </a:xfrm>
        </p:spPr>
        <p:txBody>
          <a:bodyPr>
            <a:normAutofit/>
          </a:bodyPr>
          <a:lstStyle/>
          <a:p>
            <a:pPr marL="0" indent="0"/>
            <a:r>
              <a:rPr lang="en-US" sz="2800" b="1" i="1" dirty="0"/>
              <a:t>‘Fast Track’ Student Task</a:t>
            </a:r>
            <a:r>
              <a:rPr lang="en-US" sz="2800" b="1" dirty="0"/>
              <a:t>: </a:t>
            </a:r>
            <a:r>
              <a:rPr lang="en-US" sz="2800" dirty="0"/>
              <a:t>Write Program to Display Colors on the TI-Innovator™ Hub</a:t>
            </a:r>
          </a:p>
        </p:txBody>
      </p:sp>
      <p:sp>
        <p:nvSpPr>
          <p:cNvPr id="3" name="Content Placeholder 2"/>
          <p:cNvSpPr>
            <a:spLocks noGrp="1"/>
          </p:cNvSpPr>
          <p:nvPr>
            <p:ph sz="half" idx="1"/>
          </p:nvPr>
        </p:nvSpPr>
        <p:spPr/>
        <p:txBody>
          <a:bodyPr>
            <a:normAutofit/>
          </a:bodyPr>
          <a:lstStyle/>
          <a:p>
            <a:pPr marL="0" indent="0">
              <a:buNone/>
            </a:pPr>
            <a:r>
              <a:rPr lang="en-US" b="1" i="1" dirty="0" smtClean="0"/>
              <a:t>Student </a:t>
            </a:r>
            <a:r>
              <a:rPr lang="en-US" b="1" i="1" dirty="0"/>
              <a:t>Task: </a:t>
            </a:r>
            <a:r>
              <a:rPr lang="en-US" dirty="0" smtClean="0"/>
              <a:t>Write Program to Display Colors</a:t>
            </a:r>
          </a:p>
          <a:p>
            <a:pPr lvl="1"/>
            <a:r>
              <a:rPr lang="en-US" dirty="0" smtClean="0"/>
              <a:t>Create and execute a program using the COLOR command to display different colors using the Red-Green-Blue LED.</a:t>
            </a:r>
          </a:p>
          <a:p>
            <a:pPr marL="457200" lvl="1" indent="0">
              <a:buNone/>
            </a:pPr>
            <a:endParaRPr lang="en-US" dirty="0" smtClean="0"/>
          </a:p>
        </p:txBody>
      </p:sp>
      <p:sp>
        <p:nvSpPr>
          <p:cNvPr id="4" name="Content Placeholder 3"/>
          <p:cNvSpPr>
            <a:spLocks noGrp="1"/>
          </p:cNvSpPr>
          <p:nvPr>
            <p:ph sz="half" idx="2"/>
          </p:nvPr>
        </p:nvSpPr>
        <p:spPr>
          <a:xfrm>
            <a:off x="4648199" y="1600200"/>
            <a:ext cx="4038601" cy="4525963"/>
          </a:xfrm>
          <a:solidFill>
            <a:schemeClr val="bg2">
              <a:lumMod val="85000"/>
            </a:schemeClr>
          </a:solidFill>
        </p:spPr>
        <p:txBody>
          <a:bodyPr>
            <a:normAutofit/>
          </a:bodyPr>
          <a:lstStyle/>
          <a:p>
            <a:pPr marL="0" indent="0">
              <a:buNone/>
            </a:pPr>
            <a:r>
              <a:rPr lang="en-US" dirty="0" smtClean="0"/>
              <a:t>TI-Nspire Example</a:t>
            </a:r>
          </a:p>
          <a:p>
            <a:pPr marL="0" lvl="0" indent="0">
              <a:spcBef>
                <a:spcPts val="0"/>
              </a:spcBef>
              <a:buNone/>
            </a:pPr>
            <a:endParaRPr lang="en-US" sz="2000" dirty="0" smtClean="0">
              <a:solidFill>
                <a:srgbClr val="525252"/>
              </a:solidFill>
              <a:cs typeface="+mn-cs"/>
            </a:endParaRPr>
          </a:p>
          <a:p>
            <a:pPr marL="0" lvl="0" indent="0">
              <a:spcBef>
                <a:spcPts val="0"/>
              </a:spcBef>
              <a:buNone/>
            </a:pPr>
            <a:r>
              <a:rPr lang="en-US" sz="2000" dirty="0" smtClean="0">
                <a:solidFill>
                  <a:srgbClr val="525252"/>
                </a:solidFill>
                <a:cs typeface="+mn-cs"/>
              </a:rPr>
              <a:t>	</a:t>
            </a:r>
            <a:endParaRPr lang="en-US" sz="2000" dirty="0">
              <a:solidFill>
                <a:srgbClr val="525252"/>
              </a:solidFill>
              <a:cs typeface="+mn-cs"/>
            </a:endParaRPr>
          </a:p>
          <a:p>
            <a:pPr marL="0" lvl="0" indent="0">
              <a:spcBef>
                <a:spcPts val="0"/>
              </a:spcBef>
              <a:buNone/>
            </a:pPr>
            <a:r>
              <a:rPr lang="en-US" sz="2000" dirty="0">
                <a:solidFill>
                  <a:srgbClr val="525252"/>
                </a:solidFill>
                <a:cs typeface="+mn-cs"/>
              </a:rPr>
              <a:t>Send "SET COLOR 255 0 0”</a:t>
            </a:r>
          </a:p>
          <a:p>
            <a:pPr marL="0" lvl="0" indent="0">
              <a:spcBef>
                <a:spcPts val="0"/>
              </a:spcBef>
              <a:buNone/>
            </a:pPr>
            <a:r>
              <a:rPr lang="en-US" sz="2000" dirty="0">
                <a:solidFill>
                  <a:srgbClr val="525252"/>
                </a:solidFill>
                <a:cs typeface="+mn-cs"/>
              </a:rPr>
              <a:t>Wait 1</a:t>
            </a:r>
          </a:p>
          <a:p>
            <a:pPr marL="0" lvl="0" indent="0">
              <a:spcBef>
                <a:spcPts val="0"/>
              </a:spcBef>
              <a:buNone/>
            </a:pPr>
            <a:r>
              <a:rPr lang="en-US" sz="2000" dirty="0">
                <a:solidFill>
                  <a:srgbClr val="525252"/>
                </a:solidFill>
                <a:cs typeface="+mn-cs"/>
              </a:rPr>
              <a:t>Send "SET COLOR 255 0 </a:t>
            </a:r>
            <a:r>
              <a:rPr lang="en-US" sz="2000" dirty="0" smtClean="0">
                <a:solidFill>
                  <a:srgbClr val="525252"/>
                </a:solidFill>
                <a:cs typeface="+mn-cs"/>
              </a:rPr>
              <a:t>255</a:t>
            </a:r>
            <a:r>
              <a:rPr lang="en-US" sz="2000" dirty="0">
                <a:solidFill>
                  <a:srgbClr val="525252"/>
                </a:solidFill>
                <a:cs typeface="+mn-cs"/>
              </a:rPr>
              <a:t>”</a:t>
            </a:r>
          </a:p>
          <a:p>
            <a:pPr marL="0" lvl="0" indent="0">
              <a:spcBef>
                <a:spcPts val="0"/>
              </a:spcBef>
              <a:buNone/>
            </a:pPr>
            <a:r>
              <a:rPr lang="en-US" sz="2000" dirty="0">
                <a:solidFill>
                  <a:srgbClr val="525252"/>
                </a:solidFill>
                <a:cs typeface="+mn-cs"/>
              </a:rPr>
              <a:t>Wait 1</a:t>
            </a:r>
          </a:p>
          <a:p>
            <a:pPr marL="0" lvl="0" indent="0">
              <a:spcBef>
                <a:spcPts val="0"/>
              </a:spcBef>
              <a:buNone/>
            </a:pPr>
            <a:r>
              <a:rPr lang="en-US" sz="2000" dirty="0">
                <a:solidFill>
                  <a:srgbClr val="525252"/>
                </a:solidFill>
                <a:cs typeface="+mn-cs"/>
              </a:rPr>
              <a:t>Send "SET COLOR 255 127 80”</a:t>
            </a:r>
          </a:p>
          <a:p>
            <a:pPr marL="0" lvl="0" indent="0">
              <a:spcBef>
                <a:spcPts val="0"/>
              </a:spcBef>
              <a:buNone/>
            </a:pPr>
            <a:r>
              <a:rPr lang="en-US" sz="2000" dirty="0">
                <a:solidFill>
                  <a:srgbClr val="525252"/>
                </a:solidFill>
                <a:cs typeface="+mn-cs"/>
              </a:rPr>
              <a:t>Wait 1</a:t>
            </a:r>
          </a:p>
          <a:p>
            <a:pPr marL="0" lvl="0" indent="0">
              <a:spcBef>
                <a:spcPts val="0"/>
              </a:spcBef>
              <a:buNone/>
            </a:pPr>
            <a:r>
              <a:rPr lang="en-US" sz="2000" dirty="0">
                <a:solidFill>
                  <a:srgbClr val="525252"/>
                </a:solidFill>
                <a:cs typeface="+mn-cs"/>
              </a:rPr>
              <a:t>Send "SET COLOR 0 0 0"</a:t>
            </a:r>
          </a:p>
          <a:p>
            <a:pPr marL="0" lvl="0" indent="0">
              <a:spcBef>
                <a:spcPts val="0"/>
              </a:spcBef>
              <a:buNone/>
            </a:pPr>
            <a:endParaRPr lang="en-US" sz="2000" dirty="0">
              <a:solidFill>
                <a:srgbClr val="525252"/>
              </a:solidFill>
              <a:cs typeface="+mn-cs"/>
            </a:endParaRPr>
          </a:p>
          <a:p>
            <a:pPr marL="0" indent="0">
              <a:buNone/>
            </a:pPr>
            <a:endParaRPr lang="en-US" dirty="0" smtClean="0"/>
          </a:p>
          <a:p>
            <a:pPr marL="0" indent="0">
              <a:buNone/>
            </a:pPr>
            <a:endParaRPr lang="en-US" dirty="0"/>
          </a:p>
        </p:txBody>
      </p:sp>
      <p:sp>
        <p:nvSpPr>
          <p:cNvPr id="6" name="Rounded Rectangle 5"/>
          <p:cNvSpPr/>
          <p:nvPr/>
        </p:nvSpPr>
        <p:spPr>
          <a:xfrm>
            <a:off x="4648200" y="1219200"/>
            <a:ext cx="40386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TI-Nspire CX</a:t>
            </a:r>
            <a:endParaRPr lang="en-US" sz="2400" dirty="0"/>
          </a:p>
        </p:txBody>
      </p:sp>
      <p:pic>
        <p:nvPicPr>
          <p:cNvPr id="7" name="Picture 2" descr="C:\Users\a0870037\AppData\Local\Microsoft\Windows\Temporary Internet Files\Content.IE5\26JYSCLH\lightning-orb-energy-icon-vector-clipart[1].p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33441" y="340995"/>
            <a:ext cx="738227" cy="796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05984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a:xfrm>
            <a:off x="971668" y="76200"/>
            <a:ext cx="8229600" cy="1143000"/>
          </a:xfrm>
        </p:spPr>
        <p:txBody>
          <a:bodyPr>
            <a:normAutofit/>
          </a:bodyPr>
          <a:lstStyle/>
          <a:p>
            <a:r>
              <a:rPr lang="en-US" sz="3200" dirty="0" smtClean="0"/>
              <a:t>‘</a:t>
            </a:r>
            <a:r>
              <a:rPr lang="en-US" sz="3200" b="1" i="1" dirty="0" smtClean="0"/>
              <a:t>Fast Track</a:t>
            </a:r>
            <a:r>
              <a:rPr lang="en-US" sz="3200" dirty="0" smtClean="0"/>
              <a:t>’ Exploration: Color </a:t>
            </a:r>
            <a:endParaRPr lang="en-US" sz="3200" dirty="0"/>
          </a:p>
        </p:txBody>
      </p:sp>
      <p:sp>
        <p:nvSpPr>
          <p:cNvPr id="6" name="Content Placeholder 5"/>
          <p:cNvSpPr>
            <a:spLocks noGrp="1"/>
          </p:cNvSpPr>
          <p:nvPr>
            <p:ph idx="1"/>
          </p:nvPr>
        </p:nvSpPr>
        <p:spPr>
          <a:xfrm>
            <a:off x="457200" y="1447800"/>
            <a:ext cx="5788325" cy="4495800"/>
          </a:xfrm>
        </p:spPr>
        <p:txBody>
          <a:bodyPr>
            <a:normAutofit fontScale="70000" lnSpcReduction="20000"/>
          </a:bodyPr>
          <a:lstStyle/>
          <a:p>
            <a:r>
              <a:rPr lang="en-US" dirty="0" smtClean="0"/>
              <a:t>What </a:t>
            </a:r>
            <a:r>
              <a:rPr lang="en-US" dirty="0"/>
              <a:t>values would you enter to get blue?</a:t>
            </a:r>
          </a:p>
          <a:p>
            <a:r>
              <a:rPr lang="en-US" dirty="0"/>
              <a:t>What values to enter to get yellow?</a:t>
            </a:r>
          </a:p>
          <a:p>
            <a:r>
              <a:rPr lang="en-US" dirty="0"/>
              <a:t>Experiment with values to make your own </a:t>
            </a:r>
            <a:r>
              <a:rPr lang="en-US" dirty="0" smtClean="0"/>
              <a:t>colors</a:t>
            </a:r>
          </a:p>
          <a:p>
            <a:r>
              <a:rPr lang="en-US" dirty="0"/>
              <a:t>How can you make </a:t>
            </a:r>
            <a:r>
              <a:rPr lang="en-US" dirty="0" smtClean="0"/>
              <a:t>Red?</a:t>
            </a:r>
            <a:endParaRPr lang="en-US" dirty="0"/>
          </a:p>
          <a:p>
            <a:r>
              <a:rPr lang="en-US" dirty="0"/>
              <a:t>How can you make the other primary colors?</a:t>
            </a:r>
          </a:p>
          <a:p>
            <a:r>
              <a:rPr lang="en-US" dirty="0"/>
              <a:t>How can you make </a:t>
            </a:r>
            <a:r>
              <a:rPr lang="en-US" dirty="0" smtClean="0"/>
              <a:t>Yellow?</a:t>
            </a:r>
            <a:endParaRPr lang="en-US" dirty="0"/>
          </a:p>
          <a:p>
            <a:r>
              <a:rPr lang="en-US" dirty="0"/>
              <a:t>How can you make the other secondary colors?</a:t>
            </a:r>
          </a:p>
          <a:p>
            <a:r>
              <a:rPr lang="en-US" dirty="0"/>
              <a:t>How can you make </a:t>
            </a:r>
            <a:r>
              <a:rPr lang="en-US" dirty="0" smtClean="0"/>
              <a:t>White?</a:t>
            </a:r>
            <a:endParaRPr lang="en-US" dirty="0"/>
          </a:p>
          <a:p>
            <a:r>
              <a:rPr lang="en-US" dirty="0"/>
              <a:t>How can you turn off all of the </a:t>
            </a:r>
            <a:r>
              <a:rPr lang="en-US" dirty="0" smtClean="0"/>
              <a:t>colors?</a:t>
            </a:r>
            <a:endParaRPr lang="en-US" dirty="0"/>
          </a:p>
        </p:txBody>
      </p:sp>
      <p:pic>
        <p:nvPicPr>
          <p:cNvPr id="4" name="Picture 3" descr="2017-09-27 Color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5525" y="1447800"/>
            <a:ext cx="2602559" cy="2503098"/>
          </a:xfrm>
          <a:prstGeom prst="rect">
            <a:avLst/>
          </a:prstGeom>
        </p:spPr>
      </p:pic>
      <p:pic>
        <p:nvPicPr>
          <p:cNvPr id="7" name="Picture 2" descr="C:\Users\a0870037\AppData\Local\Microsoft\Windows\Temporary Internet Files\Content.IE5\26JYSCLH\lightning-orb-energy-icon-vector-clipart[1].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33441" y="340995"/>
            <a:ext cx="738227" cy="796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4310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3</a:t>
            </a:r>
            <a:r>
              <a:rPr lang="en-US" dirty="0" smtClean="0"/>
              <a:t>. Using Input and Output devices</a:t>
            </a:r>
            <a:endParaRPr lang="en-US" dirty="0"/>
          </a:p>
        </p:txBody>
      </p:sp>
    </p:spTree>
    <p:extLst>
      <p:ext uri="{BB962C8B-B14F-4D97-AF65-F5344CB8AC3E}">
        <p14:creationId xmlns:p14="http://schemas.microsoft.com/office/powerpoint/2010/main" val="26167166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Brightness Sensor on TI-Innovator Hub </a:t>
            </a:r>
            <a:endParaRPr lang="en-US" sz="3600" dirty="0"/>
          </a:p>
        </p:txBody>
      </p:sp>
      <p:sp>
        <p:nvSpPr>
          <p:cNvPr id="4" name="Content Placeholder 3"/>
          <p:cNvSpPr>
            <a:spLocks noGrp="1"/>
          </p:cNvSpPr>
          <p:nvPr>
            <p:ph sz="half" idx="1"/>
          </p:nvPr>
        </p:nvSpPr>
        <p:spPr>
          <a:xfrm>
            <a:off x="457200" y="1600200"/>
            <a:ext cx="4038600" cy="4525963"/>
          </a:xfrm>
        </p:spPr>
        <p:txBody>
          <a:bodyPr>
            <a:normAutofit lnSpcReduction="10000"/>
          </a:bodyPr>
          <a:lstStyle/>
          <a:p>
            <a:r>
              <a:rPr lang="en-US" dirty="0" smtClean="0"/>
              <a:t>On-Board Light Brightness Sensor is built into </a:t>
            </a:r>
            <a:r>
              <a:rPr lang="en-US" dirty="0"/>
              <a:t>the TI-Innovator </a:t>
            </a:r>
            <a:r>
              <a:rPr lang="en-US" dirty="0" smtClean="0"/>
              <a:t>Hub (internal sensor). It is located </a:t>
            </a:r>
            <a:r>
              <a:rPr lang="en-US" dirty="0"/>
              <a:t>at the bottom of the Hub. The sensor detects light intensity</a:t>
            </a:r>
            <a:r>
              <a:rPr lang="en-US" dirty="0" smtClean="0"/>
              <a:t>.</a:t>
            </a:r>
          </a:p>
          <a:p>
            <a:r>
              <a:rPr lang="en-US" dirty="0" smtClean="0"/>
              <a:t>Readings range </a:t>
            </a:r>
            <a:r>
              <a:rPr lang="en-US" dirty="0"/>
              <a:t>from 0 to 100.</a:t>
            </a:r>
          </a:p>
          <a:p>
            <a:endParaRPr lang="en-US" dirty="0"/>
          </a:p>
          <a:p>
            <a:endParaRPr lang="en-US" dirty="0"/>
          </a:p>
        </p:txBody>
      </p:sp>
      <p:pic>
        <p:nvPicPr>
          <p:cNvPr id="1026" name="Picture 2" descr="C:\Users\a0220733\Downloads\TI-Innovator Hub_usb_resup_lo.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752754" y="2516264"/>
            <a:ext cx="3988832" cy="19068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52748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42888"/>
            <a:ext cx="8229600" cy="814387"/>
          </a:xfrm>
        </p:spPr>
        <p:txBody>
          <a:bodyPr>
            <a:normAutofit fontScale="90000"/>
          </a:bodyPr>
          <a:lstStyle/>
          <a:p>
            <a:pPr>
              <a:spcBef>
                <a:spcPts val="1200"/>
              </a:spcBef>
            </a:pPr>
            <a:r>
              <a:rPr lang="en-US" sz="3200" b="1" dirty="0" smtClean="0"/>
              <a:t>10 Minutes of Code with TI-Innovator:  Exploring Input, Output</a:t>
            </a:r>
            <a:endParaRPr lang="en-US" sz="3200" dirty="0"/>
          </a:p>
        </p:txBody>
      </p:sp>
      <p:sp>
        <p:nvSpPr>
          <p:cNvPr id="3" name="Content Placeholder 2"/>
          <p:cNvSpPr>
            <a:spLocks noGrp="1"/>
          </p:cNvSpPr>
          <p:nvPr>
            <p:ph sz="half" idx="1"/>
          </p:nvPr>
        </p:nvSpPr>
        <p:spPr>
          <a:xfrm>
            <a:off x="457199" y="1395407"/>
            <a:ext cx="8515351" cy="4525963"/>
          </a:xfrm>
        </p:spPr>
        <p:txBody>
          <a:bodyPr>
            <a:noAutofit/>
          </a:bodyPr>
          <a:lstStyle/>
          <a:p>
            <a:pPr lvl="0">
              <a:buFont typeface="Wingdings" panose="05000000000000000000" pitchFamily="2" charset="2"/>
              <a:buChar char="ü"/>
            </a:pPr>
            <a:r>
              <a:rPr lang="en-US" sz="2400" dirty="0"/>
              <a:t>If you are using the TI-84 Plus or TI-Nspire CX: </a:t>
            </a:r>
          </a:p>
          <a:p>
            <a:pPr lvl="1">
              <a:buFont typeface="Wingdings" panose="05000000000000000000" pitchFamily="2" charset="2"/>
              <a:buChar char="ü"/>
            </a:pPr>
            <a:r>
              <a:rPr lang="en-US" dirty="0" smtClean="0"/>
              <a:t>Unit 3: BRIGHTNESS, IF and WHILE with TI-Innovator Hub</a:t>
            </a:r>
            <a:endParaRPr lang="en-US" dirty="0"/>
          </a:p>
          <a:p>
            <a:pPr lvl="2">
              <a:buFont typeface="Wingdings" panose="05000000000000000000" pitchFamily="2" charset="2"/>
              <a:buChar char="§"/>
            </a:pPr>
            <a:r>
              <a:rPr lang="en-US" dirty="0" smtClean="0"/>
              <a:t>SB 1: Brightness measurements</a:t>
            </a:r>
          </a:p>
          <a:p>
            <a:pPr lvl="2">
              <a:buFont typeface="Wingdings" panose="05000000000000000000" pitchFamily="2" charset="2"/>
              <a:buChar char="§"/>
            </a:pPr>
            <a:r>
              <a:rPr lang="en-US" dirty="0" smtClean="0"/>
              <a:t>SB 2: Brightness &amp; Light with IF, WHILE (optional)</a:t>
            </a:r>
          </a:p>
          <a:p>
            <a:pPr lvl="2">
              <a:buFont typeface="Wingdings" panose="05000000000000000000" pitchFamily="2" charset="2"/>
              <a:buChar char="§"/>
            </a:pPr>
            <a:r>
              <a:rPr lang="en-US" dirty="0" smtClean="0"/>
              <a:t>SB 3: Brightness and Color (optional)</a:t>
            </a:r>
          </a:p>
          <a:p>
            <a:pPr marL="914400" lvl="2" indent="0">
              <a:buNone/>
            </a:pPr>
            <a:endParaRPr lang="en-US" sz="1800" dirty="0"/>
          </a:p>
          <a:p>
            <a:pPr marL="400050" lvl="1" indent="0">
              <a:buNone/>
            </a:pPr>
            <a:r>
              <a:rPr lang="en-US" sz="1600" i="1" dirty="0" smtClean="0"/>
              <a:t>*10 </a:t>
            </a:r>
            <a:r>
              <a:rPr lang="en-US" sz="1600" i="1" dirty="0"/>
              <a:t>MOC </a:t>
            </a:r>
            <a:r>
              <a:rPr lang="en-US" sz="1600" i="1" dirty="0" smtClean="0"/>
              <a:t>with TI-Innovator for </a:t>
            </a:r>
            <a:r>
              <a:rPr lang="en-US" sz="1600" i="1" dirty="0"/>
              <a:t>TI-Nspire CX: </a:t>
            </a:r>
            <a:r>
              <a:rPr lang="en-US" sz="1600" i="1" dirty="0">
                <a:hlinkClick r:id="rId3"/>
              </a:rPr>
              <a:t>https://</a:t>
            </a:r>
            <a:r>
              <a:rPr lang="en-US" sz="1600" i="1" dirty="0" smtClean="0">
                <a:hlinkClick r:id="rId3"/>
              </a:rPr>
              <a:t>education.ti.com/en/activities/ti-codes/nspire/10-minutes-innovator</a:t>
            </a:r>
            <a:endParaRPr lang="en-US" sz="1600" i="1" dirty="0" smtClean="0"/>
          </a:p>
          <a:p>
            <a:pPr marL="400050" lvl="1" indent="0">
              <a:buNone/>
            </a:pPr>
            <a:r>
              <a:rPr lang="en-US" sz="1600" i="1" dirty="0"/>
              <a:t>*10 MOC for TI-Nspire CX: </a:t>
            </a:r>
            <a:r>
              <a:rPr lang="en-US" sz="1600" i="1" dirty="0">
                <a:hlinkClick r:id="rId3"/>
              </a:rPr>
              <a:t>https://education.ti.com/en/activities/ti-codes/nspire/10-minutes-innovator</a:t>
            </a:r>
            <a:endParaRPr lang="en-US" sz="1600" i="1" dirty="0"/>
          </a:p>
          <a:p>
            <a:pPr marL="400050" lvl="1" indent="0">
              <a:buNone/>
            </a:pPr>
            <a:endParaRPr lang="en-US" sz="1800" i="1" dirty="0" smtClean="0"/>
          </a:p>
          <a:p>
            <a:pPr marL="0" indent="0">
              <a:buNone/>
            </a:pPr>
            <a:endParaRPr lang="en-US" sz="1800" i="1" dirty="0"/>
          </a:p>
          <a:p>
            <a:pPr marL="0" lvl="0" indent="0">
              <a:buNone/>
            </a:pPr>
            <a:endParaRPr lang="en-US" sz="1800" dirty="0"/>
          </a:p>
        </p:txBody>
      </p:sp>
    </p:spTree>
    <p:extLst>
      <p:ext uri="{BB962C8B-B14F-4D97-AF65-F5344CB8AC3E}">
        <p14:creationId xmlns:p14="http://schemas.microsoft.com/office/powerpoint/2010/main" val="2684175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Content Placeholder 4"/>
          <p:cNvSpPr>
            <a:spLocks noGrp="1"/>
          </p:cNvSpPr>
          <p:nvPr>
            <p:ph sz="half" idx="1"/>
          </p:nvPr>
        </p:nvSpPr>
        <p:spPr>
          <a:solidFill>
            <a:schemeClr val="bg1">
              <a:lumMod val="85000"/>
            </a:schemeClr>
          </a:solidFill>
        </p:spPr>
        <p:txBody>
          <a:bodyPr>
            <a:normAutofit/>
          </a:bodyPr>
          <a:lstStyle/>
          <a:p>
            <a:pPr marL="0" indent="0">
              <a:buNone/>
            </a:pPr>
            <a:r>
              <a:rPr lang="en-US" sz="2000" b="1" dirty="0"/>
              <a:t>Sample </a:t>
            </a:r>
            <a:r>
              <a:rPr lang="en-US" sz="2000" b="1" dirty="0" smtClean="0"/>
              <a:t>Code </a:t>
            </a:r>
            <a:r>
              <a:rPr lang="en-US" sz="2000" b="1" dirty="0" err="1" smtClean="0"/>
              <a:t>Nspire</a:t>
            </a:r>
            <a:r>
              <a:rPr lang="en-US" b="1" dirty="0" smtClean="0"/>
              <a:t>: </a:t>
            </a:r>
            <a:endParaRPr lang="en-US" b="1" dirty="0"/>
          </a:p>
          <a:p>
            <a:pPr marL="0" indent="0">
              <a:buNone/>
            </a:pPr>
            <a:endParaRPr lang="en-US" dirty="0"/>
          </a:p>
          <a:p>
            <a:pPr marL="0" indent="0">
              <a:buNone/>
            </a:pPr>
            <a:r>
              <a:rPr lang="en-US" sz="2000" dirty="0"/>
              <a:t>For </a:t>
            </a:r>
            <a:r>
              <a:rPr lang="en-US" sz="2000" dirty="0" smtClean="0"/>
              <a:t>a,1,20</a:t>
            </a:r>
          </a:p>
          <a:p>
            <a:pPr marL="0" indent="0">
              <a:buNone/>
            </a:pPr>
            <a:r>
              <a:rPr lang="en-US" sz="2000" dirty="0"/>
              <a:t> </a:t>
            </a:r>
            <a:r>
              <a:rPr lang="en-US" sz="2000" dirty="0" smtClean="0"/>
              <a:t>   Send </a:t>
            </a:r>
            <a:r>
              <a:rPr lang="en-US" sz="2000" dirty="0"/>
              <a:t>"READ BRIGHTNESS </a:t>
            </a:r>
            <a:r>
              <a:rPr lang="en-US" sz="2000" dirty="0" smtClean="0"/>
              <a:t>“</a:t>
            </a:r>
          </a:p>
          <a:p>
            <a:pPr marL="0" indent="0">
              <a:buNone/>
            </a:pPr>
            <a:r>
              <a:rPr lang="en-US" sz="2000" dirty="0"/>
              <a:t> </a:t>
            </a:r>
            <a:r>
              <a:rPr lang="en-US" sz="2000" dirty="0" smtClean="0"/>
              <a:t>   Get b</a:t>
            </a:r>
          </a:p>
          <a:p>
            <a:pPr marL="0" indent="0">
              <a:buNone/>
            </a:pPr>
            <a:r>
              <a:rPr lang="en-US" sz="2000" dirty="0"/>
              <a:t> </a:t>
            </a:r>
            <a:r>
              <a:rPr lang="en-US" sz="2000" dirty="0" smtClean="0"/>
              <a:t>   </a:t>
            </a:r>
            <a:r>
              <a:rPr lang="en-US" sz="2000" dirty="0" err="1" smtClean="0"/>
              <a:t>Disp</a:t>
            </a:r>
            <a:r>
              <a:rPr lang="en-US" sz="2000" dirty="0" smtClean="0"/>
              <a:t> b</a:t>
            </a:r>
          </a:p>
          <a:p>
            <a:pPr marL="0" indent="0">
              <a:buNone/>
            </a:pPr>
            <a:r>
              <a:rPr lang="en-US" sz="2000" dirty="0"/>
              <a:t> </a:t>
            </a:r>
            <a:r>
              <a:rPr lang="en-US" sz="2000" dirty="0" smtClean="0"/>
              <a:t>   Wait 1</a:t>
            </a:r>
          </a:p>
          <a:p>
            <a:pPr marL="0" indent="0">
              <a:buNone/>
            </a:pPr>
            <a:r>
              <a:rPr lang="en-US" sz="2000" dirty="0" err="1" smtClean="0"/>
              <a:t>EndFor</a:t>
            </a:r>
            <a:endParaRPr lang="en-US" sz="2000" dirty="0"/>
          </a:p>
        </p:txBody>
      </p:sp>
      <p:sp>
        <p:nvSpPr>
          <p:cNvPr id="4" name="Rounded Rectangle 3"/>
          <p:cNvSpPr/>
          <p:nvPr/>
        </p:nvSpPr>
        <p:spPr>
          <a:xfrm>
            <a:off x="457200" y="1447800"/>
            <a:ext cx="40386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
        <p:nvSpPr>
          <p:cNvPr id="7" name="Content Placeholder 2"/>
          <p:cNvSpPr>
            <a:spLocks noGrp="1"/>
          </p:cNvSpPr>
          <p:nvPr>
            <p:ph sz="half" idx="2"/>
          </p:nvPr>
        </p:nvSpPr>
        <p:spPr/>
        <p:txBody>
          <a:bodyPr>
            <a:normAutofit/>
          </a:bodyPr>
          <a:lstStyle/>
          <a:p>
            <a:pPr marL="0" indent="0">
              <a:buNone/>
            </a:pPr>
            <a:r>
              <a:rPr lang="en-US" b="1" i="1" dirty="0" smtClean="0"/>
              <a:t>Student </a:t>
            </a:r>
            <a:r>
              <a:rPr lang="en-US" b="1" i="1" dirty="0"/>
              <a:t>Task: </a:t>
            </a:r>
          </a:p>
          <a:p>
            <a:pPr marL="0" indent="0">
              <a:buNone/>
            </a:pPr>
            <a:r>
              <a:rPr lang="en-US" dirty="0" smtClean="0"/>
              <a:t>Read brightness from sensor, and display the reading or other desired text.  </a:t>
            </a:r>
          </a:p>
          <a:p>
            <a:pPr marL="457200" lvl="1" indent="0">
              <a:buNone/>
            </a:pPr>
            <a:endParaRPr lang="en-US" dirty="0" smtClean="0"/>
          </a:p>
        </p:txBody>
      </p:sp>
      <p:sp>
        <p:nvSpPr>
          <p:cNvPr id="8" name="Title 1"/>
          <p:cNvSpPr>
            <a:spLocks noGrp="1"/>
          </p:cNvSpPr>
          <p:nvPr>
            <p:ph type="title"/>
          </p:nvPr>
        </p:nvSpPr>
        <p:spPr>
          <a:xfrm>
            <a:off x="800112" y="76200"/>
            <a:ext cx="8229600" cy="1143000"/>
          </a:xfrm>
        </p:spPr>
        <p:txBody>
          <a:bodyPr>
            <a:normAutofit fontScale="90000"/>
          </a:bodyPr>
          <a:lstStyle/>
          <a:p>
            <a:r>
              <a:rPr lang="en-US" b="1" i="1" dirty="0" smtClean="0"/>
              <a:t>‘</a:t>
            </a:r>
            <a:r>
              <a:rPr lang="en-US" sz="2800" b="1" i="1" dirty="0" smtClean="0"/>
              <a:t>Fast Track’: </a:t>
            </a:r>
            <a:r>
              <a:rPr lang="en-US" sz="2800" dirty="0" smtClean="0"/>
              <a:t>Example Code for Brightness sensor</a:t>
            </a:r>
            <a:endParaRPr lang="en-US" sz="2800" dirty="0"/>
          </a:p>
        </p:txBody>
      </p:sp>
      <p:pic>
        <p:nvPicPr>
          <p:cNvPr id="9" name="Picture 2" descr="C:\Users\a0870037\AppData\Local\Microsoft\Windows\Temporary Internet Files\Content.IE5\26JYSCLH\lightning-orb-energy-icon-vector-clipart[1].p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33441" y="340995"/>
            <a:ext cx="738227" cy="796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69531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Temperature Sensor</a:t>
            </a:r>
            <a:endParaRPr lang="en-US" dirty="0"/>
          </a:p>
        </p:txBody>
      </p:sp>
      <p:sp>
        <p:nvSpPr>
          <p:cNvPr id="6" name="Text Placeholder 5"/>
          <p:cNvSpPr>
            <a:spLocks noGrp="1"/>
          </p:cNvSpPr>
          <p:nvPr>
            <p:ph type="body" idx="1"/>
          </p:nvPr>
        </p:nvSpPr>
        <p:spPr/>
        <p:txBody>
          <a:bodyPr/>
          <a:lstStyle/>
          <a:p>
            <a:r>
              <a:rPr lang="en-US" dirty="0"/>
              <a:t>3</a:t>
            </a:r>
            <a:r>
              <a:rPr lang="en-US" dirty="0" smtClean="0"/>
              <a:t>.1 Input</a:t>
            </a:r>
            <a:endParaRPr lang="en-US" dirty="0"/>
          </a:p>
        </p:txBody>
      </p:sp>
    </p:spTree>
    <p:extLst>
      <p:ext uri="{BB962C8B-B14F-4D97-AF65-F5344CB8AC3E}">
        <p14:creationId xmlns:p14="http://schemas.microsoft.com/office/powerpoint/2010/main" val="34523052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471" y="77972"/>
            <a:ext cx="8516679" cy="1143000"/>
          </a:xfrm>
        </p:spPr>
        <p:txBody>
          <a:bodyPr>
            <a:normAutofit fontScale="90000"/>
          </a:bodyPr>
          <a:lstStyle/>
          <a:p>
            <a:r>
              <a:rPr lang="en-US" dirty="0" smtClean="0"/>
              <a:t>Connecting the Temperature Sensor</a:t>
            </a:r>
            <a:endParaRPr lang="en-US" dirty="0"/>
          </a:p>
        </p:txBody>
      </p:sp>
      <p:sp>
        <p:nvSpPr>
          <p:cNvPr id="5" name="Content Placeholder 4"/>
          <p:cNvSpPr>
            <a:spLocks noGrp="1"/>
          </p:cNvSpPr>
          <p:nvPr>
            <p:ph idx="1"/>
          </p:nvPr>
        </p:nvSpPr>
        <p:spPr>
          <a:xfrm>
            <a:off x="255857" y="2151432"/>
            <a:ext cx="8109009" cy="728179"/>
          </a:xfrm>
        </p:spPr>
        <p:txBody>
          <a:bodyPr>
            <a:normAutofit/>
          </a:bodyPr>
          <a:lstStyle/>
          <a:p>
            <a:pPr marL="0" indent="0">
              <a:buNone/>
            </a:pPr>
            <a:r>
              <a:rPr lang="en-US" sz="2800" dirty="0" smtClean="0"/>
              <a:t>Send "CONNECT </a:t>
            </a:r>
            <a:r>
              <a:rPr lang="en-US" sz="2800" dirty="0"/>
              <a:t>TEMPERATURE 1 TO IN </a:t>
            </a:r>
            <a:r>
              <a:rPr lang="en-US" sz="2800" dirty="0" smtClean="0"/>
              <a:t>1”</a:t>
            </a:r>
          </a:p>
          <a:p>
            <a:pPr marL="0" indent="0">
              <a:buNone/>
            </a:pPr>
            <a:endParaRPr lang="en-US" sz="2800" dirty="0"/>
          </a:p>
        </p:txBody>
      </p:sp>
      <p:pic>
        <p:nvPicPr>
          <p:cNvPr id="6" name="Picture 5"/>
          <p:cNvPicPr>
            <a:picLocks noChangeAspect="1"/>
          </p:cNvPicPr>
          <p:nvPr/>
        </p:nvPicPr>
        <p:blipFill>
          <a:blip r:embed="rId3"/>
          <a:stretch>
            <a:fillRect/>
          </a:stretch>
        </p:blipFill>
        <p:spPr>
          <a:xfrm>
            <a:off x="303471" y="3170460"/>
            <a:ext cx="3517900" cy="1155816"/>
          </a:xfrm>
          <a:prstGeom prst="rect">
            <a:avLst/>
          </a:prstGeom>
        </p:spPr>
      </p:pic>
      <p:grpSp>
        <p:nvGrpSpPr>
          <p:cNvPr id="7" name="Group 6"/>
          <p:cNvGrpSpPr/>
          <p:nvPr/>
        </p:nvGrpSpPr>
        <p:grpSpPr>
          <a:xfrm>
            <a:off x="1277273" y="5034907"/>
            <a:ext cx="1574800" cy="1229116"/>
            <a:chOff x="1727200" y="223061"/>
            <a:chExt cx="1574800" cy="1229116"/>
          </a:xfrm>
        </p:grpSpPr>
        <p:pic>
          <p:nvPicPr>
            <p:cNvPr id="8" name="Picture 7"/>
            <p:cNvPicPr>
              <a:picLocks noChangeAspect="1"/>
            </p:cNvPicPr>
            <p:nvPr/>
          </p:nvPicPr>
          <p:blipFill>
            <a:blip r:embed="rId4"/>
            <a:stretch>
              <a:fillRect/>
            </a:stretch>
          </p:blipFill>
          <p:spPr>
            <a:xfrm>
              <a:off x="1816100" y="223061"/>
              <a:ext cx="1094047" cy="964750"/>
            </a:xfrm>
            <a:prstGeom prst="rect">
              <a:avLst/>
            </a:prstGeom>
          </p:spPr>
        </p:pic>
        <p:sp>
          <p:nvSpPr>
            <p:cNvPr id="9" name="Rectangle 8"/>
            <p:cNvSpPr/>
            <p:nvPr/>
          </p:nvSpPr>
          <p:spPr>
            <a:xfrm>
              <a:off x="1727200" y="1175178"/>
              <a:ext cx="1574800" cy="276999"/>
            </a:xfrm>
            <a:prstGeom prst="rect">
              <a:avLst/>
            </a:prstGeom>
          </p:spPr>
          <p:txBody>
            <a:bodyPr wrap="square">
              <a:spAutoFit/>
            </a:bodyPr>
            <a:lstStyle/>
            <a:p>
              <a:r>
                <a:rPr lang="en-US" sz="1200" dirty="0" smtClean="0"/>
                <a:t>Temperature Sensor</a:t>
              </a:r>
              <a:endParaRPr lang="en-US" sz="1200" dirty="0"/>
            </a:p>
          </p:txBody>
        </p:sp>
      </p:grpSp>
      <p:cxnSp>
        <p:nvCxnSpPr>
          <p:cNvPr id="11" name="Straight Arrow Connector 10"/>
          <p:cNvCxnSpPr>
            <a:endCxn id="8" idx="0"/>
          </p:cNvCxnSpPr>
          <p:nvPr/>
        </p:nvCxnSpPr>
        <p:spPr>
          <a:xfrm>
            <a:off x="1913196" y="4326276"/>
            <a:ext cx="1" cy="708631"/>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221126" y="3093923"/>
            <a:ext cx="4061638" cy="3170099"/>
          </a:xfrm>
          <a:prstGeom prst="rect">
            <a:avLst/>
          </a:prstGeom>
          <a:noFill/>
        </p:spPr>
        <p:txBody>
          <a:bodyPr wrap="square" rtlCol="0">
            <a:spAutoFit/>
          </a:bodyPr>
          <a:lstStyle/>
          <a:p>
            <a:r>
              <a:rPr lang="en-US" sz="2800" dirty="0"/>
              <a:t>Connects temperature sensor 1 to Input Port </a:t>
            </a:r>
            <a:r>
              <a:rPr lang="en-US" sz="2800" dirty="0" smtClean="0"/>
              <a:t>1. </a:t>
            </a:r>
          </a:p>
          <a:p>
            <a:endParaRPr lang="en-US" sz="2400" dirty="0" smtClean="0"/>
          </a:p>
          <a:p>
            <a:r>
              <a:rPr lang="en-US" sz="2400" i="1" dirty="0" smtClean="0"/>
              <a:t>The </a:t>
            </a:r>
            <a:r>
              <a:rPr lang="en-US" sz="2400" i="1" dirty="0"/>
              <a:t>numbering of the temperature sensors helps to differentiate in situations where multiple temperature sensors are connected</a:t>
            </a:r>
          </a:p>
        </p:txBody>
      </p:sp>
      <p:sp>
        <p:nvSpPr>
          <p:cNvPr id="12" name="Rounded Rectangle 11"/>
          <p:cNvSpPr/>
          <p:nvPr/>
        </p:nvSpPr>
        <p:spPr>
          <a:xfrm>
            <a:off x="595324" y="1098821"/>
            <a:ext cx="2534354" cy="7883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Tree>
    <p:extLst>
      <p:ext uri="{BB962C8B-B14F-4D97-AF65-F5344CB8AC3E}">
        <p14:creationId xmlns:p14="http://schemas.microsoft.com/office/powerpoint/2010/main" val="16179047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Using</a:t>
            </a:r>
            <a:r>
              <a:rPr lang="en-US" dirty="0" smtClean="0"/>
              <a:t> </a:t>
            </a:r>
            <a:r>
              <a:rPr lang="en-US" sz="4000" dirty="0" smtClean="0"/>
              <a:t>the Temperature Sensor</a:t>
            </a:r>
            <a:endParaRPr lang="en-US" sz="4000" dirty="0"/>
          </a:p>
        </p:txBody>
      </p:sp>
      <p:sp>
        <p:nvSpPr>
          <p:cNvPr id="5" name="Content Placeholder 4"/>
          <p:cNvSpPr>
            <a:spLocks noGrp="1"/>
          </p:cNvSpPr>
          <p:nvPr>
            <p:ph idx="1"/>
          </p:nvPr>
        </p:nvSpPr>
        <p:spPr>
          <a:xfrm>
            <a:off x="457200" y="1580800"/>
            <a:ext cx="8229600" cy="4495800"/>
          </a:xfrm>
        </p:spPr>
        <p:txBody>
          <a:bodyPr>
            <a:normAutofit/>
          </a:bodyPr>
          <a:lstStyle/>
          <a:p>
            <a:pPr marL="0" indent="0">
              <a:buNone/>
            </a:pPr>
            <a:endParaRPr lang="en-US" sz="2800" dirty="0" smtClean="0"/>
          </a:p>
          <a:p>
            <a:pPr marL="0" lvl="0" indent="0">
              <a:spcBef>
                <a:spcPts val="0"/>
              </a:spcBef>
              <a:buNone/>
            </a:pPr>
            <a:r>
              <a:rPr lang="en-US" sz="2800" dirty="0">
                <a:solidFill>
                  <a:srgbClr val="525252"/>
                </a:solidFill>
                <a:latin typeface="TI Uni"/>
                <a:cs typeface="TI Uni"/>
              </a:rPr>
              <a:t>Send "CONNECT TEMPERATURE 1 TO IN 1 </a:t>
            </a:r>
            <a:r>
              <a:rPr lang="en-US" sz="2800" dirty="0" smtClean="0">
                <a:solidFill>
                  <a:srgbClr val="525252"/>
                </a:solidFill>
                <a:latin typeface="TI Uni"/>
                <a:cs typeface="TI Uni"/>
              </a:rPr>
              <a:t>”</a:t>
            </a:r>
            <a:endParaRPr lang="en-US" sz="2800" dirty="0">
              <a:solidFill>
                <a:srgbClr val="525252"/>
              </a:solidFill>
              <a:latin typeface="TI Uni"/>
              <a:cs typeface="TI Uni"/>
            </a:endParaRPr>
          </a:p>
          <a:p>
            <a:pPr marL="0" lvl="0" indent="0">
              <a:spcBef>
                <a:spcPts val="0"/>
              </a:spcBef>
              <a:buNone/>
            </a:pPr>
            <a:endParaRPr lang="en-US" sz="2400" dirty="0">
              <a:solidFill>
                <a:srgbClr val="525252"/>
              </a:solidFill>
              <a:latin typeface="TI Uni"/>
              <a:cs typeface="TI Uni"/>
            </a:endParaRPr>
          </a:p>
          <a:p>
            <a:pPr marL="0" lvl="0" indent="0">
              <a:spcBef>
                <a:spcPts val="0"/>
              </a:spcBef>
              <a:buNone/>
            </a:pPr>
            <a:r>
              <a:rPr lang="en-US" sz="2800" b="1" dirty="0">
                <a:solidFill>
                  <a:srgbClr val="525252"/>
                </a:solidFill>
                <a:latin typeface="TI Uni"/>
                <a:cs typeface="TI Uni"/>
              </a:rPr>
              <a:t>For</a:t>
            </a:r>
            <a:r>
              <a:rPr lang="en-US" sz="2800" dirty="0">
                <a:solidFill>
                  <a:srgbClr val="525252"/>
                </a:solidFill>
                <a:latin typeface="TI Uni"/>
                <a:cs typeface="TI Uni"/>
              </a:rPr>
              <a:t> c,1,25</a:t>
            </a:r>
          </a:p>
          <a:p>
            <a:pPr marL="0" lvl="0" indent="0">
              <a:spcBef>
                <a:spcPts val="0"/>
              </a:spcBef>
              <a:buNone/>
            </a:pPr>
            <a:r>
              <a:rPr lang="en-US" sz="2800" dirty="0">
                <a:solidFill>
                  <a:srgbClr val="525252"/>
                </a:solidFill>
                <a:latin typeface="TI Uni"/>
                <a:cs typeface="TI Uni"/>
              </a:rPr>
              <a:t> Send "READ TEMPERATURE 1”</a:t>
            </a:r>
          </a:p>
          <a:p>
            <a:pPr marL="0" lvl="0" indent="0">
              <a:spcBef>
                <a:spcPts val="0"/>
              </a:spcBef>
              <a:buNone/>
            </a:pPr>
            <a:r>
              <a:rPr lang="en-US" sz="2800" dirty="0">
                <a:solidFill>
                  <a:srgbClr val="525252"/>
                </a:solidFill>
                <a:latin typeface="TI Uni"/>
                <a:cs typeface="TI Uni"/>
              </a:rPr>
              <a:t> Get d</a:t>
            </a:r>
          </a:p>
          <a:p>
            <a:pPr marL="0" lvl="0" indent="0">
              <a:spcBef>
                <a:spcPts val="0"/>
              </a:spcBef>
              <a:buNone/>
            </a:pPr>
            <a:r>
              <a:rPr lang="en-US" sz="2800" dirty="0">
                <a:solidFill>
                  <a:srgbClr val="525252"/>
                </a:solidFill>
                <a:latin typeface="TI Uni"/>
                <a:cs typeface="TI Uni"/>
              </a:rPr>
              <a:t> </a:t>
            </a:r>
            <a:r>
              <a:rPr lang="en-US" sz="2800" dirty="0" err="1">
                <a:solidFill>
                  <a:srgbClr val="525252"/>
                </a:solidFill>
                <a:latin typeface="TI Uni"/>
                <a:cs typeface="TI Uni"/>
              </a:rPr>
              <a:t>Disp</a:t>
            </a:r>
            <a:r>
              <a:rPr lang="en-US" sz="2800" dirty="0">
                <a:solidFill>
                  <a:srgbClr val="525252"/>
                </a:solidFill>
                <a:latin typeface="TI Uni"/>
                <a:cs typeface="TI Uni"/>
              </a:rPr>
              <a:t> d</a:t>
            </a:r>
          </a:p>
          <a:p>
            <a:pPr marL="0" lvl="0" indent="0">
              <a:spcBef>
                <a:spcPts val="0"/>
              </a:spcBef>
              <a:buNone/>
            </a:pPr>
            <a:r>
              <a:rPr lang="en-US" sz="2800" dirty="0">
                <a:solidFill>
                  <a:srgbClr val="525252"/>
                </a:solidFill>
                <a:latin typeface="TI Uni"/>
                <a:cs typeface="TI Uni"/>
              </a:rPr>
              <a:t> Wait 1</a:t>
            </a:r>
          </a:p>
          <a:p>
            <a:pPr marL="0" lvl="0" indent="0">
              <a:spcBef>
                <a:spcPts val="0"/>
              </a:spcBef>
              <a:buNone/>
            </a:pPr>
            <a:r>
              <a:rPr lang="en-US" sz="2800" b="1" dirty="0" err="1">
                <a:solidFill>
                  <a:srgbClr val="525252"/>
                </a:solidFill>
                <a:latin typeface="TI Uni"/>
                <a:cs typeface="TI Uni"/>
              </a:rPr>
              <a:t>EndFor</a:t>
            </a:r>
            <a:endParaRPr lang="en-US" sz="2800" b="1" dirty="0">
              <a:solidFill>
                <a:srgbClr val="525252"/>
              </a:solidFill>
              <a:latin typeface="TI Uni"/>
              <a:cs typeface="TI Uni"/>
            </a:endParaRPr>
          </a:p>
          <a:p>
            <a:pPr marL="0" indent="0">
              <a:buNone/>
            </a:pPr>
            <a:endParaRPr lang="en-US" dirty="0"/>
          </a:p>
        </p:txBody>
      </p:sp>
      <p:sp>
        <p:nvSpPr>
          <p:cNvPr id="6" name="Rounded Rectangle 5"/>
          <p:cNvSpPr/>
          <p:nvPr/>
        </p:nvSpPr>
        <p:spPr>
          <a:xfrm>
            <a:off x="595324" y="1219200"/>
            <a:ext cx="2478435" cy="6679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Tree>
    <p:extLst>
      <p:ext uri="{BB962C8B-B14F-4D97-AF65-F5344CB8AC3E}">
        <p14:creationId xmlns:p14="http://schemas.microsoft.com/office/powerpoint/2010/main" val="19208721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Exploration: Temperature Sensor </a:t>
            </a:r>
            <a:endParaRPr lang="en-US" dirty="0"/>
          </a:p>
        </p:txBody>
      </p:sp>
      <p:sp>
        <p:nvSpPr>
          <p:cNvPr id="5" name="Content Placeholder 4"/>
          <p:cNvSpPr>
            <a:spLocks noGrp="1"/>
          </p:cNvSpPr>
          <p:nvPr>
            <p:ph idx="1"/>
          </p:nvPr>
        </p:nvSpPr>
        <p:spPr/>
        <p:txBody>
          <a:bodyPr>
            <a:normAutofit fontScale="92500" lnSpcReduction="20000"/>
          </a:bodyPr>
          <a:lstStyle/>
          <a:p>
            <a:r>
              <a:rPr lang="en-US" dirty="0"/>
              <a:t>Are the values being displayed on the Celsius or Fahrenheit scale? </a:t>
            </a:r>
            <a:endParaRPr lang="en-US" dirty="0" smtClean="0"/>
          </a:p>
          <a:p>
            <a:r>
              <a:rPr lang="en-US" dirty="0" smtClean="0">
                <a:solidFill>
                  <a:srgbClr val="FF0000"/>
                </a:solidFill>
              </a:rPr>
              <a:t>Can </a:t>
            </a:r>
            <a:r>
              <a:rPr lang="en-US" dirty="0">
                <a:solidFill>
                  <a:srgbClr val="FF0000"/>
                </a:solidFill>
              </a:rPr>
              <a:t>you insert a line of code that changes the temperature from Celsius to Fahrenheit before it is displayed</a:t>
            </a:r>
            <a:r>
              <a:rPr lang="en-US" dirty="0" smtClean="0">
                <a:solidFill>
                  <a:srgbClr val="FF0000"/>
                </a:solidFill>
              </a:rPr>
              <a:t>?</a:t>
            </a:r>
          </a:p>
          <a:p>
            <a:r>
              <a:rPr lang="en-US" dirty="0" smtClean="0"/>
              <a:t>What </a:t>
            </a:r>
            <a:r>
              <a:rPr lang="en-US" dirty="0"/>
              <a:t>typical temperature values being displayed? </a:t>
            </a:r>
          </a:p>
          <a:p>
            <a:r>
              <a:rPr lang="en-US" dirty="0" smtClean="0"/>
              <a:t>What </a:t>
            </a:r>
            <a:r>
              <a:rPr lang="en-US" dirty="0"/>
              <a:t>is the significance of a reading of -273?</a:t>
            </a:r>
          </a:p>
          <a:p>
            <a:r>
              <a:rPr lang="en-US" dirty="0" smtClean="0"/>
              <a:t>Why </a:t>
            </a:r>
            <a:r>
              <a:rPr lang="en-US" dirty="0"/>
              <a:t>might the sensor read -</a:t>
            </a:r>
            <a:r>
              <a:rPr lang="en-US" dirty="0" smtClean="0"/>
              <a:t>273?</a:t>
            </a:r>
            <a:endParaRPr lang="en-US" dirty="0"/>
          </a:p>
          <a:p>
            <a:r>
              <a:rPr lang="en-US" dirty="0" smtClean="0"/>
              <a:t>Why </a:t>
            </a:r>
            <a:r>
              <a:rPr lang="en-US" dirty="0"/>
              <a:t>might you use a Wait command in your For Loop for monitoring the temperature?</a:t>
            </a:r>
          </a:p>
          <a:p>
            <a:endParaRPr lang="en-US" dirty="0"/>
          </a:p>
        </p:txBody>
      </p:sp>
    </p:spTree>
    <p:extLst>
      <p:ext uri="{BB962C8B-B14F-4D97-AF65-F5344CB8AC3E}">
        <p14:creationId xmlns:p14="http://schemas.microsoft.com/office/powerpoint/2010/main" val="957181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i="1" dirty="0" smtClean="0"/>
              <a:t>Note to the Teacher- </a:t>
            </a:r>
            <a:r>
              <a:rPr lang="en-US" sz="2400" dirty="0" smtClean="0"/>
              <a:t>This slide deck offers </a:t>
            </a:r>
            <a:r>
              <a:rPr lang="en-US" sz="2400" dirty="0"/>
              <a:t>t</a:t>
            </a:r>
            <a:r>
              <a:rPr lang="en-US" sz="2400" dirty="0" smtClean="0"/>
              <a:t>wo different paths for the </a:t>
            </a:r>
            <a:r>
              <a:rPr lang="en-US" sz="2400" i="1" dirty="0" smtClean="0"/>
              <a:t>Classroom Presentation</a:t>
            </a:r>
            <a:r>
              <a:rPr lang="en-US" sz="2400" dirty="0" smtClean="0"/>
              <a:t>: </a:t>
            </a:r>
            <a:endParaRPr lang="en-US" sz="24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39758198"/>
              </p:ext>
            </p:extLst>
          </p:nvPr>
        </p:nvGraphicFramePr>
        <p:xfrm>
          <a:off x="457200" y="1249680"/>
          <a:ext cx="8229600"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1486674" y="3008590"/>
            <a:ext cx="1415772" cy="923330"/>
          </a:xfrm>
          <a:prstGeom prst="rect">
            <a:avLst/>
          </a:prstGeom>
          <a:noFill/>
        </p:spPr>
        <p:txBody>
          <a:bodyPr wrap="none" lIns="91440" tIns="45720" rIns="91440" bIns="45720">
            <a:spAutoFit/>
          </a:bodyPr>
          <a:lstStyle/>
          <a:p>
            <a:pPr algn="ctr"/>
            <a:r>
              <a:rPr 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OR </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887981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533255" y="1814520"/>
            <a:ext cx="5567508" cy="4525963"/>
          </a:xfrm>
          <a:solidFill>
            <a:schemeClr val="bg2">
              <a:lumMod val="85000"/>
            </a:schemeClr>
          </a:solidFill>
        </p:spPr>
        <p:txBody>
          <a:bodyPr>
            <a:normAutofit/>
          </a:bodyPr>
          <a:lstStyle/>
          <a:p>
            <a:pPr marL="0" indent="0">
              <a:buNone/>
            </a:pPr>
            <a:endParaRPr lang="en-US" dirty="0"/>
          </a:p>
          <a:p>
            <a:pPr marL="0" lvl="0" indent="0">
              <a:spcBef>
                <a:spcPts val="0"/>
              </a:spcBef>
              <a:buNone/>
            </a:pPr>
            <a:endParaRPr lang="en-US" sz="2000" dirty="0" smtClean="0">
              <a:solidFill>
                <a:srgbClr val="525252"/>
              </a:solidFill>
              <a:latin typeface="TI Uni"/>
              <a:cs typeface="TI Uni"/>
            </a:endParaRPr>
          </a:p>
          <a:p>
            <a:pPr marL="0" lvl="0" indent="0">
              <a:spcBef>
                <a:spcPts val="0"/>
              </a:spcBef>
              <a:buNone/>
            </a:pPr>
            <a:r>
              <a:rPr lang="en-US" sz="2000" dirty="0" smtClean="0">
                <a:solidFill>
                  <a:srgbClr val="525252"/>
                </a:solidFill>
                <a:cs typeface="TI Uni"/>
              </a:rPr>
              <a:t>Send </a:t>
            </a:r>
            <a:r>
              <a:rPr lang="en-US" sz="2000" dirty="0">
                <a:solidFill>
                  <a:srgbClr val="525252"/>
                </a:solidFill>
                <a:cs typeface="TI Uni"/>
              </a:rPr>
              <a:t>"CONNECT TEMPERATURE 1 TO IN </a:t>
            </a:r>
            <a:r>
              <a:rPr lang="en-US" sz="2000" dirty="0" smtClean="0">
                <a:solidFill>
                  <a:srgbClr val="525252"/>
                </a:solidFill>
                <a:cs typeface="TI Uni"/>
              </a:rPr>
              <a:t>1”</a:t>
            </a:r>
            <a:endParaRPr lang="en-US" sz="2200" b="1" dirty="0" smtClean="0">
              <a:solidFill>
                <a:srgbClr val="525252"/>
              </a:solidFill>
              <a:cs typeface="TI Uni"/>
            </a:endParaRPr>
          </a:p>
          <a:p>
            <a:pPr marL="0" lvl="0" indent="0">
              <a:spcBef>
                <a:spcPts val="0"/>
              </a:spcBef>
              <a:buNone/>
            </a:pPr>
            <a:endParaRPr lang="en-US" sz="2200" b="1" dirty="0" smtClean="0">
              <a:solidFill>
                <a:srgbClr val="525252"/>
              </a:solidFill>
              <a:cs typeface="TI Uni"/>
            </a:endParaRPr>
          </a:p>
          <a:p>
            <a:pPr marL="0" lvl="0" indent="0">
              <a:spcBef>
                <a:spcPts val="0"/>
              </a:spcBef>
              <a:buNone/>
            </a:pPr>
            <a:r>
              <a:rPr lang="en-US" sz="2200" b="1" dirty="0" smtClean="0">
                <a:solidFill>
                  <a:srgbClr val="525252"/>
                </a:solidFill>
                <a:cs typeface="TI Uni"/>
              </a:rPr>
              <a:t>For</a:t>
            </a:r>
            <a:r>
              <a:rPr lang="en-US" sz="2200" dirty="0" smtClean="0">
                <a:solidFill>
                  <a:srgbClr val="525252"/>
                </a:solidFill>
                <a:cs typeface="TI Uni"/>
              </a:rPr>
              <a:t> </a:t>
            </a:r>
            <a:r>
              <a:rPr lang="en-US" sz="2200" dirty="0">
                <a:solidFill>
                  <a:srgbClr val="525252"/>
                </a:solidFill>
                <a:cs typeface="TI Uni"/>
              </a:rPr>
              <a:t>c,1,25</a:t>
            </a:r>
          </a:p>
          <a:p>
            <a:pPr marL="0" lvl="0" indent="0">
              <a:spcBef>
                <a:spcPts val="0"/>
              </a:spcBef>
              <a:buNone/>
            </a:pPr>
            <a:r>
              <a:rPr lang="en-US" sz="2200" dirty="0">
                <a:solidFill>
                  <a:srgbClr val="525252"/>
                </a:solidFill>
                <a:cs typeface="TI Uni"/>
              </a:rPr>
              <a:t> Send "READ TEMPERATURE 1”</a:t>
            </a:r>
          </a:p>
          <a:p>
            <a:pPr marL="0" lvl="0" indent="0">
              <a:spcBef>
                <a:spcPts val="0"/>
              </a:spcBef>
              <a:buNone/>
            </a:pPr>
            <a:r>
              <a:rPr lang="en-US" sz="2200" dirty="0">
                <a:solidFill>
                  <a:srgbClr val="525252"/>
                </a:solidFill>
                <a:cs typeface="TI Uni"/>
              </a:rPr>
              <a:t> Get d</a:t>
            </a:r>
          </a:p>
          <a:p>
            <a:pPr marL="0" lvl="0" indent="0">
              <a:spcBef>
                <a:spcPts val="0"/>
              </a:spcBef>
              <a:buNone/>
            </a:pPr>
            <a:r>
              <a:rPr lang="en-US" sz="2200" b="1" dirty="0">
                <a:solidFill>
                  <a:srgbClr val="7030A0"/>
                </a:solidFill>
                <a:cs typeface="TI Uni"/>
              </a:rPr>
              <a:t> d:= </a:t>
            </a:r>
            <a:r>
              <a:rPr lang="en-US" sz="2200" b="1" dirty="0" smtClean="0">
                <a:solidFill>
                  <a:srgbClr val="7030A0"/>
                </a:solidFill>
                <a:cs typeface="TI Uni"/>
              </a:rPr>
              <a:t>9/5*d + 32</a:t>
            </a:r>
            <a:endParaRPr lang="en-US" sz="2200" b="1" dirty="0">
              <a:solidFill>
                <a:srgbClr val="7030A0"/>
              </a:solidFill>
              <a:cs typeface="TI Uni"/>
            </a:endParaRPr>
          </a:p>
          <a:p>
            <a:pPr marL="0" lvl="0" indent="0">
              <a:spcBef>
                <a:spcPts val="0"/>
              </a:spcBef>
              <a:buNone/>
            </a:pPr>
            <a:r>
              <a:rPr lang="en-US" sz="2200" dirty="0">
                <a:solidFill>
                  <a:srgbClr val="525252"/>
                </a:solidFill>
                <a:cs typeface="TI Uni"/>
              </a:rPr>
              <a:t> </a:t>
            </a:r>
            <a:r>
              <a:rPr lang="en-US" sz="2200" dirty="0" err="1">
                <a:solidFill>
                  <a:srgbClr val="525252"/>
                </a:solidFill>
                <a:cs typeface="TI Uni"/>
              </a:rPr>
              <a:t>Disp</a:t>
            </a:r>
            <a:r>
              <a:rPr lang="en-US" sz="2200" dirty="0">
                <a:solidFill>
                  <a:srgbClr val="525252"/>
                </a:solidFill>
                <a:cs typeface="TI Uni"/>
              </a:rPr>
              <a:t> d</a:t>
            </a:r>
          </a:p>
          <a:p>
            <a:pPr marL="0" lvl="0" indent="0">
              <a:spcBef>
                <a:spcPts val="0"/>
              </a:spcBef>
              <a:buNone/>
            </a:pPr>
            <a:r>
              <a:rPr lang="en-US" sz="2200" dirty="0">
                <a:solidFill>
                  <a:srgbClr val="525252"/>
                </a:solidFill>
                <a:cs typeface="TI Uni"/>
              </a:rPr>
              <a:t> Wait 1</a:t>
            </a:r>
          </a:p>
          <a:p>
            <a:pPr marL="0" lvl="0" indent="0">
              <a:spcBef>
                <a:spcPts val="0"/>
              </a:spcBef>
              <a:buNone/>
            </a:pPr>
            <a:r>
              <a:rPr lang="en-US" sz="2200" b="1" dirty="0" err="1">
                <a:solidFill>
                  <a:srgbClr val="525252"/>
                </a:solidFill>
                <a:cs typeface="TI Uni"/>
              </a:rPr>
              <a:t>EndFor</a:t>
            </a:r>
            <a:endParaRPr lang="en-US" sz="2200" b="1" dirty="0">
              <a:solidFill>
                <a:srgbClr val="525252"/>
              </a:solidFill>
              <a:cs typeface="TI Uni"/>
            </a:endParaRPr>
          </a:p>
          <a:p>
            <a:endParaRPr lang="en-US" dirty="0"/>
          </a:p>
        </p:txBody>
      </p:sp>
      <p:sp>
        <p:nvSpPr>
          <p:cNvPr id="9" name="Rounded Rectangle 8"/>
          <p:cNvSpPr/>
          <p:nvPr/>
        </p:nvSpPr>
        <p:spPr>
          <a:xfrm>
            <a:off x="533255" y="1360509"/>
            <a:ext cx="5567508"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
        <p:nvSpPr>
          <p:cNvPr id="6" name="Title 1"/>
          <p:cNvSpPr>
            <a:spLocks noGrp="1"/>
          </p:cNvSpPr>
          <p:nvPr>
            <p:ph type="title"/>
          </p:nvPr>
        </p:nvSpPr>
        <p:spPr/>
        <p:txBody>
          <a:bodyPr>
            <a:normAutofit fontScale="90000"/>
          </a:bodyPr>
          <a:lstStyle/>
          <a:p>
            <a:pPr algn="ctr"/>
            <a:r>
              <a:rPr lang="en-US" sz="4000" dirty="0" smtClean="0"/>
              <a:t>One line of code can change the readings from  C </a:t>
            </a:r>
            <a:r>
              <a:rPr lang="en-US" sz="4000" dirty="0" smtClean="0">
                <a:sym typeface="Wingdings" panose="05000000000000000000" pitchFamily="2" charset="2"/>
              </a:rPr>
              <a:t> F: </a:t>
            </a:r>
            <a:endParaRPr lang="en-US" sz="4000" dirty="0"/>
          </a:p>
        </p:txBody>
      </p:sp>
    </p:spTree>
    <p:extLst>
      <p:ext uri="{BB962C8B-B14F-4D97-AF65-F5344CB8AC3E}">
        <p14:creationId xmlns:p14="http://schemas.microsoft.com/office/powerpoint/2010/main" val="1650768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22312" y="4406900"/>
            <a:ext cx="7890059" cy="1362075"/>
          </a:xfrm>
        </p:spPr>
        <p:txBody>
          <a:bodyPr/>
          <a:lstStyle/>
          <a:p>
            <a:r>
              <a:rPr lang="en-US" dirty="0"/>
              <a:t>5. Putting it all Together- </a:t>
            </a:r>
            <a:r>
              <a:rPr lang="en-US" dirty="0" smtClean="0"/>
              <a:t>DIY Mood Ring</a:t>
            </a:r>
            <a:endParaRPr lang="en-US" dirty="0"/>
          </a:p>
        </p:txBody>
      </p:sp>
    </p:spTree>
    <p:extLst>
      <p:ext uri="{BB962C8B-B14F-4D97-AF65-F5344CB8AC3E}">
        <p14:creationId xmlns:p14="http://schemas.microsoft.com/office/powerpoint/2010/main" val="815753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Time to DIY: Digital Mood Ring!</a:t>
            </a:r>
            <a:endParaRPr lang="en-US" dirty="0"/>
          </a:p>
        </p:txBody>
      </p:sp>
      <p:sp>
        <p:nvSpPr>
          <p:cNvPr id="4" name="Content Placeholder 3"/>
          <p:cNvSpPr>
            <a:spLocks noGrp="1"/>
          </p:cNvSpPr>
          <p:nvPr>
            <p:ph sz="half" idx="1"/>
          </p:nvPr>
        </p:nvSpPr>
        <p:spPr>
          <a:xfrm>
            <a:off x="353683" y="1473678"/>
            <a:ext cx="5175580" cy="4909868"/>
          </a:xfrm>
        </p:spPr>
        <p:txBody>
          <a:bodyPr>
            <a:normAutofit lnSpcReduction="10000"/>
          </a:bodyPr>
          <a:lstStyle/>
          <a:p>
            <a:pPr marL="0" lvl="0" indent="0">
              <a:buNone/>
            </a:pPr>
            <a:r>
              <a:rPr lang="en-US" sz="2000" b="1" dirty="0" smtClean="0">
                <a:solidFill>
                  <a:srgbClr val="525252"/>
                </a:solidFill>
              </a:rPr>
              <a:t>The Design Challenge:</a:t>
            </a:r>
            <a:endParaRPr lang="en-US" sz="2000" b="1" dirty="0">
              <a:solidFill>
                <a:srgbClr val="525252"/>
              </a:solidFill>
            </a:endParaRPr>
          </a:p>
          <a:p>
            <a:pPr marL="0" lvl="0" indent="0">
              <a:buNone/>
            </a:pPr>
            <a:r>
              <a:rPr lang="en-US" sz="2000" dirty="0">
                <a:solidFill>
                  <a:srgbClr val="525252"/>
                </a:solidFill>
              </a:rPr>
              <a:t>Design and build a digital mood ring using the pipe cleaner that fits snugly on your finger, placement should be similar to any ring worn on the finger. Be sure the flat part of the temperature sensor is touching your skin</a:t>
            </a:r>
            <a:r>
              <a:rPr lang="en-US" sz="2000" dirty="0" smtClean="0">
                <a:solidFill>
                  <a:srgbClr val="525252"/>
                </a:solidFill>
              </a:rPr>
              <a:t>.</a:t>
            </a:r>
            <a:endParaRPr lang="en-US" sz="2000" dirty="0">
              <a:solidFill>
                <a:srgbClr val="525252"/>
              </a:solidFill>
            </a:endParaRPr>
          </a:p>
          <a:p>
            <a:pPr marL="0" indent="0">
              <a:buNone/>
            </a:pPr>
            <a:r>
              <a:rPr lang="en-US" sz="2000" b="1" i="1" dirty="0"/>
              <a:t>In this project, you will </a:t>
            </a:r>
            <a:r>
              <a:rPr lang="en-US" sz="2000" b="1" i="1" dirty="0" smtClean="0"/>
              <a:t>investigate:</a:t>
            </a:r>
          </a:p>
          <a:p>
            <a:pPr>
              <a:buFont typeface="Arial" panose="020B0604020202020204" pitchFamily="34" charset="0"/>
              <a:buChar char="•"/>
            </a:pPr>
            <a:r>
              <a:rPr lang="en-US" sz="2000" dirty="0"/>
              <a:t>T</a:t>
            </a:r>
            <a:r>
              <a:rPr lang="en-US" sz="2000" dirty="0" smtClean="0"/>
              <a:t>emperature </a:t>
            </a:r>
            <a:r>
              <a:rPr lang="en-US" sz="2000" dirty="0"/>
              <a:t>measurement using a temperature sensor and then build a digital mood ring that changes the color of the Hub’s Red, Green, and Blue (RGB) light emitting diode (LED) as the temperature </a:t>
            </a:r>
            <a:r>
              <a:rPr lang="en-US" sz="2000" dirty="0" smtClean="0"/>
              <a:t>of your </a:t>
            </a:r>
            <a:r>
              <a:rPr lang="en-US" sz="2000" dirty="0"/>
              <a:t>finger changes. </a:t>
            </a:r>
            <a:endParaRPr lang="en-US" sz="2000" dirty="0" smtClean="0"/>
          </a:p>
          <a:p>
            <a:pPr>
              <a:buFont typeface="Arial" panose="020B0604020202020204" pitchFamily="34" charset="0"/>
              <a:buChar char="•"/>
            </a:pPr>
            <a:r>
              <a:rPr lang="en-US" sz="2000" dirty="0" smtClean="0"/>
              <a:t>You </a:t>
            </a:r>
            <a:r>
              <a:rPr lang="en-US" sz="2000" dirty="0"/>
              <a:t>can even display what mood you are in on your calculator!</a:t>
            </a:r>
          </a:p>
          <a:p>
            <a:pPr marL="0" lvl="0" indent="0">
              <a:lnSpc>
                <a:spcPct val="150000"/>
              </a:lnSpc>
              <a:buNone/>
            </a:pPr>
            <a:endParaRPr lang="en-US" sz="1600" dirty="0">
              <a:solidFill>
                <a:srgbClr val="525252"/>
              </a:solidFill>
            </a:endParaRPr>
          </a:p>
          <a:p>
            <a:endParaRPr lang="en-US" dirty="0"/>
          </a:p>
        </p:txBody>
      </p:sp>
      <p:pic>
        <p:nvPicPr>
          <p:cNvPr id="9" name="Picture 3"/>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37028" t="37422" r="38224" b="9366"/>
          <a:stretch/>
        </p:blipFill>
        <p:spPr bwMode="auto">
          <a:xfrm>
            <a:off x="5529263" y="1590718"/>
            <a:ext cx="3230155" cy="4167145"/>
          </a:xfrm>
          <a:prstGeom prst="rect">
            <a:avLst/>
          </a:prstGeom>
          <a:noFill/>
          <a:ln w="9525">
            <a:solidFill>
              <a:schemeClr val="tx2"/>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0366577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Goals:</a:t>
            </a:r>
            <a:endParaRPr lang="en-US" dirty="0"/>
          </a:p>
        </p:txBody>
      </p:sp>
      <p:sp>
        <p:nvSpPr>
          <p:cNvPr id="3" name="Content Placeholder 2"/>
          <p:cNvSpPr>
            <a:spLocks noGrp="1"/>
          </p:cNvSpPr>
          <p:nvPr>
            <p:ph idx="1"/>
          </p:nvPr>
        </p:nvSpPr>
        <p:spPr>
          <a:xfrm>
            <a:off x="457200" y="1333496"/>
            <a:ext cx="8229600" cy="4495800"/>
          </a:xfrm>
        </p:spPr>
        <p:txBody>
          <a:bodyPr>
            <a:normAutofit/>
          </a:bodyPr>
          <a:lstStyle/>
          <a:p>
            <a:pPr lvl="0"/>
            <a:r>
              <a:rPr lang="en-US" sz="2800" dirty="0"/>
              <a:t>Write a program that reads and displays your skin temperature every second when the sensor is attached to your finger. </a:t>
            </a:r>
            <a:endParaRPr lang="en-US" sz="2800" dirty="0" smtClean="0"/>
          </a:p>
          <a:p>
            <a:pPr lvl="0"/>
            <a:r>
              <a:rPr lang="en-US" sz="2800" dirty="0" smtClean="0"/>
              <a:t>Write </a:t>
            </a:r>
            <a:r>
              <a:rPr lang="en-US" sz="2800" dirty="0"/>
              <a:t>a program that sets at least </a:t>
            </a:r>
            <a:r>
              <a:rPr lang="en-US" sz="2800" dirty="0" smtClean="0"/>
              <a:t>three different </a:t>
            </a:r>
            <a:r>
              <a:rPr lang="en-US" sz="2800" dirty="0"/>
              <a:t>colors </a:t>
            </a:r>
            <a:r>
              <a:rPr lang="en-US" sz="2800" dirty="0" smtClean="0"/>
              <a:t>(moods) depending </a:t>
            </a:r>
            <a:r>
              <a:rPr lang="en-US" sz="2800" dirty="0"/>
              <a:t>on your skin temperature. </a:t>
            </a:r>
            <a:endParaRPr lang="en-US" sz="2800" dirty="0" smtClean="0"/>
          </a:p>
          <a:p>
            <a:endParaRPr lang="en-US" dirty="0"/>
          </a:p>
        </p:txBody>
      </p:sp>
      <p:pic>
        <p:nvPicPr>
          <p:cNvPr id="5" name="Picture 2" descr="C:\Users\a0870037\AppData\Local\Microsoft\Windows\Temporary Internet Files\Content.IE5\O5JKRFG0\21159496_6e51e2376c[1].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003773" y="4101622"/>
            <a:ext cx="3165243" cy="2373932"/>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4495800" y="3700467"/>
            <a:ext cx="3715313" cy="2452946"/>
            <a:chOff x="4495800" y="3571875"/>
            <a:chExt cx="3715313" cy="2452946"/>
          </a:xfrm>
        </p:grpSpPr>
        <p:pic>
          <p:nvPicPr>
            <p:cNvPr id="4" name="Picture 3"/>
            <p:cNvPicPr/>
            <p:nvPr/>
          </p:nvPicPr>
          <p:blipFill rotWithShape="1">
            <a:blip r:embed="rId4" cstate="email">
              <a:extLst>
                <a:ext uri="{28A0092B-C50C-407E-A947-70E740481C1C}">
                  <a14:useLocalDpi xmlns:a14="http://schemas.microsoft.com/office/drawing/2010/main" val="0"/>
                </a:ext>
              </a:extLst>
            </a:blip>
            <a:srcRect l="65444" t="-4861" r="-2435" b="1"/>
            <a:stretch/>
          </p:blipFill>
          <p:spPr bwMode="auto">
            <a:xfrm>
              <a:off x="6557963" y="3571875"/>
              <a:ext cx="1653150" cy="2452946"/>
            </a:xfrm>
            <a:prstGeom prst="rect">
              <a:avLst/>
            </a:prstGeom>
            <a:ln>
              <a:noFill/>
            </a:ln>
            <a:extLst>
              <a:ext uri="{53640926-AAD7-44D8-BBD7-CCE9431645EC}">
                <a14:shadowObscured xmlns:a14="http://schemas.microsoft.com/office/drawing/2010/main"/>
              </a:ext>
            </a:extLst>
          </p:spPr>
        </p:pic>
        <p:pic>
          <p:nvPicPr>
            <p:cNvPr id="6" name="Picture 5"/>
            <p:cNvPicPr/>
            <p:nvPr/>
          </p:nvPicPr>
          <p:blipFill rotWithShape="1">
            <a:blip r:embed="rId5" cstate="email">
              <a:extLst>
                <a:ext uri="{28A0092B-C50C-407E-A947-70E740481C1C}">
                  <a14:useLocalDpi xmlns:a14="http://schemas.microsoft.com/office/drawing/2010/main" val="0"/>
                </a:ext>
              </a:extLst>
            </a:blip>
            <a:srcRect l="19301" t="38268" r="33490" b="40288"/>
            <a:stretch/>
          </p:blipFill>
          <p:spPr bwMode="auto">
            <a:xfrm>
              <a:off x="4495800" y="4546238"/>
              <a:ext cx="2109789" cy="532795"/>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24244997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Challenge- </a:t>
            </a:r>
            <a:r>
              <a:rPr lang="en-US" i="1" dirty="0" smtClean="0"/>
              <a:t>HINTS</a:t>
            </a:r>
            <a:r>
              <a:rPr lang="en-US" dirty="0" smtClean="0"/>
              <a:t>:</a:t>
            </a:r>
            <a:endParaRPr lang="en-US" dirty="0"/>
          </a:p>
        </p:txBody>
      </p:sp>
      <p:sp>
        <p:nvSpPr>
          <p:cNvPr id="3" name="Content Placeholder 2"/>
          <p:cNvSpPr>
            <a:spLocks noGrp="1"/>
          </p:cNvSpPr>
          <p:nvPr>
            <p:ph idx="1"/>
          </p:nvPr>
        </p:nvSpPr>
        <p:spPr/>
        <p:txBody>
          <a:bodyPr>
            <a:normAutofit fontScale="92500" lnSpcReduction="20000"/>
          </a:bodyPr>
          <a:lstStyle/>
          <a:p>
            <a:pPr lvl="0"/>
            <a:r>
              <a:rPr lang="en-US" dirty="0"/>
              <a:t>Write a program that reads and displays your skin temperature every second when the sensor is attached to your finger. </a:t>
            </a:r>
            <a:endParaRPr lang="en-US" dirty="0" smtClean="0"/>
          </a:p>
          <a:p>
            <a:pPr lvl="1"/>
            <a:r>
              <a:rPr lang="en-US" i="1" dirty="0" smtClean="0">
                <a:solidFill>
                  <a:srgbClr val="C00000"/>
                </a:solidFill>
              </a:rPr>
              <a:t>Do </a:t>
            </a:r>
            <a:r>
              <a:rPr lang="en-US" i="1" dirty="0">
                <a:solidFill>
                  <a:srgbClr val="C00000"/>
                </a:solidFill>
              </a:rPr>
              <a:t>this by reading the temperature in a For loop with a Wait, then use the </a:t>
            </a:r>
            <a:r>
              <a:rPr lang="en-US" i="1" dirty="0" err="1">
                <a:solidFill>
                  <a:srgbClr val="C00000"/>
                </a:solidFill>
              </a:rPr>
              <a:t>Disp</a:t>
            </a:r>
            <a:r>
              <a:rPr lang="en-US" i="1" dirty="0">
                <a:solidFill>
                  <a:srgbClr val="C00000"/>
                </a:solidFill>
              </a:rPr>
              <a:t> command to display the value read from the sensor</a:t>
            </a:r>
            <a:r>
              <a:rPr lang="en-US" i="1" dirty="0"/>
              <a:t>. </a:t>
            </a:r>
          </a:p>
          <a:p>
            <a:pPr lvl="0"/>
            <a:r>
              <a:rPr lang="en-US" dirty="0"/>
              <a:t>Write a program that sets at least </a:t>
            </a:r>
            <a:r>
              <a:rPr lang="en-US" dirty="0" smtClean="0"/>
              <a:t>three different </a:t>
            </a:r>
            <a:r>
              <a:rPr lang="en-US" dirty="0"/>
              <a:t>colors </a:t>
            </a:r>
            <a:r>
              <a:rPr lang="en-US" dirty="0" smtClean="0"/>
              <a:t>(moods) depending </a:t>
            </a:r>
            <a:r>
              <a:rPr lang="en-US" dirty="0"/>
              <a:t>on your skin temperature. </a:t>
            </a:r>
            <a:endParaRPr lang="en-US" dirty="0" smtClean="0"/>
          </a:p>
          <a:p>
            <a:pPr lvl="1"/>
            <a:r>
              <a:rPr lang="en-US" i="1" dirty="0" smtClean="0">
                <a:solidFill>
                  <a:srgbClr val="C00000"/>
                </a:solidFill>
              </a:rPr>
              <a:t>Use </a:t>
            </a:r>
            <a:r>
              <a:rPr lang="en-US" i="1" dirty="0">
                <a:solidFill>
                  <a:srgbClr val="C00000"/>
                </a:solidFill>
              </a:rPr>
              <a:t>the </a:t>
            </a:r>
            <a:r>
              <a:rPr lang="en-US" i="1" dirty="0" err="1">
                <a:solidFill>
                  <a:srgbClr val="C00000"/>
                </a:solidFill>
              </a:rPr>
              <a:t>Disp</a:t>
            </a:r>
            <a:r>
              <a:rPr lang="en-US" i="1" dirty="0">
                <a:solidFill>
                  <a:srgbClr val="C00000"/>
                </a:solidFill>
              </a:rPr>
              <a:t> command to display the mood each temperature represents. </a:t>
            </a:r>
            <a:r>
              <a:rPr lang="en-US" i="1" dirty="0" smtClean="0">
                <a:solidFill>
                  <a:srgbClr val="C00000"/>
                </a:solidFill>
              </a:rPr>
              <a:t>Use If/Then statements to determine the range. </a:t>
            </a:r>
            <a:endParaRPr lang="en-US" i="1" dirty="0">
              <a:solidFill>
                <a:srgbClr val="C00000"/>
              </a:solidFill>
            </a:endParaRPr>
          </a:p>
          <a:p>
            <a:endParaRPr lang="en-US" dirty="0"/>
          </a:p>
        </p:txBody>
      </p:sp>
    </p:spTree>
    <p:extLst>
      <p:ext uri="{BB962C8B-B14F-4D97-AF65-F5344CB8AC3E}">
        <p14:creationId xmlns:p14="http://schemas.microsoft.com/office/powerpoint/2010/main" val="22264047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47650" y="95250"/>
            <a:ext cx="8686800" cy="1143000"/>
          </a:xfrm>
        </p:spPr>
        <p:txBody>
          <a:bodyPr>
            <a:normAutofit/>
          </a:bodyPr>
          <a:lstStyle/>
          <a:p>
            <a:r>
              <a:rPr lang="en-US" b="1" dirty="0" smtClean="0"/>
              <a:t>Student Task: </a:t>
            </a:r>
            <a:r>
              <a:rPr lang="en-US" dirty="0" smtClean="0"/>
              <a:t>DIY Mood Ring</a:t>
            </a:r>
            <a:endParaRPr lang="en-US" dirty="0"/>
          </a:p>
        </p:txBody>
      </p:sp>
      <p:sp>
        <p:nvSpPr>
          <p:cNvPr id="6" name="Content Placeholder 5"/>
          <p:cNvSpPr>
            <a:spLocks noGrp="1"/>
          </p:cNvSpPr>
          <p:nvPr>
            <p:ph idx="1"/>
          </p:nvPr>
        </p:nvSpPr>
        <p:spPr>
          <a:xfrm>
            <a:off x="457200" y="1467293"/>
            <a:ext cx="8229600" cy="4476307"/>
          </a:xfrm>
        </p:spPr>
        <p:txBody>
          <a:bodyPr>
            <a:noAutofit/>
          </a:bodyPr>
          <a:lstStyle/>
          <a:p>
            <a:pPr marL="857250" lvl="2" indent="-457200">
              <a:buFont typeface="+mj-lt"/>
              <a:buAutoNum type="arabicPeriod"/>
            </a:pPr>
            <a:r>
              <a:rPr lang="en-US" dirty="0" smtClean="0"/>
              <a:t>Before starting to program, </a:t>
            </a:r>
            <a:r>
              <a:rPr lang="en-US" b="1" dirty="0" smtClean="0"/>
              <a:t>define the problem</a:t>
            </a:r>
            <a:r>
              <a:rPr lang="en-US" dirty="0" smtClean="0"/>
              <a:t>.</a:t>
            </a:r>
          </a:p>
          <a:p>
            <a:pPr marL="1314450" lvl="3" indent="-457200"/>
            <a:r>
              <a:rPr lang="en-US" dirty="0" smtClean="0"/>
              <a:t>What </a:t>
            </a:r>
            <a:r>
              <a:rPr lang="en-US" dirty="0"/>
              <a:t>would be a good threshold temperature to use to turn on </a:t>
            </a:r>
            <a:r>
              <a:rPr lang="en-US" dirty="0" smtClean="0"/>
              <a:t>colors?</a:t>
            </a:r>
          </a:p>
          <a:p>
            <a:pPr marL="1314450" lvl="4" indent="0">
              <a:buNone/>
            </a:pPr>
            <a:r>
              <a:rPr lang="en-US" dirty="0" smtClean="0"/>
              <a:t>What </a:t>
            </a:r>
            <a:r>
              <a:rPr lang="en-US" dirty="0"/>
              <a:t>are the reasons for your </a:t>
            </a:r>
            <a:r>
              <a:rPr lang="en-US" dirty="0" smtClean="0"/>
              <a:t>choice?</a:t>
            </a:r>
          </a:p>
          <a:p>
            <a:pPr marL="1314450" lvl="4" indent="0">
              <a:buNone/>
            </a:pPr>
            <a:r>
              <a:rPr lang="en-US" dirty="0" smtClean="0"/>
              <a:t>What </a:t>
            </a:r>
            <a:r>
              <a:rPr lang="en-US" dirty="0"/>
              <a:t>are some ways that you can raise the temperature sensor reading?</a:t>
            </a:r>
          </a:p>
        </p:txBody>
      </p:sp>
    </p:spTree>
    <p:extLst>
      <p:ext uri="{BB962C8B-B14F-4D97-AF65-F5344CB8AC3E}">
        <p14:creationId xmlns:p14="http://schemas.microsoft.com/office/powerpoint/2010/main" val="25808847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a flowchart to plan:</a:t>
            </a:r>
            <a:endParaRPr lang="en-US" dirty="0"/>
          </a:p>
        </p:txBody>
      </p:sp>
      <p:pic>
        <p:nvPicPr>
          <p:cNvPr id="4" name="Content Placeholder 3" descr="Screen Clipping"/>
          <p:cNvPicPr>
            <a:picLocks noGrp="1" noChangeAspect="1"/>
          </p:cNvPicPr>
          <p:nvPr>
            <p:ph idx="1"/>
          </p:nvPr>
        </p:nvPicPr>
        <p:blipFill rotWithShape="1">
          <a:blip r:embed="rId3">
            <a:extLst>
              <a:ext uri="{28A0092B-C50C-407E-A947-70E740481C1C}">
                <a14:useLocalDpi xmlns:a14="http://schemas.microsoft.com/office/drawing/2010/main" val="0"/>
              </a:ext>
            </a:extLst>
          </a:blip>
          <a:srcRect t="10328"/>
          <a:stretch/>
        </p:blipFill>
        <p:spPr>
          <a:xfrm>
            <a:off x="603849" y="1932317"/>
            <a:ext cx="3889052" cy="4044394"/>
          </a:xfrm>
          <a:prstGeom prst="rect">
            <a:avLst/>
          </a:prstGeom>
        </p:spPr>
      </p:pic>
      <p:sp>
        <p:nvSpPr>
          <p:cNvPr id="5" name="Left Arrow 4"/>
          <p:cNvSpPr/>
          <p:nvPr/>
        </p:nvSpPr>
        <p:spPr>
          <a:xfrm>
            <a:off x="3336963" y="2838091"/>
            <a:ext cx="2691442" cy="2932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011152" y="2800074"/>
            <a:ext cx="2270208" cy="369332"/>
          </a:xfrm>
          <a:prstGeom prst="rect">
            <a:avLst/>
          </a:prstGeom>
          <a:noFill/>
        </p:spPr>
        <p:txBody>
          <a:bodyPr wrap="square" rtlCol="0">
            <a:spAutoFit/>
          </a:bodyPr>
          <a:lstStyle/>
          <a:p>
            <a:r>
              <a:rPr lang="en-US" dirty="0" smtClean="0"/>
              <a:t>Input</a:t>
            </a:r>
            <a:endParaRPr lang="en-US" dirty="0"/>
          </a:p>
        </p:txBody>
      </p:sp>
      <p:sp>
        <p:nvSpPr>
          <p:cNvPr id="7" name="Left Arrow 6"/>
          <p:cNvSpPr/>
          <p:nvPr/>
        </p:nvSpPr>
        <p:spPr>
          <a:xfrm>
            <a:off x="3285204" y="3490823"/>
            <a:ext cx="2691442" cy="2932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6028405" y="3463673"/>
            <a:ext cx="2270208" cy="369332"/>
          </a:xfrm>
          <a:prstGeom prst="rect">
            <a:avLst/>
          </a:prstGeom>
          <a:noFill/>
        </p:spPr>
        <p:txBody>
          <a:bodyPr wrap="square" rtlCol="0">
            <a:spAutoFit/>
          </a:bodyPr>
          <a:lstStyle/>
          <a:p>
            <a:r>
              <a:rPr lang="en-US" dirty="0" smtClean="0"/>
              <a:t>Decision Point</a:t>
            </a:r>
            <a:endParaRPr lang="en-US" dirty="0"/>
          </a:p>
        </p:txBody>
      </p:sp>
      <p:sp>
        <p:nvSpPr>
          <p:cNvPr id="9" name="Left Arrow 8"/>
          <p:cNvSpPr/>
          <p:nvPr/>
        </p:nvSpPr>
        <p:spPr>
          <a:xfrm>
            <a:off x="4024200" y="4419601"/>
            <a:ext cx="2691442" cy="2932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873792" y="4371051"/>
            <a:ext cx="2270208" cy="369332"/>
          </a:xfrm>
          <a:prstGeom prst="rect">
            <a:avLst/>
          </a:prstGeom>
          <a:noFill/>
        </p:spPr>
        <p:txBody>
          <a:bodyPr wrap="square" rtlCol="0">
            <a:spAutoFit/>
          </a:bodyPr>
          <a:lstStyle/>
          <a:p>
            <a:r>
              <a:rPr lang="en-US" dirty="0" smtClean="0"/>
              <a:t>Output</a:t>
            </a:r>
            <a:endParaRPr lang="en-US" dirty="0"/>
          </a:p>
        </p:txBody>
      </p:sp>
      <p:sp>
        <p:nvSpPr>
          <p:cNvPr id="11" name="TextBox 10"/>
          <p:cNvSpPr txBox="1"/>
          <p:nvPr/>
        </p:nvSpPr>
        <p:spPr>
          <a:xfrm>
            <a:off x="603849" y="1372568"/>
            <a:ext cx="3889052" cy="461665"/>
          </a:xfrm>
          <a:prstGeom prst="rect">
            <a:avLst/>
          </a:prstGeom>
          <a:noFill/>
        </p:spPr>
        <p:txBody>
          <a:bodyPr wrap="square" rtlCol="0">
            <a:spAutoFit/>
          </a:bodyPr>
          <a:lstStyle/>
          <a:p>
            <a:r>
              <a:rPr lang="en-US" sz="2400" b="1" dirty="0" smtClean="0"/>
              <a:t>Sample</a:t>
            </a:r>
            <a:r>
              <a:rPr lang="en-US" sz="2400" dirty="0" smtClean="0"/>
              <a:t>, simple flowchart:</a:t>
            </a:r>
            <a:endParaRPr lang="en-US" sz="2400" dirty="0"/>
          </a:p>
        </p:txBody>
      </p:sp>
    </p:spTree>
    <p:extLst>
      <p:ext uri="{BB962C8B-B14F-4D97-AF65-F5344CB8AC3E}">
        <p14:creationId xmlns:p14="http://schemas.microsoft.com/office/powerpoint/2010/main" val="20308538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219200"/>
            <a:ext cx="8229600" cy="4724400"/>
          </a:xfrm>
        </p:spPr>
        <p:txBody>
          <a:bodyPr>
            <a:normAutofit/>
          </a:bodyPr>
          <a:lstStyle/>
          <a:p>
            <a:pPr marL="0" indent="0">
              <a:buNone/>
            </a:pPr>
            <a:r>
              <a:rPr lang="en-US" sz="2800" dirty="0" smtClean="0"/>
              <a:t>2. </a:t>
            </a:r>
            <a:r>
              <a:rPr lang="en-US" sz="2800" b="1" dirty="0" smtClean="0"/>
              <a:t>Develop the Solution</a:t>
            </a:r>
            <a:r>
              <a:rPr lang="en-US" sz="2800" dirty="0" smtClean="0"/>
              <a:t>: Write down the steps (pseudocode)  before programming. Use this template: </a:t>
            </a:r>
          </a:p>
        </p:txBody>
      </p:sp>
      <p:graphicFrame>
        <p:nvGraphicFramePr>
          <p:cNvPr id="4" name="Content Placeholder 9"/>
          <p:cNvGraphicFramePr>
            <a:graphicFrameLocks/>
          </p:cNvGraphicFramePr>
          <p:nvPr>
            <p:extLst>
              <p:ext uri="{D42A27DB-BD31-4B8C-83A1-F6EECF244321}">
                <p14:modId xmlns:p14="http://schemas.microsoft.com/office/powerpoint/2010/main" val="3822267750"/>
              </p:ext>
            </p:extLst>
          </p:nvPr>
        </p:nvGraphicFramePr>
        <p:xfrm>
          <a:off x="637952" y="2592740"/>
          <a:ext cx="7899992" cy="3646618"/>
        </p:xfrm>
        <a:graphic>
          <a:graphicData uri="http://schemas.openxmlformats.org/drawingml/2006/table">
            <a:tbl>
              <a:tblPr firstRow="1" bandRow="1">
                <a:tableStyleId>{0505E3EF-67EA-436B-97B2-0124C06EBD24}</a:tableStyleId>
              </a:tblPr>
              <a:tblGrid>
                <a:gridCol w="3949996"/>
                <a:gridCol w="3949996"/>
              </a:tblGrid>
              <a:tr h="724588">
                <a:tc>
                  <a:txBody>
                    <a:bodyPr/>
                    <a:lstStyle/>
                    <a:p>
                      <a:r>
                        <a:rPr lang="en-US" dirty="0" smtClean="0"/>
                        <a:t>Important steps</a:t>
                      </a:r>
                      <a:r>
                        <a:rPr lang="en-US" baseline="0" dirty="0" smtClean="0"/>
                        <a:t> in your program</a:t>
                      </a:r>
                      <a:endParaRPr lang="en-US" dirty="0"/>
                    </a:p>
                  </a:txBody>
                  <a:tcPr/>
                </a:tc>
                <a:tc>
                  <a:txBody>
                    <a:bodyPr/>
                    <a:lstStyle/>
                    <a:p>
                      <a:r>
                        <a:rPr lang="en-US" dirty="0" smtClean="0"/>
                        <a:t>TI-Basic commands to implement</a:t>
                      </a:r>
                      <a:r>
                        <a:rPr lang="en-US" baseline="0" dirty="0" smtClean="0"/>
                        <a:t> steps in your program</a:t>
                      </a:r>
                      <a:endParaRPr lang="en-US" dirty="0"/>
                    </a:p>
                  </a:txBody>
                  <a:tcPr/>
                </a:tc>
              </a:tr>
              <a:tr h="584406">
                <a:tc>
                  <a:txBody>
                    <a:bodyPr/>
                    <a:lstStyle/>
                    <a:p>
                      <a:r>
                        <a:rPr lang="en-US" dirty="0" smtClean="0"/>
                        <a:t>1.</a:t>
                      </a:r>
                      <a:endParaRPr lang="en-US" dirty="0"/>
                    </a:p>
                  </a:txBody>
                  <a:tcPr/>
                </a:tc>
                <a:tc>
                  <a:txBody>
                    <a:bodyPr/>
                    <a:lstStyle/>
                    <a:p>
                      <a:endParaRPr lang="en-US"/>
                    </a:p>
                  </a:txBody>
                  <a:tcPr/>
                </a:tc>
              </a:tr>
              <a:tr h="584406">
                <a:tc>
                  <a:txBody>
                    <a:bodyPr/>
                    <a:lstStyle/>
                    <a:p>
                      <a:r>
                        <a:rPr lang="en-US" dirty="0" smtClean="0"/>
                        <a:t>2.</a:t>
                      </a:r>
                      <a:endParaRPr lang="en-US" dirty="0"/>
                    </a:p>
                  </a:txBody>
                  <a:tcPr/>
                </a:tc>
                <a:tc>
                  <a:txBody>
                    <a:bodyPr/>
                    <a:lstStyle/>
                    <a:p>
                      <a:endParaRPr lang="en-US"/>
                    </a:p>
                  </a:txBody>
                  <a:tcPr/>
                </a:tc>
              </a:tr>
              <a:tr h="584406">
                <a:tc>
                  <a:txBody>
                    <a:bodyPr/>
                    <a:lstStyle/>
                    <a:p>
                      <a:r>
                        <a:rPr lang="en-US" dirty="0" smtClean="0"/>
                        <a:t>3.</a:t>
                      </a:r>
                      <a:endParaRPr lang="en-US" dirty="0"/>
                    </a:p>
                  </a:txBody>
                  <a:tcPr/>
                </a:tc>
                <a:tc>
                  <a:txBody>
                    <a:bodyPr/>
                    <a:lstStyle/>
                    <a:p>
                      <a:endParaRPr lang="en-US"/>
                    </a:p>
                  </a:txBody>
                  <a:tcPr/>
                </a:tc>
              </a:tr>
              <a:tr h="584406">
                <a:tc>
                  <a:txBody>
                    <a:bodyPr/>
                    <a:lstStyle/>
                    <a:p>
                      <a:r>
                        <a:rPr lang="en-US" dirty="0" smtClean="0"/>
                        <a:t>4.</a:t>
                      </a:r>
                      <a:endParaRPr lang="en-US" dirty="0"/>
                    </a:p>
                  </a:txBody>
                  <a:tcPr/>
                </a:tc>
                <a:tc>
                  <a:txBody>
                    <a:bodyPr/>
                    <a:lstStyle/>
                    <a:p>
                      <a:endParaRPr lang="en-US"/>
                    </a:p>
                  </a:txBody>
                  <a:tcPr/>
                </a:tc>
              </a:tr>
              <a:tr h="584406">
                <a:tc>
                  <a:txBody>
                    <a:bodyPr/>
                    <a:lstStyle/>
                    <a:p>
                      <a:r>
                        <a:rPr lang="en-US" dirty="0" smtClean="0"/>
                        <a:t>5</a:t>
                      </a:r>
                      <a:r>
                        <a:rPr lang="mr-IN" dirty="0" smtClean="0"/>
                        <a:t>…</a:t>
                      </a:r>
                      <a:endParaRPr lang="en-US" dirty="0"/>
                    </a:p>
                  </a:txBody>
                  <a:tcPr/>
                </a:tc>
                <a:tc>
                  <a:txBody>
                    <a:bodyPr/>
                    <a:lstStyle/>
                    <a:p>
                      <a:endParaRPr lang="en-US" dirty="0"/>
                    </a:p>
                  </a:txBody>
                  <a:tcPr/>
                </a:tc>
              </a:tr>
            </a:tbl>
          </a:graphicData>
        </a:graphic>
      </p:graphicFrame>
      <p:sp>
        <p:nvSpPr>
          <p:cNvPr id="6" name="Title 4"/>
          <p:cNvSpPr>
            <a:spLocks noGrp="1"/>
          </p:cNvSpPr>
          <p:nvPr>
            <p:ph type="title"/>
          </p:nvPr>
        </p:nvSpPr>
        <p:spPr>
          <a:xfrm>
            <a:off x="239713" y="76200"/>
            <a:ext cx="8686800" cy="1143000"/>
          </a:xfrm>
        </p:spPr>
        <p:txBody>
          <a:bodyPr>
            <a:normAutofit/>
          </a:bodyPr>
          <a:lstStyle/>
          <a:p>
            <a:r>
              <a:rPr lang="en-US" b="1" dirty="0" smtClean="0"/>
              <a:t>Student Task: </a:t>
            </a:r>
            <a:r>
              <a:rPr lang="en-US" dirty="0" smtClean="0"/>
              <a:t>DIY Mood Ring</a:t>
            </a:r>
            <a:endParaRPr lang="en-US" dirty="0"/>
          </a:p>
        </p:txBody>
      </p:sp>
    </p:spTree>
    <p:extLst>
      <p:ext uri="{BB962C8B-B14F-4D97-AF65-F5344CB8AC3E}">
        <p14:creationId xmlns:p14="http://schemas.microsoft.com/office/powerpoint/2010/main" val="21658630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219200"/>
            <a:ext cx="8229600" cy="4724400"/>
          </a:xfrm>
        </p:spPr>
        <p:txBody>
          <a:bodyPr>
            <a:normAutofit/>
          </a:bodyPr>
          <a:lstStyle/>
          <a:p>
            <a:pPr marL="0" indent="0">
              <a:buNone/>
            </a:pPr>
            <a:r>
              <a:rPr lang="en-US" sz="2800" dirty="0" smtClean="0"/>
              <a:t>2. </a:t>
            </a:r>
            <a:r>
              <a:rPr lang="en-US" sz="2800" b="1" dirty="0" smtClean="0"/>
              <a:t>Develop the Solution</a:t>
            </a:r>
            <a:r>
              <a:rPr lang="en-US" sz="2800" dirty="0" smtClean="0"/>
              <a:t>: Write down the steps (pseudocode)  before programming. Use this template: </a:t>
            </a:r>
          </a:p>
        </p:txBody>
      </p:sp>
      <p:graphicFrame>
        <p:nvGraphicFramePr>
          <p:cNvPr id="4" name="Content Placeholder 9"/>
          <p:cNvGraphicFramePr>
            <a:graphicFrameLocks/>
          </p:cNvGraphicFramePr>
          <p:nvPr>
            <p:extLst>
              <p:ext uri="{D42A27DB-BD31-4B8C-83A1-F6EECF244321}">
                <p14:modId xmlns:p14="http://schemas.microsoft.com/office/powerpoint/2010/main" val="3094634923"/>
              </p:ext>
            </p:extLst>
          </p:nvPr>
        </p:nvGraphicFramePr>
        <p:xfrm>
          <a:off x="637952" y="2592740"/>
          <a:ext cx="7899992" cy="3702292"/>
        </p:xfrm>
        <a:graphic>
          <a:graphicData uri="http://schemas.openxmlformats.org/drawingml/2006/table">
            <a:tbl>
              <a:tblPr firstRow="1" bandRow="1">
                <a:tableStyleId>{0505E3EF-67EA-436B-97B2-0124C06EBD24}</a:tableStyleId>
              </a:tblPr>
              <a:tblGrid>
                <a:gridCol w="3949996"/>
                <a:gridCol w="3949996"/>
              </a:tblGrid>
              <a:tr h="724588">
                <a:tc>
                  <a:txBody>
                    <a:bodyPr/>
                    <a:lstStyle/>
                    <a:p>
                      <a:r>
                        <a:rPr lang="en-US" dirty="0" smtClean="0"/>
                        <a:t>Important steps</a:t>
                      </a:r>
                      <a:r>
                        <a:rPr lang="en-US" baseline="0" dirty="0" smtClean="0"/>
                        <a:t> in your program</a:t>
                      </a:r>
                      <a:endParaRPr lang="en-US" dirty="0"/>
                    </a:p>
                  </a:txBody>
                  <a:tcPr/>
                </a:tc>
                <a:tc>
                  <a:txBody>
                    <a:bodyPr/>
                    <a:lstStyle/>
                    <a:p>
                      <a:r>
                        <a:rPr lang="en-US" dirty="0" smtClean="0"/>
                        <a:t>TI-Basic commands to implement</a:t>
                      </a:r>
                      <a:r>
                        <a:rPr lang="en-US" baseline="0" dirty="0" smtClean="0"/>
                        <a:t> steps in your program</a:t>
                      </a:r>
                      <a:endParaRPr lang="en-US" dirty="0"/>
                    </a:p>
                  </a:txBody>
                  <a:tcPr/>
                </a:tc>
              </a:tr>
              <a:tr h="584406">
                <a:tc>
                  <a:txBody>
                    <a:bodyPr/>
                    <a:lstStyle/>
                    <a:p>
                      <a:r>
                        <a:rPr lang="en-US" dirty="0" smtClean="0"/>
                        <a:t>1.</a:t>
                      </a:r>
                      <a:r>
                        <a:rPr lang="en-US" baseline="0" dirty="0" smtClean="0"/>
                        <a:t> Connect your temp sensor. </a:t>
                      </a:r>
                      <a:endParaRPr lang="en-US" dirty="0"/>
                    </a:p>
                  </a:txBody>
                  <a:tcPr/>
                </a:tc>
                <a:tc>
                  <a:txBody>
                    <a:bodyPr/>
                    <a:lstStyle/>
                    <a:p>
                      <a:endParaRPr lang="en-US" dirty="0"/>
                    </a:p>
                  </a:txBody>
                  <a:tcPr/>
                </a:tc>
              </a:tr>
              <a:tr h="584406">
                <a:tc>
                  <a:txBody>
                    <a:bodyPr/>
                    <a:lstStyle/>
                    <a:p>
                      <a:r>
                        <a:rPr lang="en-US" dirty="0" smtClean="0"/>
                        <a:t>2.</a:t>
                      </a:r>
                      <a:r>
                        <a:rPr lang="en-US" baseline="0" dirty="0" smtClean="0"/>
                        <a:t> Read the temperature.</a:t>
                      </a:r>
                      <a:endParaRPr lang="en-US" dirty="0"/>
                    </a:p>
                  </a:txBody>
                  <a:tcPr/>
                </a:tc>
                <a:tc>
                  <a:txBody>
                    <a:bodyPr/>
                    <a:lstStyle/>
                    <a:p>
                      <a:endParaRPr lang="en-US"/>
                    </a:p>
                  </a:txBody>
                  <a:tcPr/>
                </a:tc>
              </a:tr>
              <a:tr h="584406">
                <a:tc>
                  <a:txBody>
                    <a:bodyPr/>
                    <a:lstStyle/>
                    <a:p>
                      <a:r>
                        <a:rPr lang="en-US" dirty="0" smtClean="0"/>
                        <a:t>3. If the</a:t>
                      </a:r>
                      <a:r>
                        <a:rPr lang="en-US" baseline="0" dirty="0" smtClean="0"/>
                        <a:t> temperature reading is below then you are sad (blue) </a:t>
                      </a:r>
                      <a:endParaRPr lang="en-US" dirty="0"/>
                    </a:p>
                  </a:txBody>
                  <a:tcPr/>
                </a:tc>
                <a:tc>
                  <a:txBody>
                    <a:bodyPr/>
                    <a:lstStyle/>
                    <a:p>
                      <a:endParaRPr lang="en-US" dirty="0"/>
                    </a:p>
                  </a:txBody>
                  <a:tcPr/>
                </a:tc>
              </a:tr>
              <a:tr h="584406">
                <a:tc>
                  <a:txBody>
                    <a:bodyPr/>
                    <a:lstStyle/>
                    <a:p>
                      <a:r>
                        <a:rPr lang="en-US" dirty="0" smtClean="0"/>
                        <a:t>4.</a:t>
                      </a:r>
                      <a:endParaRPr lang="en-US" dirty="0"/>
                    </a:p>
                  </a:txBody>
                  <a:tcPr/>
                </a:tc>
                <a:tc>
                  <a:txBody>
                    <a:bodyPr/>
                    <a:lstStyle/>
                    <a:p>
                      <a:endParaRPr lang="en-US"/>
                    </a:p>
                  </a:txBody>
                  <a:tcPr/>
                </a:tc>
              </a:tr>
              <a:tr h="584406">
                <a:tc>
                  <a:txBody>
                    <a:bodyPr/>
                    <a:lstStyle/>
                    <a:p>
                      <a:r>
                        <a:rPr lang="en-US" dirty="0" smtClean="0"/>
                        <a:t>5</a:t>
                      </a:r>
                      <a:r>
                        <a:rPr lang="mr-IN" dirty="0" smtClean="0"/>
                        <a:t>…</a:t>
                      </a:r>
                      <a:endParaRPr lang="en-US" dirty="0"/>
                    </a:p>
                  </a:txBody>
                  <a:tcPr/>
                </a:tc>
                <a:tc>
                  <a:txBody>
                    <a:bodyPr/>
                    <a:lstStyle/>
                    <a:p>
                      <a:endParaRPr lang="en-US" dirty="0"/>
                    </a:p>
                  </a:txBody>
                  <a:tcPr/>
                </a:tc>
              </a:tr>
            </a:tbl>
          </a:graphicData>
        </a:graphic>
      </p:graphicFrame>
      <p:sp>
        <p:nvSpPr>
          <p:cNvPr id="6" name="Title 4"/>
          <p:cNvSpPr>
            <a:spLocks noGrp="1"/>
          </p:cNvSpPr>
          <p:nvPr>
            <p:ph type="title"/>
          </p:nvPr>
        </p:nvSpPr>
        <p:spPr>
          <a:xfrm>
            <a:off x="239713" y="76200"/>
            <a:ext cx="8686800" cy="1143000"/>
          </a:xfrm>
        </p:spPr>
        <p:txBody>
          <a:bodyPr>
            <a:normAutofit/>
          </a:bodyPr>
          <a:lstStyle/>
          <a:p>
            <a:r>
              <a:rPr lang="en-US" b="1" dirty="0" smtClean="0"/>
              <a:t>Student Task: </a:t>
            </a:r>
            <a:r>
              <a:rPr lang="en-US" b="1" i="1" dirty="0" smtClean="0"/>
              <a:t>HINTS</a:t>
            </a:r>
            <a:endParaRPr lang="en-US" i="1" dirty="0"/>
          </a:p>
        </p:txBody>
      </p:sp>
    </p:spTree>
    <p:extLst>
      <p:ext uri="{BB962C8B-B14F-4D97-AF65-F5344CB8AC3E}">
        <p14:creationId xmlns:p14="http://schemas.microsoft.com/office/powerpoint/2010/main" val="37137217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219200"/>
            <a:ext cx="8229600" cy="4724400"/>
          </a:xfrm>
        </p:spPr>
        <p:txBody>
          <a:bodyPr>
            <a:normAutofit/>
          </a:bodyPr>
          <a:lstStyle/>
          <a:p>
            <a:pPr marL="0" indent="0">
              <a:buNone/>
            </a:pPr>
            <a:r>
              <a:rPr lang="en-US" sz="2800" dirty="0"/>
              <a:t>3</a:t>
            </a:r>
            <a:r>
              <a:rPr lang="en-US" sz="2800" dirty="0" smtClean="0"/>
              <a:t>. </a:t>
            </a:r>
            <a:r>
              <a:rPr lang="en-US" sz="2800" b="1" dirty="0" smtClean="0"/>
              <a:t>Write the code. </a:t>
            </a:r>
            <a:endParaRPr lang="en-US" sz="2800" dirty="0" smtClean="0"/>
          </a:p>
        </p:txBody>
      </p:sp>
      <p:sp>
        <p:nvSpPr>
          <p:cNvPr id="6" name="Title 4"/>
          <p:cNvSpPr>
            <a:spLocks noGrp="1"/>
          </p:cNvSpPr>
          <p:nvPr>
            <p:ph type="title"/>
          </p:nvPr>
        </p:nvSpPr>
        <p:spPr>
          <a:xfrm>
            <a:off x="239713" y="76200"/>
            <a:ext cx="8686800" cy="1143000"/>
          </a:xfrm>
        </p:spPr>
        <p:txBody>
          <a:bodyPr>
            <a:normAutofit/>
          </a:bodyPr>
          <a:lstStyle/>
          <a:p>
            <a:r>
              <a:rPr lang="en-US" b="1" dirty="0" smtClean="0"/>
              <a:t>Student Task: </a:t>
            </a:r>
            <a:r>
              <a:rPr lang="en-US" dirty="0" smtClean="0"/>
              <a:t>DIY Mood Ring</a:t>
            </a:r>
            <a:endParaRPr lang="en-US" dirty="0"/>
          </a:p>
        </p:txBody>
      </p:sp>
    </p:spTree>
    <p:extLst>
      <p:ext uri="{BB962C8B-B14F-4D97-AF65-F5344CB8AC3E}">
        <p14:creationId xmlns:p14="http://schemas.microsoft.com/office/powerpoint/2010/main" val="30801868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Project Overview and Intro to Programming</a:t>
            </a:r>
            <a:endParaRPr lang="en-US" dirty="0"/>
          </a:p>
        </p:txBody>
      </p:sp>
    </p:spTree>
    <p:extLst>
      <p:ext uri="{BB962C8B-B14F-4D97-AF65-F5344CB8AC3E}">
        <p14:creationId xmlns:p14="http://schemas.microsoft.com/office/powerpoint/2010/main" val="1065344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93277" y="0"/>
            <a:ext cx="6605674" cy="1139179"/>
          </a:xfrm>
        </p:spPr>
        <p:txBody>
          <a:bodyPr>
            <a:normAutofit/>
          </a:bodyPr>
          <a:lstStyle/>
          <a:p>
            <a:r>
              <a:rPr lang="en-US" sz="2800" dirty="0" smtClean="0">
                <a:solidFill>
                  <a:srgbClr val="0000FF"/>
                </a:solidFill>
              </a:rPr>
              <a:t>Sample Code: </a:t>
            </a:r>
            <a:r>
              <a:rPr lang="en-US" sz="2800" dirty="0" smtClean="0"/>
              <a:t>Decision Making and Logic Statements</a:t>
            </a:r>
            <a:endParaRPr lang="en-US" sz="2800" dirty="0"/>
          </a:p>
        </p:txBody>
      </p:sp>
      <p:grpSp>
        <p:nvGrpSpPr>
          <p:cNvPr id="5" name="Group 4"/>
          <p:cNvGrpSpPr/>
          <p:nvPr/>
        </p:nvGrpSpPr>
        <p:grpSpPr>
          <a:xfrm>
            <a:off x="60720" y="1318159"/>
            <a:ext cx="4187927" cy="1650437"/>
            <a:chOff x="60721" y="1402785"/>
            <a:chExt cx="3874374" cy="1650437"/>
          </a:xfrm>
        </p:grpSpPr>
        <p:sp>
          <p:nvSpPr>
            <p:cNvPr id="3" name="Rectangle 2"/>
            <p:cNvSpPr/>
            <p:nvPr/>
          </p:nvSpPr>
          <p:spPr>
            <a:xfrm>
              <a:off x="60721" y="1729783"/>
              <a:ext cx="3874374" cy="1323439"/>
            </a:xfrm>
            <a:prstGeom prst="rect">
              <a:avLst/>
            </a:prstGeom>
            <a:solidFill>
              <a:schemeClr val="bg1">
                <a:lumMod val="95000"/>
              </a:schemeClr>
            </a:solidFill>
            <a:ln>
              <a:solidFill>
                <a:schemeClr val="tx1"/>
              </a:solidFill>
            </a:ln>
          </p:spPr>
          <p:txBody>
            <a:bodyPr wrap="square">
              <a:spAutoFit/>
            </a:bodyPr>
            <a:lstStyle/>
            <a:p>
              <a:r>
                <a:rPr lang="en-US" sz="1600" b="1" dirty="0">
                  <a:latin typeface="TI-Nspire Regular"/>
                  <a:cs typeface="TI-Nspire Regular"/>
                </a:rPr>
                <a:t>If</a:t>
              </a:r>
              <a:r>
                <a:rPr lang="en-US" sz="1600" dirty="0">
                  <a:latin typeface="TI-Nspire Regular"/>
                  <a:cs typeface="TI-Nspire Regular"/>
                </a:rPr>
                <a:t> b&gt;10 </a:t>
              </a:r>
              <a:r>
                <a:rPr lang="en-US" sz="1600" b="1" dirty="0" smtClean="0">
                  <a:latin typeface="TI-Nspire Regular"/>
                  <a:cs typeface="TI-Nspire Regular"/>
                </a:rPr>
                <a:t>Then</a:t>
              </a:r>
            </a:p>
            <a:p>
              <a:r>
                <a:rPr lang="en-US" sz="1600" dirty="0">
                  <a:latin typeface="TI-Nspire Regular"/>
                  <a:cs typeface="TI-Nspire Regular"/>
                </a:rPr>
                <a:t>© </a:t>
              </a:r>
              <a:r>
                <a:rPr lang="en-US" sz="1600" dirty="0" smtClean="0">
                  <a:latin typeface="TI-Nspire Regular"/>
                  <a:cs typeface="TI-Nspire Regular"/>
                </a:rPr>
                <a:t>set of commands executed if statement is true</a:t>
              </a:r>
            </a:p>
            <a:p>
              <a:r>
                <a:rPr lang="en-US" sz="1600" dirty="0" err="1" smtClean="0">
                  <a:latin typeface="TI-Nspire Regular"/>
                  <a:cs typeface="TI-Nspire Regular"/>
                </a:rPr>
                <a:t>Disp</a:t>
              </a:r>
              <a:r>
                <a:rPr lang="en-US" sz="1600" dirty="0" smtClean="0">
                  <a:latin typeface="TI-Nspire Regular"/>
                  <a:cs typeface="TI-Nspire Regular"/>
                </a:rPr>
                <a:t> </a:t>
              </a:r>
              <a:r>
                <a:rPr lang="en-US" sz="1600" dirty="0">
                  <a:latin typeface="TI-Nspire Regular"/>
                  <a:cs typeface="TI-Nspire Regular"/>
                </a:rPr>
                <a:t>"b is greater than </a:t>
              </a:r>
              <a:r>
                <a:rPr lang="en-US" sz="1600" dirty="0" smtClean="0">
                  <a:latin typeface="TI-Nspire Regular"/>
                  <a:cs typeface="TI-Nspire Regular"/>
                </a:rPr>
                <a:t>10”</a:t>
              </a:r>
            </a:p>
            <a:p>
              <a:r>
                <a:rPr lang="en-US" sz="1600" dirty="0" smtClean="0">
                  <a:latin typeface="TI-Nspire Regular"/>
                  <a:cs typeface="TI-Nspire Regular"/>
                </a:rPr>
                <a:t>Send </a:t>
              </a:r>
              <a:r>
                <a:rPr lang="en-US" sz="1600" dirty="0">
                  <a:latin typeface="TI-Nspire Regular"/>
                  <a:cs typeface="TI-Nspire Regular"/>
                </a:rPr>
                <a:t>"SET COLOR 0 255 </a:t>
              </a:r>
              <a:r>
                <a:rPr lang="en-US" sz="1600" dirty="0" smtClean="0">
                  <a:latin typeface="TI-Nspire Regular"/>
                  <a:cs typeface="TI-Nspire Regular"/>
                </a:rPr>
                <a:t>0”</a:t>
              </a:r>
            </a:p>
            <a:p>
              <a:r>
                <a:rPr lang="en-US" sz="1600" b="1" dirty="0" err="1" smtClean="0">
                  <a:latin typeface="TI-Nspire Regular"/>
                  <a:cs typeface="TI-Nspire Regular"/>
                </a:rPr>
                <a:t>EndIf</a:t>
              </a:r>
              <a:endParaRPr lang="en-US" sz="1600" b="1" dirty="0">
                <a:latin typeface="TI-Nspire Regular"/>
                <a:cs typeface="TI-Nspire Regular"/>
              </a:endParaRPr>
            </a:p>
          </p:txBody>
        </p:sp>
        <p:sp>
          <p:nvSpPr>
            <p:cNvPr id="4" name="TextBox 3"/>
            <p:cNvSpPr txBox="1"/>
            <p:nvPr/>
          </p:nvSpPr>
          <p:spPr>
            <a:xfrm>
              <a:off x="60721" y="1402785"/>
              <a:ext cx="1993567" cy="369332"/>
            </a:xfrm>
            <a:prstGeom prst="rect">
              <a:avLst/>
            </a:prstGeom>
            <a:noFill/>
          </p:spPr>
          <p:txBody>
            <a:bodyPr wrap="none" rtlCol="0">
              <a:spAutoFit/>
            </a:bodyPr>
            <a:lstStyle/>
            <a:p>
              <a:r>
                <a:rPr lang="en-US" dirty="0" smtClean="0"/>
                <a:t>If-Then command</a:t>
              </a:r>
              <a:endParaRPr lang="en-US" dirty="0"/>
            </a:p>
          </p:txBody>
        </p:sp>
      </p:grpSp>
      <p:grpSp>
        <p:nvGrpSpPr>
          <p:cNvPr id="6" name="Group 5"/>
          <p:cNvGrpSpPr/>
          <p:nvPr/>
        </p:nvGrpSpPr>
        <p:grpSpPr>
          <a:xfrm>
            <a:off x="60721" y="3165707"/>
            <a:ext cx="4313348" cy="3045020"/>
            <a:chOff x="60721" y="1336285"/>
            <a:chExt cx="3874374" cy="2442959"/>
          </a:xfrm>
        </p:grpSpPr>
        <p:sp>
          <p:nvSpPr>
            <p:cNvPr id="7" name="Rectangle 6"/>
            <p:cNvSpPr/>
            <p:nvPr/>
          </p:nvSpPr>
          <p:spPr>
            <a:xfrm>
              <a:off x="60721" y="1729783"/>
              <a:ext cx="3874374" cy="2049461"/>
            </a:xfrm>
            <a:prstGeom prst="rect">
              <a:avLst/>
            </a:prstGeom>
            <a:solidFill>
              <a:schemeClr val="bg1">
                <a:lumMod val="95000"/>
              </a:schemeClr>
            </a:solidFill>
            <a:ln>
              <a:solidFill>
                <a:schemeClr val="tx1"/>
              </a:solidFill>
            </a:ln>
          </p:spPr>
          <p:txBody>
            <a:bodyPr wrap="square">
              <a:spAutoFit/>
            </a:bodyPr>
            <a:lstStyle/>
            <a:p>
              <a:r>
                <a:rPr lang="en-US" sz="1600" b="1" dirty="0">
                  <a:latin typeface="TI-Nspire Regular"/>
                  <a:cs typeface="TI-Nspire Regular"/>
                </a:rPr>
                <a:t>If</a:t>
              </a:r>
              <a:r>
                <a:rPr lang="en-US" sz="1600" dirty="0">
                  <a:latin typeface="TI-Nspire Regular"/>
                  <a:cs typeface="TI-Nspire Regular"/>
                </a:rPr>
                <a:t> b&gt;10 </a:t>
              </a:r>
              <a:r>
                <a:rPr lang="en-US" sz="1600" b="1" dirty="0" smtClean="0">
                  <a:latin typeface="TI-Nspire Regular"/>
                  <a:cs typeface="TI-Nspire Regular"/>
                </a:rPr>
                <a:t>Then</a:t>
              </a:r>
            </a:p>
            <a:p>
              <a:r>
                <a:rPr lang="en-US" sz="1600" dirty="0">
                  <a:latin typeface="TI-Nspire Regular"/>
                  <a:cs typeface="TI-Nspire Regular"/>
                </a:rPr>
                <a:t>© set of commands executed if statement is </a:t>
              </a:r>
              <a:r>
                <a:rPr lang="en-US" sz="1600" dirty="0" smtClean="0">
                  <a:latin typeface="TI-Nspire Regular"/>
                  <a:cs typeface="TI-Nspire Regular"/>
                </a:rPr>
                <a:t>true</a:t>
              </a:r>
              <a:endParaRPr lang="en-US" sz="1600" b="1" dirty="0" smtClean="0">
                <a:latin typeface="TI-Nspire Regular"/>
                <a:cs typeface="TI-Nspire Regular"/>
              </a:endParaRPr>
            </a:p>
            <a:p>
              <a:r>
                <a:rPr lang="en-US" sz="1600" dirty="0" err="1" smtClean="0">
                  <a:latin typeface="TI-Nspire Regular"/>
                  <a:cs typeface="TI-Nspire Regular"/>
                </a:rPr>
                <a:t>Disp</a:t>
              </a:r>
              <a:r>
                <a:rPr lang="en-US" sz="1600" dirty="0" smtClean="0">
                  <a:latin typeface="TI-Nspire Regular"/>
                  <a:cs typeface="TI-Nspire Regular"/>
                </a:rPr>
                <a:t> </a:t>
              </a:r>
              <a:r>
                <a:rPr lang="en-US" sz="1600" dirty="0">
                  <a:latin typeface="TI-Nspire Regular"/>
                  <a:cs typeface="TI-Nspire Regular"/>
                </a:rPr>
                <a:t>"b greater than </a:t>
              </a:r>
              <a:r>
                <a:rPr lang="en-US" sz="1600" dirty="0" smtClean="0">
                  <a:latin typeface="TI-Nspire Regular"/>
                  <a:cs typeface="TI-Nspire Regular"/>
                </a:rPr>
                <a:t>10”</a:t>
              </a:r>
            </a:p>
            <a:p>
              <a:r>
                <a:rPr lang="en-US" sz="1600" dirty="0" smtClean="0">
                  <a:latin typeface="TI-Nspire Regular"/>
                  <a:cs typeface="TI-Nspire Regular"/>
                </a:rPr>
                <a:t>Send </a:t>
              </a:r>
              <a:r>
                <a:rPr lang="en-US" sz="1600" dirty="0">
                  <a:latin typeface="TI-Nspire Regular"/>
                  <a:cs typeface="TI-Nspire Regular"/>
                </a:rPr>
                <a:t>"SET COLOR 255 0 </a:t>
              </a:r>
              <a:r>
                <a:rPr lang="en-US" sz="1600" dirty="0" smtClean="0">
                  <a:latin typeface="TI-Nspire Regular"/>
                  <a:cs typeface="TI-Nspire Regular"/>
                </a:rPr>
                <a:t>0”</a:t>
              </a:r>
            </a:p>
            <a:p>
              <a:r>
                <a:rPr lang="en-US" sz="1600" b="1" dirty="0" smtClean="0">
                  <a:latin typeface="TI-Nspire Regular"/>
                  <a:cs typeface="TI-Nspire Regular"/>
                </a:rPr>
                <a:t>Else</a:t>
              </a:r>
            </a:p>
            <a:p>
              <a:r>
                <a:rPr lang="en-US" sz="1600" dirty="0">
                  <a:latin typeface="TI-Nspire Regular"/>
                  <a:cs typeface="TI-Nspire Regular"/>
                </a:rPr>
                <a:t>© set of commands executed if statement </a:t>
              </a:r>
              <a:r>
                <a:rPr lang="en-US" sz="1600" dirty="0" smtClean="0">
                  <a:latin typeface="TI-Nspire Regular"/>
                  <a:cs typeface="TI-Nspire Regular"/>
                </a:rPr>
                <a:t>is false</a:t>
              </a:r>
              <a:endParaRPr lang="en-US" sz="1600" b="1" dirty="0" smtClean="0">
                <a:latin typeface="TI-Nspire Regular"/>
                <a:cs typeface="TI-Nspire Regular"/>
              </a:endParaRPr>
            </a:p>
            <a:p>
              <a:r>
                <a:rPr lang="en-US" sz="1600" dirty="0" err="1" smtClean="0">
                  <a:latin typeface="TI-Nspire Regular"/>
                  <a:cs typeface="TI-Nspire Regular"/>
                </a:rPr>
                <a:t>Disp</a:t>
              </a:r>
              <a:r>
                <a:rPr lang="en-US" sz="1600" dirty="0" smtClean="0">
                  <a:latin typeface="TI-Nspire Regular"/>
                  <a:cs typeface="TI-Nspire Regular"/>
                </a:rPr>
                <a:t> </a:t>
              </a:r>
              <a:r>
                <a:rPr lang="en-US" sz="1600" dirty="0">
                  <a:latin typeface="TI-Nspire Regular"/>
                  <a:cs typeface="TI-Nspire Regular"/>
                </a:rPr>
                <a:t>"b less than or equal to </a:t>
              </a:r>
              <a:r>
                <a:rPr lang="en-US" sz="1600" dirty="0" smtClean="0">
                  <a:latin typeface="TI-Nspire Regular"/>
                  <a:cs typeface="TI-Nspire Regular"/>
                </a:rPr>
                <a:t>10”</a:t>
              </a:r>
            </a:p>
            <a:p>
              <a:r>
                <a:rPr lang="en-US" sz="1600" dirty="0" smtClean="0">
                  <a:latin typeface="TI-Nspire Regular"/>
                  <a:cs typeface="TI-Nspire Regular"/>
                </a:rPr>
                <a:t>Send </a:t>
              </a:r>
              <a:r>
                <a:rPr lang="en-US" sz="1600" dirty="0">
                  <a:latin typeface="TI-Nspire Regular"/>
                  <a:cs typeface="TI-Nspire Regular"/>
                </a:rPr>
                <a:t>"SET COLOR 0 0 </a:t>
              </a:r>
              <a:r>
                <a:rPr lang="en-US" sz="1600" dirty="0" smtClean="0">
                  <a:latin typeface="TI-Nspire Regular"/>
                  <a:cs typeface="TI-Nspire Regular"/>
                </a:rPr>
                <a:t>255”</a:t>
              </a:r>
            </a:p>
            <a:p>
              <a:r>
                <a:rPr lang="en-US" sz="1600" b="1" dirty="0" err="1" smtClean="0">
                  <a:latin typeface="TI-Nspire Regular"/>
                  <a:cs typeface="TI-Nspire Regular"/>
                </a:rPr>
                <a:t>EndIf</a:t>
              </a:r>
              <a:endParaRPr lang="en-US" sz="1600" b="1" dirty="0">
                <a:latin typeface="TI-Nspire Regular"/>
                <a:cs typeface="TI-Nspire Regular"/>
              </a:endParaRPr>
            </a:p>
          </p:txBody>
        </p:sp>
        <p:sp>
          <p:nvSpPr>
            <p:cNvPr id="8" name="TextBox 7"/>
            <p:cNvSpPr txBox="1"/>
            <p:nvPr/>
          </p:nvSpPr>
          <p:spPr>
            <a:xfrm>
              <a:off x="60721" y="1336285"/>
              <a:ext cx="2519477" cy="369332"/>
            </a:xfrm>
            <a:prstGeom prst="rect">
              <a:avLst/>
            </a:prstGeom>
            <a:noFill/>
          </p:spPr>
          <p:txBody>
            <a:bodyPr wrap="none" rtlCol="0">
              <a:spAutoFit/>
            </a:bodyPr>
            <a:lstStyle/>
            <a:p>
              <a:r>
                <a:rPr lang="en-US" dirty="0" smtClean="0"/>
                <a:t>If-Then-Else command</a:t>
              </a:r>
              <a:endParaRPr lang="en-US" dirty="0"/>
            </a:p>
          </p:txBody>
        </p:sp>
      </p:grpSp>
      <p:grpSp>
        <p:nvGrpSpPr>
          <p:cNvPr id="9" name="Group 8"/>
          <p:cNvGrpSpPr/>
          <p:nvPr/>
        </p:nvGrpSpPr>
        <p:grpSpPr>
          <a:xfrm>
            <a:off x="4604988" y="1284909"/>
            <a:ext cx="4187927" cy="1728618"/>
            <a:chOff x="60721" y="1386160"/>
            <a:chExt cx="3874374" cy="1728618"/>
          </a:xfrm>
        </p:grpSpPr>
        <p:sp>
          <p:nvSpPr>
            <p:cNvPr id="10" name="Rectangle 9"/>
            <p:cNvSpPr/>
            <p:nvPr/>
          </p:nvSpPr>
          <p:spPr>
            <a:xfrm>
              <a:off x="60721" y="1729783"/>
              <a:ext cx="3874374" cy="1384995"/>
            </a:xfrm>
            <a:prstGeom prst="rect">
              <a:avLst/>
            </a:prstGeom>
            <a:solidFill>
              <a:schemeClr val="bg1">
                <a:lumMod val="95000"/>
              </a:schemeClr>
            </a:solidFill>
            <a:ln>
              <a:solidFill>
                <a:schemeClr val="tx1"/>
              </a:solidFill>
            </a:ln>
          </p:spPr>
          <p:txBody>
            <a:bodyPr wrap="square">
              <a:spAutoFit/>
            </a:bodyPr>
            <a:lstStyle/>
            <a:p>
              <a:r>
                <a:rPr lang="en-US" sz="1400" b="1" dirty="0">
                  <a:latin typeface="TI-Nspire Regular"/>
                  <a:cs typeface="TI-Nspire Regular"/>
                </a:rPr>
                <a:t>If</a:t>
              </a:r>
              <a:r>
                <a:rPr lang="en-US" sz="1400" dirty="0">
                  <a:latin typeface="TI-Nspire Regular"/>
                  <a:cs typeface="TI-Nspire Regular"/>
                </a:rPr>
                <a:t> b&gt;</a:t>
              </a:r>
              <a:r>
                <a:rPr lang="en-US" sz="1400" dirty="0" smtClean="0">
                  <a:latin typeface="TI-Nspire Regular"/>
                  <a:cs typeface="TI-Nspire Regular"/>
                </a:rPr>
                <a:t>10 and c&gt;100 </a:t>
              </a:r>
              <a:r>
                <a:rPr lang="en-US" sz="1400" b="1" dirty="0" smtClean="0">
                  <a:latin typeface="TI-Nspire Regular"/>
                  <a:cs typeface="TI-Nspire Regular"/>
                </a:rPr>
                <a:t>Then</a:t>
              </a:r>
            </a:p>
            <a:p>
              <a:r>
                <a:rPr lang="en-US" sz="1400" dirty="0">
                  <a:latin typeface="TI-Nspire Regular"/>
                  <a:cs typeface="TI-Nspire Regular"/>
                </a:rPr>
                <a:t>© </a:t>
              </a:r>
              <a:r>
                <a:rPr lang="en-US" sz="1400" dirty="0" smtClean="0">
                  <a:latin typeface="TI-Nspire Regular"/>
                  <a:cs typeface="TI-Nspire Regular"/>
                </a:rPr>
                <a:t>set of commands executed if both statements are true</a:t>
              </a:r>
            </a:p>
            <a:p>
              <a:r>
                <a:rPr lang="en-US" sz="1400" dirty="0" err="1" smtClean="0">
                  <a:latin typeface="TI-Nspire Regular"/>
                  <a:cs typeface="TI-Nspire Regular"/>
                </a:rPr>
                <a:t>Disp</a:t>
              </a:r>
              <a:r>
                <a:rPr lang="en-US" sz="1400" dirty="0" smtClean="0">
                  <a:latin typeface="TI-Nspire Regular"/>
                  <a:cs typeface="TI-Nspire Regular"/>
                </a:rPr>
                <a:t> </a:t>
              </a:r>
              <a:r>
                <a:rPr lang="en-US" sz="1400" dirty="0">
                  <a:latin typeface="TI-Nspire Regular"/>
                  <a:cs typeface="TI-Nspire Regular"/>
                </a:rPr>
                <a:t>"b is greater than </a:t>
              </a:r>
              <a:r>
                <a:rPr lang="en-US" sz="1400" dirty="0" smtClean="0">
                  <a:latin typeface="TI-Nspire Regular"/>
                  <a:cs typeface="TI-Nspire Regular"/>
                </a:rPr>
                <a:t>10 and c greater than 100”</a:t>
              </a:r>
            </a:p>
            <a:p>
              <a:r>
                <a:rPr lang="en-US" sz="1400" dirty="0" smtClean="0">
                  <a:latin typeface="TI-Nspire Regular"/>
                  <a:cs typeface="TI-Nspire Regular"/>
                </a:rPr>
                <a:t>Send </a:t>
              </a:r>
              <a:r>
                <a:rPr lang="en-US" sz="1400" dirty="0">
                  <a:latin typeface="TI-Nspire Regular"/>
                  <a:cs typeface="TI-Nspire Regular"/>
                </a:rPr>
                <a:t>"SET COLOR 0 255 </a:t>
              </a:r>
              <a:r>
                <a:rPr lang="en-US" sz="1400" dirty="0" smtClean="0">
                  <a:latin typeface="TI-Nspire Regular"/>
                  <a:cs typeface="TI-Nspire Regular"/>
                </a:rPr>
                <a:t>0”</a:t>
              </a:r>
            </a:p>
            <a:p>
              <a:r>
                <a:rPr lang="en-US" sz="1400" b="1" dirty="0" err="1" smtClean="0">
                  <a:latin typeface="TI-Nspire Regular"/>
                  <a:cs typeface="TI-Nspire Regular"/>
                </a:rPr>
                <a:t>EndIf</a:t>
              </a:r>
              <a:endParaRPr lang="en-US" sz="1400" b="1" dirty="0">
                <a:latin typeface="TI-Nspire Regular"/>
                <a:cs typeface="TI-Nspire Regular"/>
              </a:endParaRPr>
            </a:p>
          </p:txBody>
        </p:sp>
        <p:sp>
          <p:nvSpPr>
            <p:cNvPr id="11" name="TextBox 10"/>
            <p:cNvSpPr txBox="1"/>
            <p:nvPr/>
          </p:nvSpPr>
          <p:spPr>
            <a:xfrm>
              <a:off x="60721" y="1386160"/>
              <a:ext cx="674058" cy="369332"/>
            </a:xfrm>
            <a:prstGeom prst="rect">
              <a:avLst/>
            </a:prstGeom>
            <a:noFill/>
          </p:spPr>
          <p:txBody>
            <a:bodyPr wrap="none" rtlCol="0">
              <a:spAutoFit/>
            </a:bodyPr>
            <a:lstStyle/>
            <a:p>
              <a:r>
                <a:rPr lang="en-US" dirty="0" smtClean="0"/>
                <a:t>“and” </a:t>
              </a:r>
              <a:endParaRPr lang="en-US" dirty="0"/>
            </a:p>
          </p:txBody>
        </p:sp>
      </p:grpSp>
      <p:grpSp>
        <p:nvGrpSpPr>
          <p:cNvPr id="12" name="Group 11"/>
          <p:cNvGrpSpPr/>
          <p:nvPr/>
        </p:nvGrpSpPr>
        <p:grpSpPr>
          <a:xfrm>
            <a:off x="4604988" y="3198957"/>
            <a:ext cx="4187927" cy="1778493"/>
            <a:chOff x="60721" y="1336285"/>
            <a:chExt cx="3874374" cy="1778493"/>
          </a:xfrm>
        </p:grpSpPr>
        <p:sp>
          <p:nvSpPr>
            <p:cNvPr id="13" name="Rectangle 12"/>
            <p:cNvSpPr/>
            <p:nvPr/>
          </p:nvSpPr>
          <p:spPr>
            <a:xfrm>
              <a:off x="60721" y="1729783"/>
              <a:ext cx="3874374" cy="1384995"/>
            </a:xfrm>
            <a:prstGeom prst="rect">
              <a:avLst/>
            </a:prstGeom>
            <a:solidFill>
              <a:schemeClr val="bg1">
                <a:lumMod val="95000"/>
              </a:schemeClr>
            </a:solidFill>
            <a:ln>
              <a:solidFill>
                <a:schemeClr val="tx1"/>
              </a:solidFill>
            </a:ln>
          </p:spPr>
          <p:txBody>
            <a:bodyPr wrap="square">
              <a:spAutoFit/>
            </a:bodyPr>
            <a:lstStyle/>
            <a:p>
              <a:r>
                <a:rPr lang="en-US" sz="1400" b="1" dirty="0">
                  <a:latin typeface="TI-Nspire Regular"/>
                  <a:cs typeface="TI-Nspire Regular"/>
                </a:rPr>
                <a:t>If</a:t>
              </a:r>
              <a:r>
                <a:rPr lang="en-US" sz="1400" dirty="0">
                  <a:latin typeface="TI-Nspire Regular"/>
                  <a:cs typeface="TI-Nspire Regular"/>
                </a:rPr>
                <a:t> b&gt;</a:t>
              </a:r>
              <a:r>
                <a:rPr lang="en-US" sz="1400" dirty="0" smtClean="0">
                  <a:latin typeface="TI-Nspire Regular"/>
                  <a:cs typeface="TI-Nspire Regular"/>
                </a:rPr>
                <a:t>10 or c&gt;100 </a:t>
              </a:r>
              <a:r>
                <a:rPr lang="en-US" sz="1400" b="1" dirty="0" smtClean="0">
                  <a:latin typeface="TI-Nspire Regular"/>
                  <a:cs typeface="TI-Nspire Regular"/>
                </a:rPr>
                <a:t>Then</a:t>
              </a:r>
            </a:p>
            <a:p>
              <a:r>
                <a:rPr lang="en-US" sz="1400" dirty="0">
                  <a:latin typeface="TI-Nspire Regular"/>
                  <a:cs typeface="TI-Nspire Regular"/>
                </a:rPr>
                <a:t>© </a:t>
              </a:r>
              <a:r>
                <a:rPr lang="en-US" sz="1400" dirty="0" smtClean="0">
                  <a:latin typeface="TI-Nspire Regular"/>
                  <a:cs typeface="TI-Nspire Regular"/>
                </a:rPr>
                <a:t>set of commands executed if either of the statements are true</a:t>
              </a:r>
            </a:p>
            <a:p>
              <a:r>
                <a:rPr lang="en-US" sz="1400" dirty="0" err="1" smtClean="0">
                  <a:latin typeface="TI-Nspire Regular"/>
                  <a:cs typeface="TI-Nspire Regular"/>
                </a:rPr>
                <a:t>Disp</a:t>
              </a:r>
              <a:r>
                <a:rPr lang="en-US" sz="1400" dirty="0" smtClean="0">
                  <a:latin typeface="TI-Nspire Regular"/>
                  <a:cs typeface="TI-Nspire Regular"/>
                </a:rPr>
                <a:t> </a:t>
              </a:r>
              <a:r>
                <a:rPr lang="en-US" sz="1400" dirty="0">
                  <a:latin typeface="TI-Nspire Regular"/>
                  <a:cs typeface="TI-Nspire Regular"/>
                </a:rPr>
                <a:t>"b is greater than </a:t>
              </a:r>
              <a:r>
                <a:rPr lang="en-US" sz="1400" dirty="0" smtClean="0">
                  <a:latin typeface="TI-Nspire Regular"/>
                  <a:cs typeface="TI-Nspire Regular"/>
                </a:rPr>
                <a:t>10 or c greater than 100”</a:t>
              </a:r>
            </a:p>
            <a:p>
              <a:r>
                <a:rPr lang="en-US" sz="1400" dirty="0" smtClean="0">
                  <a:latin typeface="TI-Nspire Regular"/>
                  <a:cs typeface="TI-Nspire Regular"/>
                </a:rPr>
                <a:t>Send </a:t>
              </a:r>
              <a:r>
                <a:rPr lang="en-US" sz="1400" dirty="0">
                  <a:latin typeface="TI-Nspire Regular"/>
                  <a:cs typeface="TI-Nspire Regular"/>
                </a:rPr>
                <a:t>"SET COLOR 0 255 </a:t>
              </a:r>
              <a:r>
                <a:rPr lang="en-US" sz="1400" dirty="0" smtClean="0">
                  <a:latin typeface="TI-Nspire Regular"/>
                  <a:cs typeface="TI-Nspire Regular"/>
                </a:rPr>
                <a:t>0”</a:t>
              </a:r>
            </a:p>
            <a:p>
              <a:r>
                <a:rPr lang="en-US" sz="1400" b="1" dirty="0" err="1" smtClean="0">
                  <a:latin typeface="TI-Nspire Regular"/>
                  <a:cs typeface="TI-Nspire Regular"/>
                </a:rPr>
                <a:t>EndIf</a:t>
              </a:r>
              <a:endParaRPr lang="en-US" sz="1400" b="1" dirty="0">
                <a:latin typeface="TI-Nspire Regular"/>
                <a:cs typeface="TI-Nspire Regular"/>
              </a:endParaRPr>
            </a:p>
          </p:txBody>
        </p:sp>
        <p:sp>
          <p:nvSpPr>
            <p:cNvPr id="14" name="TextBox 13"/>
            <p:cNvSpPr txBox="1"/>
            <p:nvPr/>
          </p:nvSpPr>
          <p:spPr>
            <a:xfrm>
              <a:off x="60721" y="1336285"/>
              <a:ext cx="503029" cy="369332"/>
            </a:xfrm>
            <a:prstGeom prst="rect">
              <a:avLst/>
            </a:prstGeom>
            <a:noFill/>
          </p:spPr>
          <p:txBody>
            <a:bodyPr wrap="none" rtlCol="0">
              <a:spAutoFit/>
            </a:bodyPr>
            <a:lstStyle/>
            <a:p>
              <a:r>
                <a:rPr lang="en-US" dirty="0" smtClean="0"/>
                <a:t>“or” </a:t>
              </a:r>
              <a:endParaRPr lang="en-US" dirty="0"/>
            </a:p>
          </p:txBody>
        </p:sp>
      </p:grpSp>
      <p:sp>
        <p:nvSpPr>
          <p:cNvPr id="15" name="TextBox 14"/>
          <p:cNvSpPr txBox="1"/>
          <p:nvPr/>
        </p:nvSpPr>
        <p:spPr>
          <a:xfrm>
            <a:off x="4617008" y="1021903"/>
            <a:ext cx="1902947" cy="369332"/>
          </a:xfrm>
          <a:prstGeom prst="rect">
            <a:avLst/>
          </a:prstGeom>
          <a:noFill/>
        </p:spPr>
        <p:txBody>
          <a:bodyPr wrap="none" rtlCol="0">
            <a:spAutoFit/>
          </a:bodyPr>
          <a:lstStyle/>
          <a:p>
            <a:r>
              <a:rPr lang="en-US" b="1" dirty="0" smtClean="0"/>
              <a:t>Logic functions</a:t>
            </a:r>
            <a:endParaRPr lang="en-US" b="1" dirty="0"/>
          </a:p>
        </p:txBody>
      </p:sp>
      <p:sp>
        <p:nvSpPr>
          <p:cNvPr id="16" name="TextBox 15"/>
          <p:cNvSpPr txBox="1"/>
          <p:nvPr/>
        </p:nvSpPr>
        <p:spPr>
          <a:xfrm>
            <a:off x="27471" y="981787"/>
            <a:ext cx="3327165" cy="369332"/>
          </a:xfrm>
          <a:prstGeom prst="rect">
            <a:avLst/>
          </a:prstGeom>
          <a:noFill/>
        </p:spPr>
        <p:txBody>
          <a:bodyPr wrap="none" rtlCol="0">
            <a:spAutoFit/>
          </a:bodyPr>
          <a:lstStyle/>
          <a:p>
            <a:r>
              <a:rPr lang="en-US" b="1" dirty="0" smtClean="0"/>
              <a:t>Decision Making Commands</a:t>
            </a:r>
            <a:endParaRPr lang="en-US" b="1" dirty="0"/>
          </a:p>
        </p:txBody>
      </p:sp>
      <p:pic>
        <p:nvPicPr>
          <p:cNvPr id="18" name="Picture 17"/>
          <p:cNvPicPr>
            <a:picLocks noChangeAspect="1"/>
          </p:cNvPicPr>
          <p:nvPr/>
        </p:nvPicPr>
        <p:blipFill>
          <a:blip r:embed="rId3"/>
          <a:stretch>
            <a:fillRect/>
          </a:stretch>
        </p:blipFill>
        <p:spPr>
          <a:xfrm>
            <a:off x="6607157" y="5130086"/>
            <a:ext cx="1285948" cy="902420"/>
          </a:xfrm>
          <a:prstGeom prst="rect">
            <a:avLst/>
          </a:prstGeom>
        </p:spPr>
      </p:pic>
      <p:pic>
        <p:nvPicPr>
          <p:cNvPr id="19" name="Picture 18"/>
          <p:cNvPicPr>
            <a:picLocks noChangeAspect="1"/>
          </p:cNvPicPr>
          <p:nvPr/>
        </p:nvPicPr>
        <p:blipFill>
          <a:blip r:embed="rId4"/>
          <a:stretch>
            <a:fillRect/>
          </a:stretch>
        </p:blipFill>
        <p:spPr>
          <a:xfrm>
            <a:off x="8016405" y="5130086"/>
            <a:ext cx="1127595" cy="685954"/>
          </a:xfrm>
          <a:prstGeom prst="rect">
            <a:avLst/>
          </a:prstGeom>
        </p:spPr>
      </p:pic>
      <p:sp>
        <p:nvSpPr>
          <p:cNvPr id="20" name="TextBox 19"/>
          <p:cNvSpPr txBox="1"/>
          <p:nvPr/>
        </p:nvSpPr>
        <p:spPr>
          <a:xfrm>
            <a:off x="4599908" y="4977450"/>
            <a:ext cx="1920047" cy="1384995"/>
          </a:xfrm>
          <a:prstGeom prst="rect">
            <a:avLst/>
          </a:prstGeom>
          <a:noFill/>
        </p:spPr>
        <p:txBody>
          <a:bodyPr wrap="square" rtlCol="0">
            <a:spAutoFit/>
          </a:bodyPr>
          <a:lstStyle/>
          <a:p>
            <a:r>
              <a:rPr lang="en-US" sz="1200" dirty="0" smtClean="0"/>
              <a:t>Note: Relational operators can be found on the keyboard using [=] and ctrl [=]. Logic functions, and, or, not, etc. can be typed or found in the catalog.</a:t>
            </a:r>
            <a:endParaRPr lang="en-US" sz="1200" dirty="0"/>
          </a:p>
        </p:txBody>
      </p:sp>
      <p:sp>
        <p:nvSpPr>
          <p:cNvPr id="23" name="Rounded Rectangle 22"/>
          <p:cNvSpPr/>
          <p:nvPr/>
        </p:nvSpPr>
        <p:spPr>
          <a:xfrm>
            <a:off x="6314480" y="114299"/>
            <a:ext cx="2478435" cy="6679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Tree>
    <p:extLst>
      <p:ext uri="{BB962C8B-B14F-4D97-AF65-F5344CB8AC3E}">
        <p14:creationId xmlns:p14="http://schemas.microsoft.com/office/powerpoint/2010/main" val="17710761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64370" y="97079"/>
            <a:ext cx="8229600" cy="1143000"/>
          </a:xfrm>
        </p:spPr>
        <p:txBody>
          <a:bodyPr>
            <a:normAutofit/>
          </a:bodyPr>
          <a:lstStyle/>
          <a:p>
            <a:r>
              <a:rPr lang="en-US" sz="2800" dirty="0" smtClean="0">
                <a:solidFill>
                  <a:srgbClr val="0000FF"/>
                </a:solidFill>
              </a:rPr>
              <a:t>Sample Code: </a:t>
            </a:r>
            <a:r>
              <a:rPr lang="en-US" sz="2800" dirty="0" smtClean="0"/>
              <a:t>For</a:t>
            </a:r>
            <a:r>
              <a:rPr lang="mr-IN" sz="2800" dirty="0" smtClean="0"/>
              <a:t>…</a:t>
            </a:r>
            <a:r>
              <a:rPr lang="en-US" sz="2800" dirty="0" err="1" smtClean="0"/>
              <a:t>EndFor</a:t>
            </a:r>
            <a:r>
              <a:rPr lang="en-US" sz="2800" dirty="0" smtClean="0"/>
              <a:t> loop</a:t>
            </a:r>
            <a:endParaRPr lang="en-US" sz="2800" dirty="0"/>
          </a:p>
        </p:txBody>
      </p:sp>
      <p:grpSp>
        <p:nvGrpSpPr>
          <p:cNvPr id="5" name="Group 4"/>
          <p:cNvGrpSpPr/>
          <p:nvPr/>
        </p:nvGrpSpPr>
        <p:grpSpPr>
          <a:xfrm>
            <a:off x="5651494" y="2236346"/>
            <a:ext cx="3250860" cy="2669063"/>
            <a:chOff x="101600" y="1420336"/>
            <a:chExt cx="3250860" cy="2669063"/>
          </a:xfrm>
        </p:grpSpPr>
        <p:pic>
          <p:nvPicPr>
            <p:cNvPr id="3" name="Picture 2" descr="01-24-2017 Image001.jp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1600" y="1905000"/>
              <a:ext cx="2912532" cy="2184399"/>
            </a:xfrm>
            <a:prstGeom prst="rect">
              <a:avLst/>
            </a:prstGeom>
          </p:spPr>
        </p:pic>
        <p:sp>
          <p:nvSpPr>
            <p:cNvPr id="4" name="TextBox 3"/>
            <p:cNvSpPr txBox="1"/>
            <p:nvPr/>
          </p:nvSpPr>
          <p:spPr>
            <a:xfrm>
              <a:off x="101600" y="1420336"/>
              <a:ext cx="3250860" cy="369332"/>
            </a:xfrm>
            <a:prstGeom prst="rect">
              <a:avLst/>
            </a:prstGeom>
            <a:noFill/>
          </p:spPr>
          <p:txBody>
            <a:bodyPr wrap="none" rtlCol="0">
              <a:spAutoFit/>
            </a:bodyPr>
            <a:lstStyle/>
            <a:p>
              <a:r>
                <a:rPr lang="en-US" dirty="0" smtClean="0"/>
                <a:t>Program Editor  Control Menu</a:t>
              </a:r>
              <a:endParaRPr lang="en-US" dirty="0"/>
            </a:p>
          </p:txBody>
        </p:sp>
      </p:grpSp>
      <p:sp>
        <p:nvSpPr>
          <p:cNvPr id="6" name="Rectangle 5"/>
          <p:cNvSpPr/>
          <p:nvPr/>
        </p:nvSpPr>
        <p:spPr>
          <a:xfrm>
            <a:off x="101600" y="1169094"/>
            <a:ext cx="8317308" cy="2769989"/>
          </a:xfrm>
          <a:prstGeom prst="rect">
            <a:avLst/>
          </a:prstGeom>
        </p:spPr>
        <p:txBody>
          <a:bodyPr wrap="square">
            <a:spAutoFit/>
          </a:bodyPr>
          <a:lstStyle/>
          <a:p>
            <a:r>
              <a:rPr lang="en-US" dirty="0" smtClean="0"/>
              <a:t>The For loop repeats a set of commands a specified number of times.</a:t>
            </a:r>
          </a:p>
          <a:p>
            <a:r>
              <a:rPr lang="en-US" sz="1600" dirty="0" smtClean="0"/>
              <a:t>Command Syntax:</a:t>
            </a:r>
          </a:p>
          <a:p>
            <a:r>
              <a:rPr lang="en-US" sz="1600" b="1" dirty="0" smtClean="0"/>
              <a:t>For</a:t>
            </a:r>
            <a:r>
              <a:rPr lang="en-US" sz="1600" dirty="0" smtClean="0"/>
              <a:t> </a:t>
            </a:r>
            <a:r>
              <a:rPr lang="en-US" sz="1600" i="1" dirty="0"/>
              <a:t>counter</a:t>
            </a:r>
            <a:r>
              <a:rPr lang="en-US" sz="1600" dirty="0"/>
              <a:t> </a:t>
            </a:r>
            <a:r>
              <a:rPr lang="en-US" sz="1600" dirty="0" err="1" smtClean="0"/>
              <a:t>variable,</a:t>
            </a:r>
            <a:r>
              <a:rPr lang="en-US" sz="1600" i="1" dirty="0" err="1"/>
              <a:t>beginning</a:t>
            </a:r>
            <a:r>
              <a:rPr lang="en-US" sz="1600" dirty="0"/>
              <a:t> value ,</a:t>
            </a:r>
            <a:r>
              <a:rPr lang="en-US" sz="1600" i="1" dirty="0"/>
              <a:t>end</a:t>
            </a:r>
            <a:r>
              <a:rPr lang="en-US" sz="1600" dirty="0"/>
              <a:t> value</a:t>
            </a:r>
            <a:r>
              <a:rPr lang="en-US" sz="1600" dirty="0" smtClean="0"/>
              <a:t>,[</a:t>
            </a:r>
            <a:r>
              <a:rPr lang="en-US" sz="1600" i="1" dirty="0"/>
              <a:t>step</a:t>
            </a:r>
            <a:r>
              <a:rPr lang="en-US" sz="1600" dirty="0"/>
              <a:t> value]</a:t>
            </a:r>
            <a:br>
              <a:rPr lang="en-US" sz="1600" dirty="0"/>
            </a:br>
            <a:r>
              <a:rPr lang="mr-IN" sz="1600" dirty="0" smtClean="0"/>
              <a:t>…</a:t>
            </a:r>
            <a:endParaRPr lang="en-US" sz="1600" dirty="0" smtClean="0"/>
          </a:p>
          <a:p>
            <a:r>
              <a:rPr lang="en-US" sz="1600" b="1" dirty="0" err="1" smtClean="0"/>
              <a:t>EndFor</a:t>
            </a:r>
            <a:endParaRPr lang="en-US" sz="1600" b="1" dirty="0" smtClean="0"/>
          </a:p>
          <a:p>
            <a:endParaRPr lang="en-US" dirty="0" smtClean="0"/>
          </a:p>
          <a:p>
            <a:r>
              <a:rPr lang="en-US" sz="1400" dirty="0" smtClean="0"/>
              <a:t>Notes: </a:t>
            </a:r>
          </a:p>
          <a:p>
            <a:pPr marL="285750" indent="-285750">
              <a:buFont typeface="Arial"/>
              <a:buChar char="•"/>
            </a:pPr>
            <a:r>
              <a:rPr lang="en-US" sz="1400" i="1" dirty="0" smtClean="0"/>
              <a:t>counter</a:t>
            </a:r>
            <a:r>
              <a:rPr lang="en-US" sz="1400" dirty="0" smtClean="0"/>
              <a:t> </a:t>
            </a:r>
            <a:r>
              <a:rPr lang="en-US" sz="1400" dirty="0"/>
              <a:t>variable also known as </a:t>
            </a:r>
            <a:r>
              <a:rPr lang="en-US" sz="1400" i="1" dirty="0"/>
              <a:t>index</a:t>
            </a:r>
            <a:r>
              <a:rPr lang="en-US" sz="1400" dirty="0"/>
              <a:t> </a:t>
            </a:r>
            <a:r>
              <a:rPr lang="en-US" sz="1400" dirty="0" smtClean="0"/>
              <a:t>variable</a:t>
            </a:r>
          </a:p>
          <a:p>
            <a:pPr marL="285750" indent="-285750">
              <a:buFont typeface="Arial"/>
              <a:buChar char="•"/>
            </a:pPr>
            <a:r>
              <a:rPr lang="en-US" sz="1400" dirty="0" smtClean="0"/>
              <a:t>The </a:t>
            </a:r>
            <a:r>
              <a:rPr lang="en-US" sz="1400" i="1" dirty="0" smtClean="0"/>
              <a:t>step</a:t>
            </a:r>
            <a:r>
              <a:rPr lang="en-US" sz="1400" dirty="0" smtClean="0"/>
              <a:t> value is optional, the default step is 1</a:t>
            </a:r>
          </a:p>
          <a:p>
            <a:pPr marL="285750" indent="-285750">
              <a:buFont typeface="Arial"/>
              <a:buChar char="•"/>
            </a:pPr>
            <a:r>
              <a:rPr lang="en-US" sz="1400" dirty="0" err="1" smtClean="0"/>
              <a:t>EndFor</a:t>
            </a:r>
            <a:r>
              <a:rPr lang="en-US" sz="1400" dirty="0" smtClean="0"/>
              <a:t> is required to close the loop</a:t>
            </a:r>
          </a:p>
          <a:p>
            <a:endParaRPr lang="en-US" dirty="0"/>
          </a:p>
        </p:txBody>
      </p:sp>
      <p:sp>
        <p:nvSpPr>
          <p:cNvPr id="7" name="Rectangle 6"/>
          <p:cNvSpPr/>
          <p:nvPr/>
        </p:nvSpPr>
        <p:spPr>
          <a:xfrm>
            <a:off x="60722" y="3799531"/>
            <a:ext cx="1773566" cy="830997"/>
          </a:xfrm>
          <a:prstGeom prst="rect">
            <a:avLst/>
          </a:prstGeom>
          <a:solidFill>
            <a:schemeClr val="bg1">
              <a:lumMod val="95000"/>
            </a:schemeClr>
          </a:solidFill>
          <a:ln>
            <a:solidFill>
              <a:schemeClr val="tx1"/>
            </a:solidFill>
          </a:ln>
        </p:spPr>
        <p:txBody>
          <a:bodyPr wrap="square">
            <a:spAutoFit/>
          </a:bodyPr>
          <a:lstStyle/>
          <a:p>
            <a:r>
              <a:rPr lang="en-US" sz="1600" dirty="0">
                <a:latin typeface="TI-Nspire Regular"/>
                <a:cs typeface="TI-Nspire Regular"/>
              </a:rPr>
              <a:t>For c,</a:t>
            </a:r>
            <a:r>
              <a:rPr lang="en-US" sz="1600" dirty="0" smtClean="0">
                <a:latin typeface="TI-Nspire Regular"/>
                <a:cs typeface="TI-Nspire Regular"/>
              </a:rPr>
              <a:t>1,10</a:t>
            </a:r>
          </a:p>
          <a:p>
            <a:r>
              <a:rPr lang="en-US" sz="1600" dirty="0" err="1">
                <a:latin typeface="TI-Nspire Regular"/>
                <a:cs typeface="TI-Nspire Regular"/>
              </a:rPr>
              <a:t>D</a:t>
            </a:r>
            <a:r>
              <a:rPr lang="en-US" sz="1600" dirty="0" err="1" smtClean="0">
                <a:latin typeface="TI-Nspire Regular"/>
                <a:cs typeface="TI-Nspire Regular"/>
              </a:rPr>
              <a:t>isp</a:t>
            </a:r>
            <a:r>
              <a:rPr lang="en-US" sz="1600" dirty="0" smtClean="0">
                <a:latin typeface="TI-Nspire Regular"/>
                <a:cs typeface="TI-Nspire Regular"/>
              </a:rPr>
              <a:t> c</a:t>
            </a:r>
          </a:p>
          <a:p>
            <a:r>
              <a:rPr lang="en-US" sz="1600" dirty="0" err="1" smtClean="0">
                <a:latin typeface="TI-Nspire Regular"/>
                <a:cs typeface="TI-Nspire Regular"/>
              </a:rPr>
              <a:t>EndFor</a:t>
            </a:r>
            <a:endParaRPr lang="en-US" sz="1600" dirty="0">
              <a:latin typeface="TI-Nspire Regular"/>
              <a:cs typeface="TI-Nspire Regular"/>
            </a:endParaRPr>
          </a:p>
        </p:txBody>
      </p:sp>
      <p:sp>
        <p:nvSpPr>
          <p:cNvPr id="9" name="TextBox 8"/>
          <p:cNvSpPr txBox="1"/>
          <p:nvPr/>
        </p:nvSpPr>
        <p:spPr>
          <a:xfrm>
            <a:off x="60722" y="4773384"/>
            <a:ext cx="3200233" cy="1569660"/>
          </a:xfrm>
          <a:prstGeom prst="rect">
            <a:avLst/>
          </a:prstGeom>
          <a:solidFill>
            <a:schemeClr val="bg1">
              <a:lumMod val="95000"/>
            </a:schemeClr>
          </a:solidFill>
          <a:ln>
            <a:solidFill>
              <a:schemeClr val="tx1"/>
            </a:solidFill>
          </a:ln>
        </p:spPr>
        <p:txBody>
          <a:bodyPr wrap="square" rtlCol="0">
            <a:spAutoFit/>
          </a:bodyPr>
          <a:lstStyle/>
          <a:p>
            <a:r>
              <a:rPr lang="en-US" sz="1600" dirty="0" smtClean="0">
                <a:latin typeface="TI-Nspire Regular"/>
                <a:cs typeface="TI-Nspire Regular"/>
              </a:rPr>
              <a:t>For c,1,50</a:t>
            </a:r>
          </a:p>
          <a:p>
            <a:r>
              <a:rPr lang="en-US" sz="1600" dirty="0" smtClean="0">
                <a:latin typeface="TI-Nspire Regular"/>
                <a:cs typeface="TI-Nspire Regular"/>
              </a:rPr>
              <a:t>Send </a:t>
            </a:r>
            <a:r>
              <a:rPr lang="en-US" sz="1600" dirty="0">
                <a:latin typeface="TI-Nspire Regular"/>
                <a:cs typeface="TI-Nspire Regular"/>
              </a:rPr>
              <a:t>"READ </a:t>
            </a:r>
            <a:r>
              <a:rPr lang="en-US" sz="1600" dirty="0" smtClean="0">
                <a:latin typeface="TI-Nspire Regular"/>
                <a:cs typeface="TI-Nspire Regular"/>
              </a:rPr>
              <a:t>BRIGHTNESS”</a:t>
            </a:r>
          </a:p>
          <a:p>
            <a:r>
              <a:rPr lang="en-US" sz="1600" dirty="0" smtClean="0">
                <a:latin typeface="TI-Nspire Regular"/>
                <a:cs typeface="TI-Nspire Regular"/>
              </a:rPr>
              <a:t>Get b</a:t>
            </a:r>
          </a:p>
          <a:p>
            <a:r>
              <a:rPr lang="en-US" sz="1600" dirty="0" err="1" smtClean="0">
                <a:latin typeface="TI-Nspire Regular"/>
                <a:cs typeface="TI-Nspire Regular"/>
              </a:rPr>
              <a:t>Disp</a:t>
            </a:r>
            <a:r>
              <a:rPr lang="en-US" sz="1600" dirty="0" smtClean="0">
                <a:latin typeface="TI-Nspire Regular"/>
                <a:cs typeface="TI-Nspire Regular"/>
              </a:rPr>
              <a:t> b</a:t>
            </a:r>
          </a:p>
          <a:p>
            <a:r>
              <a:rPr lang="en-US" sz="1600" dirty="0" smtClean="0">
                <a:latin typeface="TI-Nspire Regular"/>
                <a:cs typeface="TI-Nspire Regular"/>
              </a:rPr>
              <a:t>Wait 1</a:t>
            </a:r>
          </a:p>
          <a:p>
            <a:r>
              <a:rPr lang="en-US" sz="1600" dirty="0" err="1" smtClean="0">
                <a:latin typeface="TI-Nspire Regular"/>
                <a:cs typeface="TI-Nspire Regular"/>
              </a:rPr>
              <a:t>EndFor</a:t>
            </a:r>
            <a:endParaRPr lang="en-US" sz="1600" dirty="0">
              <a:latin typeface="TI-Nspire Regular"/>
              <a:cs typeface="TI-Nspire Regular"/>
            </a:endParaRPr>
          </a:p>
        </p:txBody>
      </p:sp>
      <p:sp>
        <p:nvSpPr>
          <p:cNvPr id="10" name="TextBox 9"/>
          <p:cNvSpPr txBox="1"/>
          <p:nvPr/>
        </p:nvSpPr>
        <p:spPr>
          <a:xfrm>
            <a:off x="3340332" y="4958049"/>
            <a:ext cx="4288147" cy="1200329"/>
          </a:xfrm>
          <a:prstGeom prst="rect">
            <a:avLst/>
          </a:prstGeom>
          <a:noFill/>
        </p:spPr>
        <p:txBody>
          <a:bodyPr wrap="square" rtlCol="0">
            <a:spAutoFit/>
          </a:bodyPr>
          <a:lstStyle/>
          <a:p>
            <a:r>
              <a:rPr lang="en-US" sz="1200" dirty="0" smtClean="0"/>
              <a:t>This loop will send a command to the TI-Innovator to read the built-in BRIGHTNESS sensor value, it will get the value and store it to variable b and then it will print the value of variable b. The program waits 1 second after the display before proceeding to the end of the loop. This loop repeats 50 times.</a:t>
            </a:r>
            <a:endParaRPr lang="en-US" sz="1200" dirty="0"/>
          </a:p>
        </p:txBody>
      </p:sp>
      <p:sp>
        <p:nvSpPr>
          <p:cNvPr id="11" name="TextBox 10"/>
          <p:cNvSpPr txBox="1"/>
          <p:nvPr/>
        </p:nvSpPr>
        <p:spPr>
          <a:xfrm>
            <a:off x="1834288" y="3900426"/>
            <a:ext cx="2599510" cy="276999"/>
          </a:xfrm>
          <a:prstGeom prst="rect">
            <a:avLst/>
          </a:prstGeom>
          <a:noFill/>
        </p:spPr>
        <p:txBody>
          <a:bodyPr wrap="square" rtlCol="0">
            <a:spAutoFit/>
          </a:bodyPr>
          <a:lstStyle/>
          <a:p>
            <a:r>
              <a:rPr lang="en-US" sz="1200" dirty="0" smtClean="0"/>
              <a:t>This loop will display 1,2,3, </a:t>
            </a:r>
            <a:r>
              <a:rPr lang="mr-IN" sz="1200" dirty="0" smtClean="0"/>
              <a:t>…</a:t>
            </a:r>
            <a:r>
              <a:rPr lang="en-US" sz="1200" dirty="0" smtClean="0"/>
              <a:t> 10. </a:t>
            </a:r>
            <a:endParaRPr lang="en-US" sz="1200" dirty="0"/>
          </a:p>
        </p:txBody>
      </p:sp>
      <p:sp>
        <p:nvSpPr>
          <p:cNvPr id="13" name="Rounded Rectangle 12"/>
          <p:cNvSpPr/>
          <p:nvPr/>
        </p:nvSpPr>
        <p:spPr>
          <a:xfrm>
            <a:off x="6314480" y="114299"/>
            <a:ext cx="2478435" cy="6679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Tree>
    <p:extLst>
      <p:ext uri="{BB962C8B-B14F-4D97-AF65-F5344CB8AC3E}">
        <p14:creationId xmlns:p14="http://schemas.microsoft.com/office/powerpoint/2010/main" val="42356042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Extension: Get Creative! </a:t>
            </a:r>
            <a:endParaRPr lang="en-US" dirty="0"/>
          </a:p>
        </p:txBody>
      </p:sp>
      <p:sp>
        <p:nvSpPr>
          <p:cNvPr id="3" name="Content Placeholder 2"/>
          <p:cNvSpPr>
            <a:spLocks noGrp="1"/>
          </p:cNvSpPr>
          <p:nvPr>
            <p:ph idx="1"/>
          </p:nvPr>
        </p:nvSpPr>
        <p:spPr>
          <a:xfrm>
            <a:off x="457200" y="1447800"/>
            <a:ext cx="8229600" cy="5003800"/>
          </a:xfrm>
        </p:spPr>
        <p:txBody>
          <a:bodyPr>
            <a:normAutofit/>
          </a:bodyPr>
          <a:lstStyle/>
          <a:p>
            <a:r>
              <a:rPr lang="en-US" b="1" dirty="0" smtClean="0"/>
              <a:t>Try these additional challenge</a:t>
            </a:r>
            <a:r>
              <a:rPr lang="en-US" dirty="0" smtClean="0"/>
              <a:t>s:</a:t>
            </a:r>
            <a:endParaRPr lang="en-US" dirty="0"/>
          </a:p>
          <a:p>
            <a:pPr marL="685800" lvl="1">
              <a:buFont typeface="Arial"/>
              <a:buChar char="•"/>
            </a:pPr>
            <a:r>
              <a:rPr lang="en-US" dirty="0"/>
              <a:t>Add more than three moods.</a:t>
            </a:r>
          </a:p>
          <a:p>
            <a:pPr marL="685800" lvl="1">
              <a:buFont typeface="Arial"/>
              <a:buChar char="•"/>
            </a:pPr>
            <a:r>
              <a:rPr lang="en-US" dirty="0"/>
              <a:t>Add variables and logic so that the program will automatically adapt to each person’s temperature range.</a:t>
            </a:r>
          </a:p>
          <a:p>
            <a:pPr marL="685800" lvl="1">
              <a:buFont typeface="Arial"/>
              <a:buChar char="•"/>
            </a:pPr>
            <a:r>
              <a:rPr lang="en-US" dirty="0"/>
              <a:t>Store the temperatures values and the time to list variables. Display a plot of time vs. temperature after the For loop is done.</a:t>
            </a:r>
          </a:p>
          <a:p>
            <a:pPr marL="685800" lvl="1">
              <a:buFont typeface="Arial"/>
              <a:buChar char="•"/>
            </a:pPr>
            <a:r>
              <a:rPr lang="en-US" dirty="0"/>
              <a:t>Replace the For loop with a While </a:t>
            </a:r>
            <a:r>
              <a:rPr lang="en-US" dirty="0" smtClean="0"/>
              <a:t>loop.</a:t>
            </a:r>
            <a:endParaRPr lang="en-US" dirty="0"/>
          </a:p>
          <a:p>
            <a:endParaRPr lang="en-US" dirty="0"/>
          </a:p>
        </p:txBody>
      </p:sp>
    </p:spTree>
    <p:extLst>
      <p:ext uri="{BB962C8B-B14F-4D97-AF65-F5344CB8AC3E}">
        <p14:creationId xmlns:p14="http://schemas.microsoft.com/office/powerpoint/2010/main" val="15717612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6. Presentation: Sell your Product</a:t>
            </a:r>
            <a:endParaRPr lang="en-US" dirty="0"/>
          </a:p>
        </p:txBody>
      </p:sp>
      <p:sp>
        <p:nvSpPr>
          <p:cNvPr id="4" name="Text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815753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Things to consider for your product pitch….</a:t>
            </a:r>
            <a:endParaRPr lang="en-US" dirty="0"/>
          </a:p>
        </p:txBody>
      </p:sp>
      <p:sp>
        <p:nvSpPr>
          <p:cNvPr id="3" name="Content Placeholder 2"/>
          <p:cNvSpPr>
            <a:spLocks noGrp="1"/>
          </p:cNvSpPr>
          <p:nvPr>
            <p:ph sz="half" idx="1"/>
          </p:nvPr>
        </p:nvSpPr>
        <p:spPr/>
        <p:txBody>
          <a:bodyPr>
            <a:normAutofit fontScale="92500" lnSpcReduction="20000"/>
          </a:bodyPr>
          <a:lstStyle/>
          <a:p>
            <a:r>
              <a:rPr lang="en-US" dirty="0" smtClean="0"/>
              <a:t>What makes your product unique?</a:t>
            </a:r>
          </a:p>
          <a:p>
            <a:r>
              <a:rPr lang="en-US" dirty="0" smtClean="0"/>
              <a:t>How does your product work?</a:t>
            </a:r>
          </a:p>
          <a:p>
            <a:r>
              <a:rPr lang="en-US" dirty="0" smtClean="0"/>
              <a:t>Why is it better than the next “mood ring” for sale?</a:t>
            </a:r>
          </a:p>
          <a:p>
            <a:r>
              <a:rPr lang="en-US" dirty="0" smtClean="0"/>
              <a:t>Consider a unique name for your product, customization, etc. </a:t>
            </a:r>
          </a:p>
          <a:p>
            <a:r>
              <a:rPr lang="en-US" dirty="0" smtClean="0"/>
              <a:t>Create a slogan.</a:t>
            </a:r>
          </a:p>
          <a:p>
            <a:r>
              <a:rPr lang="en-US" dirty="0" smtClean="0"/>
              <a:t>Create a commercial.</a:t>
            </a:r>
          </a:p>
          <a:p>
            <a:endParaRPr lang="en-US" dirty="0"/>
          </a:p>
        </p:txBody>
      </p:sp>
      <p:sp>
        <p:nvSpPr>
          <p:cNvPr id="4" name="Content Placeholder 3"/>
          <p:cNvSpPr>
            <a:spLocks noGrp="1"/>
          </p:cNvSpPr>
          <p:nvPr>
            <p:ph sz="half" idx="2"/>
          </p:nvPr>
        </p:nvSpPr>
        <p:spPr/>
        <p:txBody>
          <a:bodyPr>
            <a:normAutofit fontScale="92500" lnSpcReduction="20000"/>
          </a:bodyPr>
          <a:lstStyle/>
          <a:p>
            <a:r>
              <a:rPr lang="en-US" dirty="0" smtClean="0">
                <a:solidFill>
                  <a:srgbClr val="C00000"/>
                </a:solidFill>
              </a:rPr>
              <a:t>Ready… set…GO! You have 5 minutes to pitch your product!</a:t>
            </a:r>
            <a:endParaRPr lang="en-US" dirty="0">
              <a:solidFill>
                <a:srgbClr val="C00000"/>
              </a:solidFill>
            </a:endParaRPr>
          </a:p>
        </p:txBody>
      </p:sp>
      <p:pic>
        <p:nvPicPr>
          <p:cNvPr id="1028" name="Picture 4" descr="C:\Users\a0870037\AppData\Local\Microsoft\Windows\Temporary Internet Files\Content.IE5\GGTFTETO\rebajas-2012[1].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495800" y="2827019"/>
            <a:ext cx="3813677" cy="18830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84081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7. Completed Sample Code</a:t>
            </a:r>
            <a:endParaRPr lang="en-US" dirty="0"/>
          </a:p>
        </p:txBody>
      </p:sp>
    </p:spTree>
    <p:extLst>
      <p:ext uri="{BB962C8B-B14F-4D97-AF65-F5344CB8AC3E}">
        <p14:creationId xmlns:p14="http://schemas.microsoft.com/office/powerpoint/2010/main" val="26514683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0243" y="1151160"/>
            <a:ext cx="4794461" cy="4893647"/>
          </a:xfrm>
          <a:prstGeom prst="rect">
            <a:avLst/>
          </a:prstGeom>
          <a:solidFill>
            <a:schemeClr val="bg1">
              <a:lumMod val="95000"/>
            </a:schemeClr>
          </a:solidFill>
          <a:ln>
            <a:solidFill>
              <a:schemeClr val="tx1"/>
            </a:solidFill>
          </a:ln>
        </p:spPr>
        <p:txBody>
          <a:bodyPr wrap="square">
            <a:spAutoFit/>
          </a:bodyPr>
          <a:lstStyle/>
          <a:p>
            <a:r>
              <a:rPr lang="en-US" sz="1200" dirty="0" smtClean="0">
                <a:latin typeface="TI-Nspire Regular"/>
                <a:cs typeface="TI-Nspire Regular"/>
              </a:rPr>
              <a:t>Send </a:t>
            </a:r>
            <a:r>
              <a:rPr lang="en-US" sz="1200" dirty="0">
                <a:latin typeface="TI-Nspire Regular"/>
                <a:cs typeface="TI-Nspire Regular"/>
              </a:rPr>
              <a:t>"CONNECT TEMPERATURE 1 TO  IN 1 </a:t>
            </a:r>
            <a:r>
              <a:rPr lang="en-US" sz="1200" dirty="0" smtClean="0">
                <a:latin typeface="TI-Nspire Regular"/>
                <a:cs typeface="TI-Nspire Regular"/>
              </a:rPr>
              <a:t>”</a:t>
            </a:r>
          </a:p>
          <a:p>
            <a:r>
              <a:rPr lang="en-US" sz="1200" dirty="0">
                <a:latin typeface="TI-Nspire Regular"/>
                <a:cs typeface="TI-Nspire Regular"/>
              </a:rPr>
              <a:t>© Connect Temperature sensor #1 to Input port #</a:t>
            </a:r>
            <a:r>
              <a:rPr lang="en-US" sz="1200" dirty="0" smtClean="0">
                <a:latin typeface="TI-Nspire Regular"/>
                <a:cs typeface="TI-Nspire Regular"/>
              </a:rPr>
              <a:t>1</a:t>
            </a:r>
          </a:p>
          <a:p>
            <a:r>
              <a:rPr lang="en-US" sz="1200" dirty="0" smtClean="0">
                <a:solidFill>
                  <a:srgbClr val="0000FF"/>
                </a:solidFill>
                <a:latin typeface="TI-Nspire Regular"/>
                <a:cs typeface="TI-Nspire Regular"/>
              </a:rPr>
              <a:t>For</a:t>
            </a:r>
            <a:r>
              <a:rPr lang="en-US" sz="1200" dirty="0" smtClean="0">
                <a:latin typeface="TI-Nspire Regular"/>
                <a:cs typeface="TI-Nspire Regular"/>
              </a:rPr>
              <a:t> </a:t>
            </a:r>
            <a:r>
              <a:rPr lang="en-US" sz="1200" dirty="0">
                <a:solidFill>
                  <a:schemeClr val="accent2"/>
                </a:solidFill>
                <a:latin typeface="TI-Nspire Regular"/>
                <a:cs typeface="TI-Nspire Regular"/>
              </a:rPr>
              <a:t>c,</a:t>
            </a:r>
            <a:r>
              <a:rPr lang="en-US" sz="1200" dirty="0" smtClean="0">
                <a:solidFill>
                  <a:schemeClr val="accent2"/>
                </a:solidFill>
                <a:latin typeface="TI-Nspire Regular"/>
                <a:cs typeface="TI-Nspire Regular"/>
              </a:rPr>
              <a:t>1,30</a:t>
            </a:r>
          </a:p>
          <a:p>
            <a:r>
              <a:rPr lang="en-US" sz="1200" dirty="0">
                <a:latin typeface="TI-Nspire Regular"/>
                <a:cs typeface="TI-Nspire Regular"/>
              </a:rPr>
              <a:t>© For loop repeats 30 </a:t>
            </a:r>
            <a:r>
              <a:rPr lang="en-US" sz="1200" dirty="0" smtClean="0">
                <a:latin typeface="TI-Nspire Regular"/>
                <a:cs typeface="TI-Nspire Regular"/>
              </a:rPr>
              <a:t>times</a:t>
            </a:r>
            <a:endParaRPr lang="en-US" sz="1200" dirty="0">
              <a:latin typeface="TI-Nspire Regular"/>
              <a:cs typeface="TI-Nspire Regular"/>
            </a:endParaRPr>
          </a:p>
          <a:p>
            <a:r>
              <a:rPr lang="en-US" sz="1200" dirty="0" smtClean="0">
                <a:latin typeface="TI-Nspire Regular"/>
                <a:cs typeface="TI-Nspire Regular"/>
              </a:rPr>
              <a:t>Send </a:t>
            </a:r>
            <a:r>
              <a:rPr lang="en-US" sz="1200" dirty="0">
                <a:latin typeface="TI-Nspire Regular"/>
                <a:cs typeface="TI-Nspire Regular"/>
              </a:rPr>
              <a:t>"READ TEMPERATURE </a:t>
            </a:r>
            <a:r>
              <a:rPr lang="en-US" sz="1200" dirty="0" smtClean="0">
                <a:latin typeface="TI-Nspire Regular"/>
                <a:cs typeface="TI-Nspire Regular"/>
              </a:rPr>
              <a:t>1”</a:t>
            </a:r>
          </a:p>
          <a:p>
            <a:r>
              <a:rPr lang="en-US" sz="1200" dirty="0">
                <a:latin typeface="TI-Nspire Regular"/>
                <a:cs typeface="TI-Nspire Regular"/>
              </a:rPr>
              <a:t>© Reads the value for Temperature sensor #</a:t>
            </a:r>
            <a:r>
              <a:rPr lang="en-US" sz="1200" dirty="0" smtClean="0">
                <a:latin typeface="TI-Nspire Regular"/>
                <a:cs typeface="TI-Nspire Regular"/>
              </a:rPr>
              <a:t>1</a:t>
            </a:r>
            <a:endParaRPr lang="en-US" sz="1200" dirty="0">
              <a:latin typeface="TI-Nspire Regular"/>
              <a:cs typeface="TI-Nspire Regular"/>
            </a:endParaRPr>
          </a:p>
          <a:p>
            <a:r>
              <a:rPr lang="en-US" sz="1200" dirty="0" smtClean="0">
                <a:latin typeface="TI-Nspire Regular"/>
                <a:cs typeface="TI-Nspire Regular"/>
              </a:rPr>
              <a:t>Get </a:t>
            </a:r>
            <a:r>
              <a:rPr lang="en-US" sz="1200" dirty="0">
                <a:latin typeface="TI-Nspire Regular"/>
                <a:cs typeface="TI-Nspire Regular"/>
              </a:rPr>
              <a:t>d</a:t>
            </a:r>
          </a:p>
          <a:p>
            <a:r>
              <a:rPr lang="en-US" sz="1200" dirty="0" err="1" smtClean="0">
                <a:latin typeface="TI-Nspire Regular"/>
                <a:cs typeface="TI-Nspire Regular"/>
              </a:rPr>
              <a:t>Disp</a:t>
            </a:r>
            <a:r>
              <a:rPr lang="en-US" sz="1200" dirty="0" smtClean="0">
                <a:latin typeface="TI-Nspire Regular"/>
                <a:cs typeface="TI-Nspire Regular"/>
              </a:rPr>
              <a:t> </a:t>
            </a:r>
            <a:r>
              <a:rPr lang="en-US" sz="1200" dirty="0">
                <a:latin typeface="TI-Nspire Regular"/>
                <a:cs typeface="TI-Nspire Regular"/>
              </a:rPr>
              <a:t>d</a:t>
            </a:r>
          </a:p>
          <a:p>
            <a:r>
              <a:rPr lang="en-US" sz="1200" dirty="0" smtClean="0">
                <a:latin typeface="TI-Nspire Regular"/>
                <a:cs typeface="TI-Nspire Regular"/>
              </a:rPr>
              <a:t>Wait 1</a:t>
            </a:r>
          </a:p>
          <a:p>
            <a:r>
              <a:rPr lang="en-US" sz="1200" dirty="0">
                <a:latin typeface="TI-Nspire Regular"/>
                <a:cs typeface="TI-Nspire Regular"/>
              </a:rPr>
              <a:t>© Gets to variable d then displays the value of d, then Waits 1 </a:t>
            </a:r>
            <a:r>
              <a:rPr lang="en-US" sz="1200" dirty="0" smtClean="0">
                <a:latin typeface="TI-Nspire Regular"/>
                <a:cs typeface="TI-Nspire Regular"/>
              </a:rPr>
              <a:t>second</a:t>
            </a:r>
            <a:endParaRPr lang="en-US" sz="1200" dirty="0">
              <a:latin typeface="TI-Nspire Regular"/>
              <a:cs typeface="TI-Nspire Regular"/>
            </a:endParaRPr>
          </a:p>
          <a:p>
            <a:r>
              <a:rPr lang="en-US" sz="1200" dirty="0" smtClean="0">
                <a:solidFill>
                  <a:srgbClr val="FF0000"/>
                </a:solidFill>
                <a:latin typeface="TI-Nspire Regular"/>
                <a:cs typeface="TI-Nspire Regular"/>
              </a:rPr>
              <a:t> If </a:t>
            </a:r>
            <a:r>
              <a:rPr lang="en-US" sz="1200" dirty="0">
                <a:latin typeface="TI-Nspire Regular"/>
                <a:cs typeface="TI-Nspire Regular"/>
              </a:rPr>
              <a:t>d</a:t>
            </a:r>
            <a:r>
              <a:rPr lang="en-US" sz="1200" dirty="0" smtClean="0">
                <a:latin typeface="TI-Nspire Regular"/>
                <a:cs typeface="TI-Nspire Regular"/>
              </a:rPr>
              <a:t>&lt;26 Then</a:t>
            </a:r>
          </a:p>
          <a:p>
            <a:r>
              <a:rPr lang="en-US" sz="1200" dirty="0">
                <a:latin typeface="TI-Nspire Regular"/>
                <a:cs typeface="TI-Nspire Regular"/>
              </a:rPr>
              <a:t>© Compares values of variable d to determine and show </a:t>
            </a:r>
            <a:r>
              <a:rPr lang="en-US" sz="1200" dirty="0" smtClean="0">
                <a:latin typeface="TI-Nspire Regular"/>
                <a:cs typeface="TI-Nspire Regular"/>
              </a:rPr>
              <a:t>mood</a:t>
            </a:r>
            <a:endParaRPr lang="en-US" sz="1200" dirty="0">
              <a:latin typeface="TI-Nspire Regular"/>
              <a:cs typeface="TI-Nspire Regular"/>
            </a:endParaRPr>
          </a:p>
          <a:p>
            <a:r>
              <a:rPr lang="en-US" sz="1200" dirty="0" smtClean="0">
                <a:latin typeface="TI-Nspire Regular"/>
                <a:cs typeface="TI-Nspire Regular"/>
              </a:rPr>
              <a:t>  Send </a:t>
            </a:r>
            <a:r>
              <a:rPr lang="en-US" sz="1200" dirty="0">
                <a:latin typeface="TI-Nspire Regular"/>
                <a:cs typeface="TI-Nspire Regular"/>
              </a:rPr>
              <a:t>"SET COLOR 255 0 </a:t>
            </a:r>
            <a:r>
              <a:rPr lang="en-US" sz="1200" dirty="0" smtClean="0">
                <a:latin typeface="TI-Nspire Regular"/>
                <a:cs typeface="TI-Nspire Regular"/>
              </a:rPr>
              <a:t>0”</a:t>
            </a:r>
            <a:endParaRPr lang="en-US" sz="1200" dirty="0">
              <a:latin typeface="TI-Nspire Regular"/>
              <a:cs typeface="TI-Nspire Regular"/>
            </a:endParaRPr>
          </a:p>
          <a:p>
            <a:r>
              <a:rPr lang="en-US" sz="1200" dirty="0" smtClean="0">
                <a:latin typeface="TI-Nspire Regular"/>
                <a:cs typeface="TI-Nspire Regular"/>
              </a:rPr>
              <a:t>  </a:t>
            </a:r>
            <a:r>
              <a:rPr lang="en-US" sz="1200" dirty="0" err="1" smtClean="0">
                <a:latin typeface="TI-Nspire Regular"/>
                <a:cs typeface="TI-Nspire Regular"/>
              </a:rPr>
              <a:t>Disp</a:t>
            </a:r>
            <a:r>
              <a:rPr lang="en-US" sz="1200" dirty="0" smtClean="0">
                <a:latin typeface="TI-Nspire Regular"/>
                <a:cs typeface="TI-Nspire Regular"/>
              </a:rPr>
              <a:t> </a:t>
            </a:r>
            <a:r>
              <a:rPr lang="en-US" sz="1200" dirty="0">
                <a:latin typeface="TI-Nspire Regular"/>
                <a:cs typeface="TI-Nspire Regular"/>
              </a:rPr>
              <a:t>"My mood is </a:t>
            </a:r>
            <a:r>
              <a:rPr lang="en-US" sz="1200" dirty="0" smtClean="0">
                <a:latin typeface="TI-Nspire Regular"/>
                <a:cs typeface="TI-Nspire Regular"/>
              </a:rPr>
              <a:t>Red”</a:t>
            </a:r>
            <a:endParaRPr lang="en-US" sz="1200" dirty="0">
              <a:latin typeface="TI-Nspire Regular"/>
              <a:cs typeface="TI-Nspire Regular"/>
            </a:endParaRPr>
          </a:p>
          <a:p>
            <a:r>
              <a:rPr lang="en-US" sz="1200" dirty="0" smtClean="0">
                <a:latin typeface="TI-Nspire Regular"/>
                <a:cs typeface="TI-Nspire Regular"/>
              </a:rPr>
              <a:t> </a:t>
            </a:r>
            <a:r>
              <a:rPr lang="en-US" sz="1200" dirty="0" err="1" smtClean="0">
                <a:solidFill>
                  <a:srgbClr val="FF0000"/>
                </a:solidFill>
                <a:latin typeface="TI-Nspire Regular"/>
                <a:cs typeface="TI-Nspire Regular"/>
              </a:rPr>
              <a:t>EndIf</a:t>
            </a:r>
            <a:endParaRPr lang="en-US" sz="1200" dirty="0">
              <a:solidFill>
                <a:srgbClr val="FF0000"/>
              </a:solidFill>
              <a:latin typeface="TI-Nspire Regular"/>
              <a:cs typeface="TI-Nspire Regular"/>
            </a:endParaRPr>
          </a:p>
          <a:p>
            <a:r>
              <a:rPr lang="en-US" sz="1200" dirty="0" smtClean="0">
                <a:solidFill>
                  <a:srgbClr val="008000"/>
                </a:solidFill>
                <a:latin typeface="TI-Nspire Regular"/>
                <a:cs typeface="TI-Nspire Regular"/>
              </a:rPr>
              <a:t> If </a:t>
            </a:r>
            <a:r>
              <a:rPr lang="en-US" sz="1200" dirty="0">
                <a:latin typeface="TI-Nspire Regular"/>
                <a:cs typeface="TI-Nspire Regular"/>
              </a:rPr>
              <a:t>d</a:t>
            </a:r>
            <a:r>
              <a:rPr lang="en-US" sz="1200" dirty="0" smtClean="0">
                <a:latin typeface="TI-Nspire Regular"/>
                <a:cs typeface="TI-Nspire Regular"/>
              </a:rPr>
              <a:t>≥26 </a:t>
            </a:r>
            <a:r>
              <a:rPr lang="en-US" sz="1200" dirty="0">
                <a:latin typeface="TI-Nspire Regular"/>
                <a:cs typeface="TI-Nspire Regular"/>
              </a:rPr>
              <a:t>and d</a:t>
            </a:r>
            <a:r>
              <a:rPr lang="en-US" sz="1200" dirty="0" smtClean="0">
                <a:latin typeface="TI-Nspire Regular"/>
                <a:cs typeface="TI-Nspire Regular"/>
              </a:rPr>
              <a:t>&lt;27 </a:t>
            </a:r>
            <a:r>
              <a:rPr lang="en-US" sz="1200" dirty="0">
                <a:latin typeface="TI-Nspire Regular"/>
                <a:cs typeface="TI-Nspire Regular"/>
              </a:rPr>
              <a:t>Then</a:t>
            </a:r>
          </a:p>
          <a:p>
            <a:r>
              <a:rPr lang="en-US" sz="1200" dirty="0" smtClean="0">
                <a:latin typeface="TI-Nspire Regular"/>
                <a:cs typeface="TI-Nspire Regular"/>
              </a:rPr>
              <a:t>  Send </a:t>
            </a:r>
            <a:r>
              <a:rPr lang="en-US" sz="1200" dirty="0">
                <a:latin typeface="TI-Nspire Regular"/>
                <a:cs typeface="TI-Nspire Regular"/>
              </a:rPr>
              <a:t>"SET COLOR 0 255 </a:t>
            </a:r>
            <a:r>
              <a:rPr lang="en-US" sz="1200" dirty="0" smtClean="0">
                <a:latin typeface="TI-Nspire Regular"/>
                <a:cs typeface="TI-Nspire Regular"/>
              </a:rPr>
              <a:t>0”</a:t>
            </a:r>
            <a:endParaRPr lang="en-US" sz="1200" dirty="0">
              <a:latin typeface="TI-Nspire Regular"/>
              <a:cs typeface="TI-Nspire Regular"/>
            </a:endParaRPr>
          </a:p>
          <a:p>
            <a:r>
              <a:rPr lang="en-US" sz="1200" dirty="0" smtClean="0">
                <a:latin typeface="TI-Nspire Regular"/>
                <a:cs typeface="TI-Nspire Regular"/>
              </a:rPr>
              <a:t>  </a:t>
            </a:r>
            <a:r>
              <a:rPr lang="en-US" sz="1200" dirty="0" err="1" smtClean="0">
                <a:latin typeface="TI-Nspire Regular"/>
                <a:cs typeface="TI-Nspire Regular"/>
              </a:rPr>
              <a:t>Disp</a:t>
            </a:r>
            <a:r>
              <a:rPr lang="en-US" sz="1200" dirty="0" smtClean="0">
                <a:latin typeface="TI-Nspire Regular"/>
                <a:cs typeface="TI-Nspire Regular"/>
              </a:rPr>
              <a:t> "My </a:t>
            </a:r>
            <a:r>
              <a:rPr lang="en-US" sz="1200" dirty="0">
                <a:latin typeface="TI-Nspire Regular"/>
                <a:cs typeface="TI-Nspire Regular"/>
              </a:rPr>
              <a:t>mood is </a:t>
            </a:r>
            <a:r>
              <a:rPr lang="en-US" sz="1200" dirty="0" smtClean="0">
                <a:latin typeface="TI-Nspire Regular"/>
                <a:cs typeface="TI-Nspire Regular"/>
              </a:rPr>
              <a:t>Green”</a:t>
            </a:r>
            <a:endParaRPr lang="en-US" sz="1200" dirty="0">
              <a:latin typeface="TI-Nspire Regular"/>
              <a:cs typeface="TI-Nspire Regular"/>
            </a:endParaRPr>
          </a:p>
          <a:p>
            <a:r>
              <a:rPr lang="en-US" sz="1200" dirty="0" smtClean="0">
                <a:latin typeface="TI-Nspire Regular"/>
                <a:cs typeface="TI-Nspire Regular"/>
              </a:rPr>
              <a:t> </a:t>
            </a:r>
            <a:r>
              <a:rPr lang="en-US" sz="1200" dirty="0" err="1" smtClean="0">
                <a:solidFill>
                  <a:srgbClr val="008000"/>
                </a:solidFill>
                <a:latin typeface="TI-Nspire Regular"/>
                <a:cs typeface="TI-Nspire Regular"/>
              </a:rPr>
              <a:t>EndIf</a:t>
            </a:r>
            <a:endParaRPr lang="en-US" sz="1200" dirty="0">
              <a:solidFill>
                <a:srgbClr val="008000"/>
              </a:solidFill>
              <a:latin typeface="TI-Nspire Regular"/>
              <a:cs typeface="TI-Nspire Regular"/>
            </a:endParaRPr>
          </a:p>
          <a:p>
            <a:r>
              <a:rPr lang="en-US" sz="1200" dirty="0" smtClean="0">
                <a:latin typeface="TI-Nspire Regular"/>
                <a:cs typeface="TI-Nspire Regular"/>
              </a:rPr>
              <a:t> </a:t>
            </a:r>
            <a:r>
              <a:rPr lang="en-US" sz="1200" dirty="0" smtClean="0">
                <a:solidFill>
                  <a:srgbClr val="FF0000"/>
                </a:solidFill>
                <a:latin typeface="TI-Nspire Regular"/>
                <a:cs typeface="TI-Nspire Regular"/>
              </a:rPr>
              <a:t>If</a:t>
            </a:r>
            <a:r>
              <a:rPr lang="en-US" sz="1200" dirty="0" smtClean="0">
                <a:latin typeface="TI-Nspire Regular"/>
                <a:cs typeface="TI-Nspire Regular"/>
              </a:rPr>
              <a:t> </a:t>
            </a:r>
            <a:r>
              <a:rPr lang="en-US" sz="1200" dirty="0">
                <a:latin typeface="TI-Nspire Regular"/>
                <a:cs typeface="TI-Nspire Regular"/>
              </a:rPr>
              <a:t>d</a:t>
            </a:r>
            <a:r>
              <a:rPr lang="en-US" sz="1200" dirty="0" smtClean="0">
                <a:latin typeface="TI-Nspire Regular"/>
                <a:cs typeface="TI-Nspire Regular"/>
              </a:rPr>
              <a:t>&gt;27 </a:t>
            </a:r>
            <a:r>
              <a:rPr lang="en-US" sz="1200" dirty="0">
                <a:latin typeface="TI-Nspire Regular"/>
                <a:cs typeface="TI-Nspire Regular"/>
              </a:rPr>
              <a:t>Then</a:t>
            </a:r>
          </a:p>
          <a:p>
            <a:r>
              <a:rPr lang="en-US" sz="1200" dirty="0" smtClean="0">
                <a:latin typeface="TI-Nspire Regular"/>
                <a:cs typeface="TI-Nspire Regular"/>
              </a:rPr>
              <a:t>  Send </a:t>
            </a:r>
            <a:r>
              <a:rPr lang="en-US" sz="1200" dirty="0">
                <a:latin typeface="TI-Nspire Regular"/>
                <a:cs typeface="TI-Nspire Regular"/>
              </a:rPr>
              <a:t>"SET COLOR 0</a:t>
            </a:r>
            <a:r>
              <a:rPr lang="en-US" sz="1200" dirty="0" smtClean="0">
                <a:latin typeface="TI-Nspire Regular"/>
                <a:cs typeface="TI-Nspire Regular"/>
              </a:rPr>
              <a:t> 0 255”</a:t>
            </a:r>
            <a:endParaRPr lang="en-US" sz="1200" dirty="0">
              <a:latin typeface="TI-Nspire Regular"/>
              <a:cs typeface="TI-Nspire Regular"/>
            </a:endParaRPr>
          </a:p>
          <a:p>
            <a:r>
              <a:rPr lang="en-US" sz="1200" dirty="0" smtClean="0">
                <a:latin typeface="TI-Nspire Regular"/>
                <a:cs typeface="TI-Nspire Regular"/>
              </a:rPr>
              <a:t>  </a:t>
            </a:r>
            <a:r>
              <a:rPr lang="en-US" sz="1200" dirty="0" err="1" smtClean="0">
                <a:latin typeface="TI-Nspire Regular"/>
                <a:cs typeface="TI-Nspire Regular"/>
              </a:rPr>
              <a:t>Disp</a:t>
            </a:r>
            <a:r>
              <a:rPr lang="en-US" sz="1200" dirty="0" smtClean="0">
                <a:latin typeface="TI-Nspire Regular"/>
                <a:cs typeface="TI-Nspire Regular"/>
              </a:rPr>
              <a:t> </a:t>
            </a:r>
            <a:r>
              <a:rPr lang="en-US" sz="1200" dirty="0">
                <a:latin typeface="TI-Nspire Regular"/>
                <a:cs typeface="TI-Nspire Regular"/>
              </a:rPr>
              <a:t>"My mood is </a:t>
            </a:r>
            <a:r>
              <a:rPr lang="en-US" sz="1200" dirty="0" smtClean="0">
                <a:latin typeface="TI-Nspire Regular"/>
                <a:cs typeface="TI-Nspire Regular"/>
              </a:rPr>
              <a:t>Blue”</a:t>
            </a:r>
            <a:endParaRPr lang="en-US" sz="1200" dirty="0">
              <a:latin typeface="TI-Nspire Regular"/>
              <a:cs typeface="TI-Nspire Regular"/>
            </a:endParaRPr>
          </a:p>
          <a:p>
            <a:r>
              <a:rPr lang="en-US" sz="1200" dirty="0">
                <a:solidFill>
                  <a:srgbClr val="FF0000"/>
                </a:solidFill>
                <a:latin typeface="TI-Nspire Regular"/>
                <a:cs typeface="TI-Nspire Regular"/>
              </a:rPr>
              <a:t> </a:t>
            </a:r>
            <a:r>
              <a:rPr lang="en-US" sz="1200" dirty="0" err="1" smtClean="0">
                <a:solidFill>
                  <a:srgbClr val="FF0000"/>
                </a:solidFill>
                <a:latin typeface="TI-Nspire Regular"/>
                <a:cs typeface="TI-Nspire Regular"/>
              </a:rPr>
              <a:t>EndIf</a:t>
            </a:r>
            <a:endParaRPr lang="en-US" sz="1200" dirty="0">
              <a:solidFill>
                <a:srgbClr val="FF0000"/>
              </a:solidFill>
              <a:latin typeface="TI-Nspire Regular"/>
              <a:cs typeface="TI-Nspire Regular"/>
            </a:endParaRPr>
          </a:p>
          <a:p>
            <a:r>
              <a:rPr lang="en-US" sz="1200" b="1" dirty="0" err="1" smtClean="0">
                <a:solidFill>
                  <a:srgbClr val="0000FF"/>
                </a:solidFill>
                <a:latin typeface="TI-Nspire Regular"/>
                <a:cs typeface="TI-Nspire Regular"/>
              </a:rPr>
              <a:t>EndFor</a:t>
            </a:r>
            <a:endParaRPr lang="en-US" sz="1200" dirty="0" smtClean="0">
              <a:latin typeface="TI-Nspire Regular"/>
              <a:cs typeface="TI-Nspire Regular"/>
            </a:endParaRPr>
          </a:p>
          <a:p>
            <a:r>
              <a:rPr lang="en-US" sz="1200" dirty="0" smtClean="0">
                <a:latin typeface="TI-Nspire Regular"/>
                <a:cs typeface="TI-Nspire Regular"/>
              </a:rPr>
              <a:t>Send </a:t>
            </a:r>
            <a:r>
              <a:rPr lang="en-US" sz="1200" dirty="0">
                <a:latin typeface="TI-Nspire Regular"/>
                <a:cs typeface="TI-Nspire Regular"/>
              </a:rPr>
              <a:t>"SET COLOR 0 0 </a:t>
            </a:r>
            <a:r>
              <a:rPr lang="en-US" sz="1200" dirty="0" smtClean="0">
                <a:latin typeface="TI-Nspire Regular"/>
                <a:cs typeface="TI-Nspire Regular"/>
              </a:rPr>
              <a:t>0”</a:t>
            </a:r>
            <a:endParaRPr lang="en-US" sz="1200" dirty="0">
              <a:latin typeface="TI-Nspire Regular"/>
              <a:cs typeface="TI-Nspire Regular"/>
            </a:endParaRPr>
          </a:p>
          <a:p>
            <a:r>
              <a:rPr lang="en-US" sz="1200" dirty="0">
                <a:latin typeface="TI-Nspire Regular"/>
                <a:cs typeface="TI-Nspire Regular"/>
              </a:rPr>
              <a:t>© Turns the COLOR </a:t>
            </a:r>
            <a:r>
              <a:rPr lang="en-US" sz="1200" dirty="0" smtClean="0">
                <a:latin typeface="TI-Nspire Regular"/>
                <a:cs typeface="TI-Nspire Regular"/>
              </a:rPr>
              <a:t>OFF</a:t>
            </a:r>
            <a:endParaRPr lang="en-US" sz="1200" dirty="0">
              <a:latin typeface="TI-Nspire Regular"/>
              <a:cs typeface="TI-Nspire Regular"/>
            </a:endParaRPr>
          </a:p>
        </p:txBody>
      </p:sp>
      <p:sp>
        <p:nvSpPr>
          <p:cNvPr id="8" name="Title 1"/>
          <p:cNvSpPr>
            <a:spLocks noGrp="1"/>
          </p:cNvSpPr>
          <p:nvPr>
            <p:ph type="title"/>
          </p:nvPr>
        </p:nvSpPr>
        <p:spPr>
          <a:xfrm>
            <a:off x="70243" y="76200"/>
            <a:ext cx="8229600" cy="1143000"/>
          </a:xfrm>
        </p:spPr>
        <p:txBody>
          <a:bodyPr>
            <a:normAutofit/>
          </a:bodyPr>
          <a:lstStyle/>
          <a:p>
            <a:r>
              <a:rPr lang="en-US" sz="2800" dirty="0" smtClean="0"/>
              <a:t>Example Completed Program- TI-</a:t>
            </a:r>
            <a:r>
              <a:rPr lang="en-US" sz="2800" dirty="0" err="1" smtClean="0"/>
              <a:t>Nspire</a:t>
            </a:r>
            <a:r>
              <a:rPr lang="en-US" sz="2800" dirty="0" smtClean="0"/>
              <a:t> CX</a:t>
            </a:r>
            <a:br>
              <a:rPr lang="en-US" sz="2800" dirty="0" smtClean="0"/>
            </a:br>
            <a:r>
              <a:rPr lang="en-US" sz="2400" dirty="0" smtClean="0"/>
              <a:t>(</a:t>
            </a:r>
            <a:r>
              <a:rPr lang="en-US" sz="2400" i="1" dirty="0" smtClean="0"/>
              <a:t>Basic code</a:t>
            </a:r>
            <a:r>
              <a:rPr lang="en-US" sz="2400" dirty="0" smtClean="0"/>
              <a:t>)</a:t>
            </a:r>
            <a:endParaRPr lang="en-US" sz="2400" dirty="0"/>
          </a:p>
        </p:txBody>
      </p:sp>
      <p:sp>
        <p:nvSpPr>
          <p:cNvPr id="5" name="Rounded Rectangle 4"/>
          <p:cNvSpPr/>
          <p:nvPr/>
        </p:nvSpPr>
        <p:spPr>
          <a:xfrm>
            <a:off x="5799091" y="1151160"/>
            <a:ext cx="2478435" cy="6679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
        <p:nvSpPr>
          <p:cNvPr id="2" name="TextBox 1"/>
          <p:cNvSpPr txBox="1"/>
          <p:nvPr/>
        </p:nvSpPr>
        <p:spPr>
          <a:xfrm>
            <a:off x="5419898" y="2460567"/>
            <a:ext cx="3424844" cy="954107"/>
          </a:xfrm>
          <a:prstGeom prst="rect">
            <a:avLst/>
          </a:prstGeom>
          <a:noFill/>
        </p:spPr>
        <p:txBody>
          <a:bodyPr wrap="square" rtlCol="0">
            <a:spAutoFit/>
          </a:bodyPr>
          <a:lstStyle/>
          <a:p>
            <a:r>
              <a:rPr lang="en-US" i="1" dirty="0" smtClean="0"/>
              <a:t>This program is also available in the </a:t>
            </a:r>
            <a:r>
              <a:rPr lang="en-US" b="1" i="1" dirty="0" err="1" smtClean="0"/>
              <a:t>MoodRing_Basic.TNS</a:t>
            </a:r>
            <a:r>
              <a:rPr lang="en-US" i="1" dirty="0" smtClean="0"/>
              <a:t> file provided for your reference</a:t>
            </a:r>
            <a:r>
              <a:rPr lang="en-US" sz="2000" i="1" dirty="0" smtClean="0"/>
              <a:t>. </a:t>
            </a:r>
            <a:endParaRPr lang="en-US" sz="2000" i="1" dirty="0"/>
          </a:p>
        </p:txBody>
      </p:sp>
    </p:spTree>
    <p:extLst>
      <p:ext uri="{BB962C8B-B14F-4D97-AF65-F5344CB8AC3E}">
        <p14:creationId xmlns:p14="http://schemas.microsoft.com/office/powerpoint/2010/main" val="31270148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252" y="-142991"/>
            <a:ext cx="8229600" cy="1143000"/>
          </a:xfrm>
        </p:spPr>
        <p:txBody>
          <a:bodyPr>
            <a:normAutofit/>
          </a:bodyPr>
          <a:lstStyle/>
          <a:p>
            <a:r>
              <a:rPr lang="en-US" sz="2800" dirty="0" smtClean="0"/>
              <a:t>TI-Nspire</a:t>
            </a:r>
            <a:r>
              <a:rPr lang="en-US" sz="2800" dirty="0"/>
              <a:t> </a:t>
            </a:r>
            <a:r>
              <a:rPr lang="en-US" sz="2800" dirty="0" smtClean="0"/>
              <a:t>CX – Sample Program</a:t>
            </a:r>
            <a:r>
              <a:rPr lang="en-US" dirty="0"/>
              <a:t/>
            </a:r>
            <a:br>
              <a:rPr lang="en-US" dirty="0"/>
            </a:br>
            <a:r>
              <a:rPr lang="en-US" sz="2400" i="1" dirty="0"/>
              <a:t>(More Advanced Code)</a:t>
            </a:r>
          </a:p>
        </p:txBody>
      </p:sp>
      <p:sp>
        <p:nvSpPr>
          <p:cNvPr id="5" name="Rectangle 4"/>
          <p:cNvSpPr/>
          <p:nvPr/>
        </p:nvSpPr>
        <p:spPr>
          <a:xfrm>
            <a:off x="156252" y="777154"/>
            <a:ext cx="4195031" cy="5509200"/>
          </a:xfrm>
          <a:prstGeom prst="rect">
            <a:avLst/>
          </a:prstGeom>
          <a:solidFill>
            <a:schemeClr val="bg1">
              <a:lumMod val="95000"/>
            </a:schemeClr>
          </a:solidFill>
          <a:ln>
            <a:solidFill>
              <a:schemeClr val="tx1"/>
            </a:solidFill>
          </a:ln>
        </p:spPr>
        <p:txBody>
          <a:bodyPr wrap="square">
            <a:spAutoFit/>
          </a:bodyPr>
          <a:lstStyle/>
          <a:p>
            <a:r>
              <a:rPr lang="en-US" sz="1100" dirty="0">
                <a:latin typeface="TI-Nspire Regular"/>
                <a:cs typeface="TI-Nspire Regular"/>
              </a:rPr>
              <a:t>Define mood()=</a:t>
            </a:r>
          </a:p>
          <a:p>
            <a:r>
              <a:rPr lang="en-US" sz="1100" dirty="0" err="1">
                <a:latin typeface="TI-Nspire Regular"/>
                <a:cs typeface="TI-Nspire Regular"/>
              </a:rPr>
              <a:t>Prgm</a:t>
            </a:r>
            <a:endParaRPr lang="en-US" sz="1100" dirty="0">
              <a:latin typeface="TI-Nspire Regular"/>
              <a:cs typeface="TI-Nspire Regular"/>
            </a:endParaRPr>
          </a:p>
          <a:p>
            <a:r>
              <a:rPr lang="en-US" sz="1100" dirty="0" smtClean="0">
                <a:latin typeface="TI-Nspire Regular"/>
                <a:cs typeface="TI-Nspire Regular"/>
              </a:rPr>
              <a:t>Local </a:t>
            </a:r>
            <a:r>
              <a:rPr lang="en-US" sz="1100" dirty="0">
                <a:latin typeface="TI-Nspire Regular"/>
                <a:cs typeface="TI-Nspire Regular"/>
              </a:rPr>
              <a:t>t:t:=0</a:t>
            </a:r>
          </a:p>
          <a:p>
            <a:r>
              <a:rPr lang="en-US" sz="1100" dirty="0" smtClean="0">
                <a:latin typeface="TI-Nspire Regular"/>
                <a:cs typeface="TI-Nspire Regular"/>
              </a:rPr>
              <a:t>Local </a:t>
            </a:r>
            <a:r>
              <a:rPr lang="en-US" sz="1100" dirty="0">
                <a:latin typeface="TI-Nspire Regular"/>
                <a:cs typeface="TI-Nspire Regular"/>
              </a:rPr>
              <a:t>n:n:=1</a:t>
            </a:r>
          </a:p>
          <a:p>
            <a:r>
              <a:rPr lang="en-US" sz="1100" dirty="0" smtClean="0">
                <a:latin typeface="TI-Nspire Regular"/>
                <a:cs typeface="TI-Nspire Regular"/>
              </a:rPr>
              <a:t>Local </a:t>
            </a:r>
            <a:r>
              <a:rPr lang="en-US" sz="1100" dirty="0" err="1">
                <a:latin typeface="TI-Nspire Regular"/>
                <a:cs typeface="TI-Nspire Regular"/>
              </a:rPr>
              <a:t>t_offset:t_offset</a:t>
            </a:r>
            <a:r>
              <a:rPr lang="en-US" sz="1100" dirty="0">
                <a:latin typeface="TI-Nspire Regular"/>
                <a:cs typeface="TI-Nspire Regular"/>
              </a:rPr>
              <a:t>:=0</a:t>
            </a:r>
          </a:p>
          <a:p>
            <a:r>
              <a:rPr lang="en-US" sz="1100" dirty="0" smtClean="0">
                <a:latin typeface="TI-Nspire Regular"/>
                <a:cs typeface="TI-Nspire Regular"/>
              </a:rPr>
              <a:t>Local </a:t>
            </a:r>
            <a:r>
              <a:rPr lang="en-US" sz="1100" dirty="0" err="1">
                <a:latin typeface="TI-Nspire Regular"/>
                <a:cs typeface="TI-Nspire Regular"/>
              </a:rPr>
              <a:t>key:key</a:t>
            </a:r>
            <a:r>
              <a:rPr lang="en-US" sz="1100" dirty="0">
                <a:latin typeface="TI-Nspire Regular"/>
                <a:cs typeface="TI-Nspire Regular"/>
              </a:rPr>
              <a:t>:=" "</a:t>
            </a:r>
          </a:p>
          <a:p>
            <a:r>
              <a:rPr lang="en-US" sz="1100" dirty="0" smtClean="0">
                <a:latin typeface="TI-Nspire Regular"/>
                <a:cs typeface="TI-Nspire Regular"/>
              </a:rPr>
              <a:t>time</a:t>
            </a:r>
            <a:r>
              <a:rPr lang="en-US" sz="1100" dirty="0">
                <a:latin typeface="TI-Nspire Regular"/>
                <a:cs typeface="TI-Nspire Regular"/>
              </a:rPr>
              <a:t>:={}</a:t>
            </a:r>
          </a:p>
          <a:p>
            <a:r>
              <a:rPr lang="en-US" sz="1100" dirty="0" smtClean="0">
                <a:latin typeface="TI-Nspire Regular"/>
                <a:cs typeface="TI-Nspire Regular"/>
              </a:rPr>
              <a:t>temp</a:t>
            </a:r>
            <a:r>
              <a:rPr lang="en-US" sz="1100" dirty="0">
                <a:latin typeface="TI-Nspire Regular"/>
                <a:cs typeface="TI-Nspire Regular"/>
              </a:rPr>
              <a:t>:={}</a:t>
            </a:r>
          </a:p>
          <a:p>
            <a:r>
              <a:rPr lang="en-US" sz="1100" dirty="0" smtClean="0">
                <a:latin typeface="TI-Nspire Regular"/>
                <a:cs typeface="TI-Nspire Regular"/>
              </a:rPr>
              <a:t>Send </a:t>
            </a:r>
            <a:r>
              <a:rPr lang="en-US" sz="1100" dirty="0">
                <a:latin typeface="TI-Nspire Regular"/>
                <a:cs typeface="TI-Nspire Regular"/>
              </a:rPr>
              <a:t>"CONNECT TEMPERATURE 1 TO IN 1"</a:t>
            </a:r>
          </a:p>
          <a:p>
            <a:r>
              <a:rPr lang="en-US" sz="1100" dirty="0" smtClean="0">
                <a:latin typeface="TI-Nspire Regular"/>
                <a:cs typeface="TI-Nspire Regular"/>
              </a:rPr>
              <a:t>Wait </a:t>
            </a:r>
            <a:r>
              <a:rPr lang="en-US" sz="1100" dirty="0">
                <a:latin typeface="TI-Nspire Regular"/>
                <a:cs typeface="TI-Nspire Regular"/>
              </a:rPr>
              <a:t>0.5</a:t>
            </a:r>
          </a:p>
          <a:p>
            <a:endParaRPr lang="en-US" sz="1100" dirty="0">
              <a:latin typeface="TI-Nspire Regular"/>
              <a:cs typeface="TI-Nspire Regular"/>
            </a:endParaRPr>
          </a:p>
          <a:p>
            <a:r>
              <a:rPr lang="en-US" sz="1100" dirty="0" smtClean="0">
                <a:latin typeface="TI-Nspire Regular"/>
                <a:cs typeface="TI-Nspire Regular"/>
              </a:rPr>
              <a:t>For </a:t>
            </a:r>
            <a:r>
              <a:rPr lang="en-US" sz="1100" dirty="0">
                <a:latin typeface="TI-Nspire Regular"/>
                <a:cs typeface="TI-Nspire Regular"/>
              </a:rPr>
              <a:t>n,1,8</a:t>
            </a:r>
          </a:p>
          <a:p>
            <a:r>
              <a:rPr lang="en-US" sz="1100" dirty="0" smtClean="0">
                <a:latin typeface="TI-Nspire Regular"/>
                <a:cs typeface="TI-Nspire Regular"/>
              </a:rPr>
              <a:t> </a:t>
            </a:r>
            <a:r>
              <a:rPr lang="en-US" sz="1100" dirty="0" err="1">
                <a:latin typeface="TI-Nspire Regular"/>
                <a:cs typeface="TI-Nspire Regular"/>
              </a:rPr>
              <a:t>DispAt</a:t>
            </a:r>
            <a:r>
              <a:rPr lang="en-US" sz="1100" dirty="0">
                <a:latin typeface="TI-Nspire Regular"/>
                <a:cs typeface="TI-Nspire Regular"/>
              </a:rPr>
              <a:t> n,""</a:t>
            </a:r>
          </a:p>
          <a:p>
            <a:r>
              <a:rPr lang="en-US" sz="1100" dirty="0" err="1" smtClean="0">
                <a:latin typeface="TI-Nspire Regular"/>
                <a:cs typeface="TI-Nspire Regular"/>
              </a:rPr>
              <a:t>EndFor</a:t>
            </a:r>
            <a:endParaRPr lang="en-US" sz="1100" dirty="0">
              <a:latin typeface="TI-Nspire Regular"/>
              <a:cs typeface="TI-Nspire Regular"/>
            </a:endParaRP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1,"The Mood Ring"</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8,"Hit Esc key to quit"</a:t>
            </a:r>
          </a:p>
          <a:p>
            <a:r>
              <a:rPr lang="en-US" sz="1100" dirty="0" smtClean="0">
                <a:latin typeface="TI-Nspire Regular"/>
                <a:cs typeface="TI-Nspire Regular"/>
              </a:rPr>
              <a:t>For </a:t>
            </a:r>
            <a:r>
              <a:rPr lang="en-US" sz="1100" dirty="0">
                <a:latin typeface="TI-Nspire Regular"/>
                <a:cs typeface="TI-Nspire Regular"/>
              </a:rPr>
              <a:t>n,1,10</a:t>
            </a:r>
          </a:p>
          <a:p>
            <a:r>
              <a:rPr lang="en-US" sz="1100" dirty="0" smtClean="0">
                <a:latin typeface="TI-Nspire Regular"/>
                <a:cs typeface="TI-Nspire Regular"/>
              </a:rPr>
              <a:t>Send </a:t>
            </a:r>
            <a:r>
              <a:rPr lang="en-US" sz="1100" dirty="0">
                <a:latin typeface="TI-Nspire Regular"/>
                <a:cs typeface="TI-Nspire Regular"/>
              </a:rPr>
              <a:t>"READ TEMPERATURE 1"</a:t>
            </a:r>
          </a:p>
          <a:p>
            <a:r>
              <a:rPr lang="en-US" sz="1100" dirty="0" smtClean="0">
                <a:latin typeface="TI-Nspire Regular"/>
                <a:cs typeface="TI-Nspire Regular"/>
              </a:rPr>
              <a:t>Get </a:t>
            </a:r>
            <a:r>
              <a:rPr lang="en-US" sz="1100" dirty="0">
                <a:latin typeface="TI-Nspire Regular"/>
                <a:cs typeface="TI-Nspire Regular"/>
              </a:rPr>
              <a:t>t</a:t>
            </a:r>
          </a:p>
          <a:p>
            <a:r>
              <a:rPr lang="en-US" sz="1100" dirty="0" err="1" smtClean="0">
                <a:latin typeface="TI-Nspire Regular"/>
                <a:cs typeface="TI-Nspire Regular"/>
              </a:rPr>
              <a:t>t_offset</a:t>
            </a:r>
            <a:r>
              <a:rPr lang="en-US" sz="1100" dirty="0">
                <a:latin typeface="TI-Nspire Regular"/>
                <a:cs typeface="TI-Nspire Regular"/>
              </a:rPr>
              <a:t>:=</a:t>
            </a:r>
            <a:r>
              <a:rPr lang="en-US" sz="1100" dirty="0" err="1">
                <a:latin typeface="TI-Nspire Regular"/>
                <a:cs typeface="TI-Nspire Regular"/>
              </a:rPr>
              <a:t>t_offset+t</a:t>
            </a:r>
            <a:endParaRPr lang="en-US" sz="1100" dirty="0">
              <a:latin typeface="TI-Nspire Regular"/>
              <a:cs typeface="TI-Nspire Regular"/>
            </a:endParaRPr>
          </a:p>
          <a:p>
            <a:r>
              <a:rPr lang="en-US" sz="1100" dirty="0" smtClean="0">
                <a:latin typeface="TI-Nspire Regular"/>
                <a:cs typeface="TI-Nspire Regular"/>
              </a:rPr>
              <a:t>Wait </a:t>
            </a:r>
            <a:r>
              <a:rPr lang="en-US" sz="1100" dirty="0">
                <a:latin typeface="TI-Nspire Regular"/>
                <a:cs typeface="TI-Nspire Regular"/>
              </a:rPr>
              <a:t>0.1</a:t>
            </a:r>
          </a:p>
          <a:p>
            <a:r>
              <a:rPr lang="en-US" sz="1100" dirty="0" err="1" smtClean="0">
                <a:latin typeface="TI-Nspire Regular"/>
                <a:cs typeface="TI-Nspire Regular"/>
              </a:rPr>
              <a:t>EndFor</a:t>
            </a:r>
            <a:endParaRPr lang="en-US" sz="1100" dirty="0">
              <a:latin typeface="TI-Nspire Regular"/>
              <a:cs typeface="TI-Nspire Regular"/>
            </a:endParaRPr>
          </a:p>
          <a:p>
            <a:r>
              <a:rPr lang="en-US" sz="1100" dirty="0" err="1" smtClean="0">
                <a:latin typeface="TI-Nspire Regular"/>
                <a:cs typeface="TI-Nspire Regular"/>
              </a:rPr>
              <a:t>t_offset</a:t>
            </a:r>
            <a:r>
              <a:rPr lang="en-US" sz="1100" dirty="0">
                <a:latin typeface="TI-Nspire Regular"/>
                <a:cs typeface="TI-Nspire Regular"/>
              </a:rPr>
              <a:t>:=((</a:t>
            </a:r>
            <a:r>
              <a:rPr lang="en-US" sz="1100" dirty="0" err="1">
                <a:latin typeface="TI-Nspire Regular"/>
                <a:cs typeface="TI-Nspire Regular"/>
              </a:rPr>
              <a:t>t_offset</a:t>
            </a:r>
            <a:r>
              <a:rPr lang="en-US" sz="1100" dirty="0">
                <a:latin typeface="TI-Nspire Regular"/>
                <a:cs typeface="TI-Nspire Regular"/>
              </a:rPr>
              <a:t>)/(10))</a:t>
            </a:r>
          </a:p>
          <a:p>
            <a:r>
              <a:rPr lang="en-US" sz="1100" dirty="0" smtClean="0">
                <a:latin typeface="TI-Nspire Regular"/>
                <a:cs typeface="TI-Nspire Regular"/>
              </a:rPr>
              <a:t>n</a:t>
            </a:r>
            <a:r>
              <a:rPr lang="en-US" sz="1100" dirty="0">
                <a:latin typeface="TI-Nspire Regular"/>
                <a:cs typeface="TI-Nspire Regular"/>
              </a:rPr>
              <a:t>:=1</a:t>
            </a:r>
          </a:p>
          <a:p>
            <a:r>
              <a:rPr lang="en-US" sz="1100" dirty="0" smtClean="0">
                <a:latin typeface="TI-Nspire Regular"/>
                <a:cs typeface="TI-Nspire Regular"/>
              </a:rPr>
              <a:t>While </a:t>
            </a:r>
            <a:r>
              <a:rPr lang="en-US" sz="1100" dirty="0" err="1">
                <a:latin typeface="TI-Nspire Regular"/>
                <a:cs typeface="TI-Nspire Regular"/>
              </a:rPr>
              <a:t>key≠"esc</a:t>
            </a:r>
            <a:r>
              <a:rPr lang="en-US" sz="1100" dirty="0">
                <a:latin typeface="TI-Nspire Regular"/>
                <a:cs typeface="TI-Nspire Regular"/>
              </a:rPr>
              <a:t>"</a:t>
            </a:r>
          </a:p>
          <a:p>
            <a:r>
              <a:rPr lang="en-US" sz="1100" dirty="0" smtClean="0">
                <a:latin typeface="TI-Nspire Regular"/>
                <a:cs typeface="TI-Nspire Regular"/>
              </a:rPr>
              <a:t>key</a:t>
            </a:r>
            <a:r>
              <a:rPr lang="en-US" sz="1100" dirty="0">
                <a:latin typeface="TI-Nspire Regular"/>
                <a:cs typeface="TI-Nspire Regular"/>
              </a:rPr>
              <a:t>:=</a:t>
            </a:r>
            <a:r>
              <a:rPr lang="en-US" sz="1100" dirty="0" err="1">
                <a:latin typeface="TI-Nspire Regular"/>
                <a:cs typeface="TI-Nspire Regular"/>
              </a:rPr>
              <a:t>getKey</a:t>
            </a:r>
            <a:r>
              <a:rPr lang="en-US" sz="1100" dirty="0">
                <a:latin typeface="TI-Nspire Regular"/>
                <a:cs typeface="TI-Nspire Regular"/>
              </a:rPr>
              <a:t>()</a:t>
            </a:r>
          </a:p>
          <a:p>
            <a:r>
              <a:rPr lang="en-US" sz="1100" dirty="0" smtClean="0">
                <a:latin typeface="TI-Nspire Regular"/>
                <a:cs typeface="TI-Nspire Regular"/>
              </a:rPr>
              <a:t>Send </a:t>
            </a:r>
            <a:r>
              <a:rPr lang="en-US" sz="1100" dirty="0">
                <a:latin typeface="TI-Nspire Regular"/>
                <a:cs typeface="TI-Nspire Regular"/>
              </a:rPr>
              <a:t>"READ TEMPERATURE </a:t>
            </a:r>
            <a:r>
              <a:rPr lang="en-US" sz="1100" dirty="0" smtClean="0">
                <a:latin typeface="TI-Nspire Regular"/>
                <a:cs typeface="TI-Nspire Regular"/>
              </a:rPr>
              <a:t>1“</a:t>
            </a:r>
          </a:p>
          <a:p>
            <a:r>
              <a:rPr lang="en-US" sz="1100" dirty="0" smtClean="0">
                <a:latin typeface="TI-Nspire Regular"/>
                <a:cs typeface="TI-Nspire Regular"/>
              </a:rPr>
              <a:t>Get </a:t>
            </a:r>
            <a:r>
              <a:rPr lang="en-US" sz="1100" dirty="0">
                <a:latin typeface="TI-Nspire Regular"/>
                <a:cs typeface="TI-Nspire Regular"/>
              </a:rPr>
              <a:t>t</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3,"Temp =",round(t,1),"°</a:t>
            </a:r>
            <a:r>
              <a:rPr lang="en-US" sz="1100" dirty="0" smtClean="0">
                <a:latin typeface="TI-Nspire Regular"/>
                <a:cs typeface="TI-Nspire Regular"/>
              </a:rPr>
              <a:t>C“</a:t>
            </a:r>
          </a:p>
          <a:p>
            <a:r>
              <a:rPr lang="en-US" sz="1100" dirty="0" smtClean="0">
                <a:latin typeface="TI-Nspire Regular"/>
                <a:cs typeface="TI-Nspire Regular"/>
              </a:rPr>
              <a:t>If </a:t>
            </a:r>
            <a:r>
              <a:rPr lang="en-US" sz="1100" dirty="0">
                <a:latin typeface="TI-Nspire Regular"/>
                <a:cs typeface="TI-Nspire Regular"/>
              </a:rPr>
              <a:t>t≥t_offset+9 Then</a:t>
            </a:r>
          </a:p>
          <a:p>
            <a:r>
              <a:rPr lang="en-US" sz="1100" dirty="0" smtClean="0">
                <a:latin typeface="TI-Nspire Regular"/>
                <a:cs typeface="TI-Nspire Regular"/>
              </a:rPr>
              <a:t>Send </a:t>
            </a:r>
            <a:r>
              <a:rPr lang="en-US" sz="1100" dirty="0">
                <a:latin typeface="TI-Nspire Regular"/>
                <a:cs typeface="TI-Nspire Regular"/>
              </a:rPr>
              <a:t>"SET COLOR 0 0 0"</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4,"STRESSED</a:t>
            </a:r>
            <a:r>
              <a:rPr lang="en-US" sz="1100" dirty="0" smtClean="0">
                <a:latin typeface="TI-Nspire Regular"/>
                <a:cs typeface="TI-Nspire Regular"/>
              </a:rPr>
              <a:t>"</a:t>
            </a:r>
            <a:endParaRPr lang="en-US" sz="1100" dirty="0">
              <a:latin typeface="TI-Nspire Regular"/>
              <a:cs typeface="TI-Nspire Regular"/>
            </a:endParaRPr>
          </a:p>
        </p:txBody>
      </p:sp>
      <p:sp>
        <p:nvSpPr>
          <p:cNvPr id="8" name="Rectangle 7"/>
          <p:cNvSpPr/>
          <p:nvPr/>
        </p:nvSpPr>
        <p:spPr>
          <a:xfrm>
            <a:off x="4680738" y="829339"/>
            <a:ext cx="4174010" cy="5847755"/>
          </a:xfrm>
          <a:prstGeom prst="rect">
            <a:avLst/>
          </a:prstGeom>
          <a:solidFill>
            <a:schemeClr val="bg1">
              <a:lumMod val="95000"/>
            </a:schemeClr>
          </a:solidFill>
          <a:ln>
            <a:solidFill>
              <a:schemeClr val="tx1"/>
            </a:solidFill>
          </a:ln>
        </p:spPr>
        <p:txBody>
          <a:bodyPr wrap="square">
            <a:spAutoFit/>
          </a:bodyPr>
          <a:lstStyle/>
          <a:p>
            <a:r>
              <a:rPr lang="en-US" sz="1100" dirty="0" err="1" smtClean="0">
                <a:latin typeface="TI-Nspire Regular"/>
                <a:cs typeface="TI-Nspire Regular"/>
              </a:rPr>
              <a:t>ElseIf</a:t>
            </a:r>
            <a:r>
              <a:rPr lang="en-US" sz="1100" dirty="0" smtClean="0">
                <a:latin typeface="TI-Nspire Regular"/>
                <a:cs typeface="TI-Nspire Regular"/>
              </a:rPr>
              <a:t> </a:t>
            </a:r>
            <a:r>
              <a:rPr lang="en-US" sz="1100" dirty="0">
                <a:latin typeface="TI-Nspire Regular"/>
                <a:cs typeface="TI-Nspire Regular"/>
              </a:rPr>
              <a:t>t≥t_offset+8 and t&lt;t_offset+9 Then</a:t>
            </a:r>
          </a:p>
          <a:p>
            <a:r>
              <a:rPr lang="en-US" sz="1100" dirty="0" smtClean="0">
                <a:latin typeface="TI-Nspire Regular"/>
                <a:cs typeface="TI-Nspire Regular"/>
              </a:rPr>
              <a:t>Send </a:t>
            </a:r>
            <a:r>
              <a:rPr lang="en-US" sz="1100" dirty="0">
                <a:latin typeface="TI-Nspire Regular"/>
                <a:cs typeface="TI-Nspire Regular"/>
              </a:rPr>
              <a:t>"SET COLOR 255 0 0"</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4,"</a:t>
            </a:r>
            <a:r>
              <a:rPr lang="en-US" sz="1100" dirty="0" smtClean="0">
                <a:latin typeface="TI-Nspire Regular"/>
                <a:cs typeface="TI-Nspire Regular"/>
              </a:rPr>
              <a:t>NERVOUS“</a:t>
            </a:r>
          </a:p>
          <a:p>
            <a:r>
              <a:rPr lang="en-US" sz="1100" dirty="0" err="1" smtClean="0">
                <a:latin typeface="TI-Nspire Regular"/>
                <a:cs typeface="TI-Nspire Regular"/>
              </a:rPr>
              <a:t>ElseIf</a:t>
            </a:r>
            <a:r>
              <a:rPr lang="en-US" sz="1100" dirty="0" smtClean="0">
                <a:latin typeface="TI-Nspire Regular"/>
                <a:cs typeface="TI-Nspire Regular"/>
              </a:rPr>
              <a:t> </a:t>
            </a:r>
            <a:r>
              <a:rPr lang="en-US" sz="1100" dirty="0">
                <a:latin typeface="TI-Nspire Regular"/>
                <a:cs typeface="TI-Nspire Regular"/>
              </a:rPr>
              <a:t>t≥t_offset+7 and t&lt;t_offset+8 Then</a:t>
            </a:r>
          </a:p>
          <a:p>
            <a:r>
              <a:rPr lang="en-US" sz="1100" dirty="0" smtClean="0">
                <a:latin typeface="TI-Nspire Regular"/>
                <a:cs typeface="TI-Nspire Regular"/>
              </a:rPr>
              <a:t>Send </a:t>
            </a:r>
            <a:r>
              <a:rPr lang="en-US" sz="1100" dirty="0">
                <a:latin typeface="TI-Nspire Regular"/>
                <a:cs typeface="TI-Nspire Regular"/>
              </a:rPr>
              <a:t>"SET COLOR 200 85 60"</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4,"UNSETTLED"</a:t>
            </a:r>
          </a:p>
          <a:p>
            <a:r>
              <a:rPr lang="en-US" sz="1100" dirty="0" err="1" smtClean="0">
                <a:latin typeface="TI-Nspire Regular"/>
                <a:cs typeface="TI-Nspire Regular"/>
              </a:rPr>
              <a:t>ElseIf</a:t>
            </a:r>
            <a:r>
              <a:rPr lang="en-US" sz="1100" dirty="0" smtClean="0">
                <a:latin typeface="TI-Nspire Regular"/>
                <a:cs typeface="TI-Nspire Regular"/>
              </a:rPr>
              <a:t> </a:t>
            </a:r>
            <a:r>
              <a:rPr lang="en-US" sz="1100" dirty="0">
                <a:latin typeface="TI-Nspire Regular"/>
                <a:cs typeface="TI-Nspire Regular"/>
              </a:rPr>
              <a:t>t≥t_offset+6 and t&lt;t_offset+7 Then</a:t>
            </a:r>
          </a:p>
          <a:p>
            <a:r>
              <a:rPr lang="en-US" sz="1100" dirty="0" smtClean="0">
                <a:latin typeface="TI-Nspire Regular"/>
                <a:cs typeface="TI-Nspire Regular"/>
              </a:rPr>
              <a:t>Send </a:t>
            </a:r>
            <a:r>
              <a:rPr lang="en-US" sz="1100" dirty="0">
                <a:latin typeface="TI-Nspire Regular"/>
                <a:cs typeface="TI-Nspire Regular"/>
              </a:rPr>
              <a:t>"SET COLOR 0 255 0"</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4,"ACTIVE"</a:t>
            </a:r>
          </a:p>
          <a:p>
            <a:r>
              <a:rPr lang="en-US" sz="1100" dirty="0" err="1" smtClean="0">
                <a:latin typeface="TI-Nspire Regular"/>
                <a:cs typeface="TI-Nspire Regular"/>
              </a:rPr>
              <a:t>ElseIf</a:t>
            </a:r>
            <a:r>
              <a:rPr lang="en-US" sz="1100" dirty="0" smtClean="0">
                <a:latin typeface="TI-Nspire Regular"/>
                <a:cs typeface="TI-Nspire Regular"/>
              </a:rPr>
              <a:t> </a:t>
            </a:r>
            <a:r>
              <a:rPr lang="en-US" sz="1100" dirty="0">
                <a:latin typeface="TI-Nspire Regular"/>
                <a:cs typeface="TI-Nspire Regular"/>
              </a:rPr>
              <a:t>t≥t_offset+5 and t&lt;t_offset+6 Then</a:t>
            </a:r>
          </a:p>
          <a:p>
            <a:r>
              <a:rPr lang="en-US" sz="1100" dirty="0" smtClean="0">
                <a:latin typeface="TI-Nspire Regular"/>
                <a:cs typeface="TI-Nspire Regular"/>
              </a:rPr>
              <a:t>Send </a:t>
            </a:r>
            <a:r>
              <a:rPr lang="en-US" sz="1100" dirty="0">
                <a:latin typeface="TI-Nspire Regular"/>
                <a:cs typeface="TI-Nspire Regular"/>
              </a:rPr>
              <a:t>"SET COLOR 0 0 255"</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4,"RELAXED"</a:t>
            </a:r>
          </a:p>
          <a:p>
            <a:r>
              <a:rPr lang="en-US" sz="1100" dirty="0" err="1" smtClean="0">
                <a:latin typeface="TI-Nspire Regular"/>
                <a:cs typeface="TI-Nspire Regular"/>
              </a:rPr>
              <a:t>ElseIf</a:t>
            </a:r>
            <a:r>
              <a:rPr lang="en-US" sz="1100" dirty="0" smtClean="0">
                <a:latin typeface="TI-Nspire Regular"/>
                <a:cs typeface="TI-Nspire Regular"/>
              </a:rPr>
              <a:t> </a:t>
            </a:r>
            <a:r>
              <a:rPr lang="en-US" sz="1100" dirty="0">
                <a:latin typeface="TI-Nspire Regular"/>
                <a:cs typeface="TI-Nspire Regular"/>
              </a:rPr>
              <a:t>t≥t_offset+4 and t&lt;t_offset+5 Then</a:t>
            </a:r>
          </a:p>
          <a:p>
            <a:r>
              <a:rPr lang="en-US" sz="1100" dirty="0" smtClean="0">
                <a:latin typeface="TI-Nspire Regular"/>
                <a:cs typeface="TI-Nspire Regular"/>
              </a:rPr>
              <a:t>Send </a:t>
            </a:r>
            <a:r>
              <a:rPr lang="en-US" sz="1100" dirty="0">
                <a:latin typeface="TI-Nspire Regular"/>
                <a:cs typeface="TI-Nspire Regular"/>
              </a:rPr>
              <a:t>"SET COLOR 0 255 255"</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4,"LOVEABLE"</a:t>
            </a:r>
          </a:p>
          <a:p>
            <a:r>
              <a:rPr lang="en-US" sz="1100" dirty="0" err="1" smtClean="0">
                <a:latin typeface="TI-Nspire Regular"/>
                <a:cs typeface="TI-Nspire Regular"/>
              </a:rPr>
              <a:t>ElseIf</a:t>
            </a:r>
            <a:r>
              <a:rPr lang="en-US" sz="1100" dirty="0" smtClean="0">
                <a:latin typeface="TI-Nspire Regular"/>
                <a:cs typeface="TI-Nspire Regular"/>
              </a:rPr>
              <a:t> </a:t>
            </a:r>
            <a:r>
              <a:rPr lang="en-US" sz="1100" dirty="0">
                <a:latin typeface="TI-Nspire Regular"/>
                <a:cs typeface="TI-Nspire Regular"/>
              </a:rPr>
              <a:t>t≥t_offset+3 and t&lt;t_offset+4 Then</a:t>
            </a:r>
          </a:p>
          <a:p>
            <a:r>
              <a:rPr lang="en-US" sz="1100" dirty="0" smtClean="0">
                <a:latin typeface="TI-Nspire Regular"/>
                <a:cs typeface="TI-Nspire Regular"/>
              </a:rPr>
              <a:t>Send </a:t>
            </a:r>
            <a:r>
              <a:rPr lang="en-US" sz="1100" dirty="0">
                <a:latin typeface="TI-Nspire Regular"/>
                <a:cs typeface="TI-Nspire Regular"/>
              </a:rPr>
              <a:t>"SET COLOR 64 0 150"</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4,"ROMANTIC"</a:t>
            </a:r>
          </a:p>
          <a:p>
            <a:r>
              <a:rPr lang="en-US" sz="1100" dirty="0" err="1" smtClean="0">
                <a:latin typeface="TI-Nspire Regular"/>
                <a:cs typeface="TI-Nspire Regular"/>
              </a:rPr>
              <a:t>ElseIf</a:t>
            </a:r>
            <a:r>
              <a:rPr lang="en-US" sz="1100" dirty="0" smtClean="0">
                <a:latin typeface="TI-Nspire Regular"/>
                <a:cs typeface="TI-Nspire Regular"/>
              </a:rPr>
              <a:t> </a:t>
            </a:r>
            <a:r>
              <a:rPr lang="en-US" sz="1100" dirty="0">
                <a:latin typeface="TI-Nspire Regular"/>
                <a:cs typeface="TI-Nspire Regular"/>
              </a:rPr>
              <a:t>t≥t_offset+2 and t&lt;t_offset+3 Then</a:t>
            </a:r>
          </a:p>
          <a:p>
            <a:r>
              <a:rPr lang="en-US" sz="1100" dirty="0" smtClean="0">
                <a:latin typeface="TI-Nspire Regular"/>
                <a:cs typeface="TI-Nspire Regular"/>
              </a:rPr>
              <a:t>Send </a:t>
            </a:r>
            <a:r>
              <a:rPr lang="en-US" sz="1100" dirty="0">
                <a:latin typeface="TI-Nspire Regular"/>
                <a:cs typeface="TI-Nspire Regular"/>
              </a:rPr>
              <a:t>"SET COLOR 200 40 255"</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4,"HAPPY"</a:t>
            </a:r>
          </a:p>
          <a:p>
            <a:r>
              <a:rPr lang="en-US" sz="1100" dirty="0" err="1" smtClean="0">
                <a:latin typeface="TI-Nspire Regular"/>
                <a:cs typeface="TI-Nspire Regular"/>
              </a:rPr>
              <a:t>ElseIf</a:t>
            </a:r>
            <a:r>
              <a:rPr lang="en-US" sz="1100" dirty="0" smtClean="0">
                <a:latin typeface="TI-Nspire Regular"/>
                <a:cs typeface="TI-Nspire Regular"/>
              </a:rPr>
              <a:t> </a:t>
            </a:r>
            <a:r>
              <a:rPr lang="en-US" sz="1100" dirty="0">
                <a:latin typeface="TI-Nspire Regular"/>
                <a:cs typeface="TI-Nspire Regular"/>
              </a:rPr>
              <a:t>t≥t_offset+1 and t&lt;t_offset+2 Then</a:t>
            </a:r>
          </a:p>
          <a:p>
            <a:r>
              <a:rPr lang="en-US" sz="1100" dirty="0" smtClean="0">
                <a:latin typeface="TI-Nspire Regular"/>
                <a:cs typeface="TI-Nspire Regular"/>
              </a:rPr>
              <a:t>Send </a:t>
            </a:r>
            <a:r>
              <a:rPr lang="en-US" sz="1100" dirty="0">
                <a:latin typeface="TI-Nspire Regular"/>
                <a:cs typeface="TI-Nspire Regular"/>
              </a:rPr>
              <a:t>"SET COLOR 255 190 0"</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4,"TIRED"</a:t>
            </a:r>
          </a:p>
          <a:p>
            <a:r>
              <a:rPr lang="en-US" sz="1100" dirty="0" err="1" smtClean="0">
                <a:latin typeface="TI-Nspire Regular"/>
                <a:cs typeface="TI-Nspire Regular"/>
              </a:rPr>
              <a:t>ElseIf</a:t>
            </a:r>
            <a:r>
              <a:rPr lang="en-US" sz="1100" dirty="0" smtClean="0">
                <a:latin typeface="TI-Nspire Regular"/>
                <a:cs typeface="TI-Nspire Regular"/>
              </a:rPr>
              <a:t> </a:t>
            </a:r>
            <a:r>
              <a:rPr lang="en-US" sz="1100" dirty="0">
                <a:latin typeface="TI-Nspire Regular"/>
                <a:cs typeface="TI-Nspire Regular"/>
              </a:rPr>
              <a:t>t&lt;t_offset+1 Then</a:t>
            </a:r>
          </a:p>
          <a:p>
            <a:r>
              <a:rPr lang="en-US" sz="1100" dirty="0" smtClean="0">
                <a:latin typeface="TI-Nspire Regular"/>
                <a:cs typeface="TI-Nspire Regular"/>
              </a:rPr>
              <a:t>Send </a:t>
            </a:r>
            <a:r>
              <a:rPr lang="en-US" sz="1100" dirty="0">
                <a:latin typeface="TI-Nspire Regular"/>
                <a:cs typeface="TI-Nspire Regular"/>
              </a:rPr>
              <a:t>"SET COLOR 255 0 255"</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4,"CALM"</a:t>
            </a:r>
          </a:p>
          <a:p>
            <a:r>
              <a:rPr lang="en-US" sz="1100" dirty="0" err="1" smtClean="0">
                <a:latin typeface="TI-Nspire Regular"/>
                <a:cs typeface="TI-Nspire Regular"/>
              </a:rPr>
              <a:t>EndIf</a:t>
            </a:r>
            <a:endParaRPr lang="en-US" sz="1100" dirty="0">
              <a:latin typeface="TI-Nspire Regular"/>
              <a:cs typeface="TI-Nspire Regular"/>
            </a:endParaRPr>
          </a:p>
          <a:p>
            <a:r>
              <a:rPr lang="en-US" sz="1100" dirty="0" smtClean="0">
                <a:latin typeface="TI-Nspire Regular"/>
                <a:cs typeface="TI-Nspire Regular"/>
              </a:rPr>
              <a:t>Wait </a:t>
            </a:r>
            <a:r>
              <a:rPr lang="en-US" sz="1100" dirty="0">
                <a:latin typeface="TI-Nspire Regular"/>
                <a:cs typeface="TI-Nspire Regular"/>
              </a:rPr>
              <a:t>0.5</a:t>
            </a:r>
          </a:p>
          <a:p>
            <a:r>
              <a:rPr lang="en-US" sz="1100" dirty="0" smtClean="0">
                <a:latin typeface="TI-Nspire Regular"/>
                <a:cs typeface="TI-Nspire Regular"/>
              </a:rPr>
              <a:t>time[n</a:t>
            </a:r>
            <a:r>
              <a:rPr lang="en-US" sz="1100" dirty="0">
                <a:latin typeface="TI-Nspire Regular"/>
                <a:cs typeface="TI-Nspire Regular"/>
              </a:rPr>
              <a:t>]:=n*0.5</a:t>
            </a:r>
          </a:p>
          <a:p>
            <a:r>
              <a:rPr lang="en-US" sz="1100" dirty="0" smtClean="0">
                <a:latin typeface="TI-Nspire Regular"/>
                <a:cs typeface="TI-Nspire Regular"/>
              </a:rPr>
              <a:t>temp[n</a:t>
            </a:r>
            <a:r>
              <a:rPr lang="en-US" sz="1100" dirty="0">
                <a:latin typeface="TI-Nspire Regular"/>
                <a:cs typeface="TI-Nspire Regular"/>
              </a:rPr>
              <a:t>]:=</a:t>
            </a:r>
            <a:r>
              <a:rPr lang="en-US" sz="1100" dirty="0" smtClean="0">
                <a:latin typeface="TI-Nspire Regular"/>
                <a:cs typeface="TI-Nspire Regular"/>
              </a:rPr>
              <a:t>t</a:t>
            </a:r>
          </a:p>
          <a:p>
            <a:r>
              <a:rPr lang="en-US" sz="1100" dirty="0" smtClean="0">
                <a:latin typeface="TI-Nspire Regular"/>
                <a:cs typeface="TI-Nspire Regular"/>
              </a:rPr>
              <a:t> </a:t>
            </a:r>
            <a:r>
              <a:rPr lang="en-US" sz="1100" dirty="0">
                <a:latin typeface="TI-Nspire Regular"/>
                <a:cs typeface="TI-Nspire Regular"/>
              </a:rPr>
              <a:t>n:=n+1</a:t>
            </a:r>
          </a:p>
          <a:p>
            <a:r>
              <a:rPr lang="en-US" sz="1100" dirty="0" err="1" smtClean="0">
                <a:latin typeface="TI-Nspire Regular"/>
                <a:cs typeface="TI-Nspire Regular"/>
              </a:rPr>
              <a:t>EndWhile</a:t>
            </a:r>
            <a:endParaRPr lang="en-US" sz="1100" dirty="0">
              <a:latin typeface="TI-Nspire Regular"/>
              <a:cs typeface="TI-Nspire Regular"/>
            </a:endParaRPr>
          </a:p>
          <a:p>
            <a:r>
              <a:rPr lang="en-US" sz="1100" dirty="0" err="1" smtClean="0">
                <a:latin typeface="TI-Nspire Regular"/>
                <a:cs typeface="TI-Nspire Regular"/>
              </a:rPr>
              <a:t>EndPrgm</a:t>
            </a:r>
            <a:endParaRPr lang="en-US" sz="1100" dirty="0">
              <a:latin typeface="TI-Nspire Regular"/>
              <a:cs typeface="TI-Nspire Regular"/>
            </a:endParaRPr>
          </a:p>
        </p:txBody>
      </p:sp>
      <p:sp>
        <p:nvSpPr>
          <p:cNvPr id="6" name="Rounded Rectangle 5"/>
          <p:cNvSpPr/>
          <p:nvPr/>
        </p:nvSpPr>
        <p:spPr>
          <a:xfrm>
            <a:off x="6509313" y="109166"/>
            <a:ext cx="2478435" cy="6679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
        <p:nvSpPr>
          <p:cNvPr id="7" name="TextBox 6"/>
          <p:cNvSpPr txBox="1"/>
          <p:nvPr/>
        </p:nvSpPr>
        <p:spPr>
          <a:xfrm>
            <a:off x="5915025" y="5338962"/>
            <a:ext cx="3072723" cy="1200329"/>
          </a:xfrm>
          <a:prstGeom prst="rect">
            <a:avLst/>
          </a:prstGeom>
          <a:noFill/>
        </p:spPr>
        <p:txBody>
          <a:bodyPr wrap="square" rtlCol="0">
            <a:spAutoFit/>
          </a:bodyPr>
          <a:lstStyle/>
          <a:p>
            <a:r>
              <a:rPr lang="en-US" i="1" dirty="0" smtClean="0"/>
              <a:t>This program is also available in the </a:t>
            </a:r>
            <a:r>
              <a:rPr lang="en-US" b="1" i="1" dirty="0" err="1" smtClean="0"/>
              <a:t>MoodRing_Advanced.TNS</a:t>
            </a:r>
            <a:r>
              <a:rPr lang="en-US" i="1" dirty="0" smtClean="0"/>
              <a:t> file provided</a:t>
            </a:r>
            <a:r>
              <a:rPr lang="en-US" dirty="0" smtClean="0"/>
              <a:t>. </a:t>
            </a:r>
            <a:endParaRPr lang="en-US" dirty="0"/>
          </a:p>
        </p:txBody>
      </p:sp>
    </p:spTree>
    <p:extLst>
      <p:ext uri="{BB962C8B-B14F-4D97-AF65-F5344CB8AC3E}">
        <p14:creationId xmlns:p14="http://schemas.microsoft.com/office/powerpoint/2010/main" val="4058805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4900" dirty="0" smtClean="0"/>
              <a:t>Mood</a:t>
            </a:r>
            <a:r>
              <a:rPr lang="en-US" dirty="0" smtClean="0"/>
              <a:t> Rings: How do they work?</a:t>
            </a:r>
            <a:endParaRPr lang="en-US" dirty="0"/>
          </a:p>
        </p:txBody>
      </p:sp>
      <p:sp>
        <p:nvSpPr>
          <p:cNvPr id="3" name="Rectangle 2"/>
          <p:cNvSpPr/>
          <p:nvPr/>
        </p:nvSpPr>
        <p:spPr>
          <a:xfrm>
            <a:off x="233451" y="1348143"/>
            <a:ext cx="4638588" cy="5247590"/>
          </a:xfrm>
          <a:prstGeom prst="rect">
            <a:avLst/>
          </a:prstGeom>
        </p:spPr>
        <p:txBody>
          <a:bodyPr wrap="square">
            <a:spAutoFit/>
          </a:bodyPr>
          <a:lstStyle/>
          <a:p>
            <a:pPr>
              <a:spcBef>
                <a:spcPts val="600"/>
              </a:spcBef>
            </a:pPr>
            <a:r>
              <a:rPr lang="en-US" sz="2000" b="1" dirty="0"/>
              <a:t>Background:</a:t>
            </a:r>
            <a:r>
              <a:rPr lang="en-US" sz="2000" dirty="0"/>
              <a:t> </a:t>
            </a:r>
            <a:endParaRPr lang="en-US" sz="2000" dirty="0" smtClean="0"/>
          </a:p>
          <a:p>
            <a:pPr marL="342900" indent="-342900">
              <a:spcBef>
                <a:spcPts val="600"/>
              </a:spcBef>
              <a:buFont typeface="Arial" panose="020B0604020202020204" pitchFamily="34" charset="0"/>
              <a:buChar char="•"/>
            </a:pPr>
            <a:r>
              <a:rPr lang="en-US" sz="2000" dirty="0" smtClean="0"/>
              <a:t>The </a:t>
            </a:r>
            <a:r>
              <a:rPr lang="en-US" sz="2000" dirty="0"/>
              <a:t>mood ring was invented by Joshua Reynolds. Mood rings enjoyed fad popularity in the 1970s and are still around today. </a:t>
            </a:r>
            <a:endParaRPr lang="en-US" sz="2000" dirty="0" smtClean="0"/>
          </a:p>
          <a:p>
            <a:pPr marL="342900" indent="-342900">
              <a:spcBef>
                <a:spcPts val="600"/>
              </a:spcBef>
              <a:buFont typeface="Arial" panose="020B0604020202020204" pitchFamily="34" charset="0"/>
              <a:buChar char="•"/>
            </a:pPr>
            <a:r>
              <a:rPr lang="en-US" sz="2000" dirty="0" smtClean="0"/>
              <a:t>The </a:t>
            </a:r>
            <a:r>
              <a:rPr lang="en-US" sz="2000" dirty="0"/>
              <a:t>stone of the ring changes color, supposedly according to the mood of the wearer. </a:t>
            </a:r>
            <a:endParaRPr lang="en-US" sz="2000" dirty="0" smtClean="0"/>
          </a:p>
          <a:p>
            <a:pPr marL="342900" indent="-342900">
              <a:spcBef>
                <a:spcPts val="600"/>
              </a:spcBef>
              <a:buFont typeface="Arial" panose="020B0604020202020204" pitchFamily="34" charset="0"/>
              <a:buChar char="•"/>
            </a:pPr>
            <a:r>
              <a:rPr lang="en-US" sz="2000" dirty="0" smtClean="0"/>
              <a:t>The </a:t>
            </a:r>
            <a:r>
              <a:rPr lang="en-US" sz="2000" dirty="0"/>
              <a:t>'stone' of a mood ring is really a hollow glass shell containing </a:t>
            </a:r>
            <a:r>
              <a:rPr lang="en-US" sz="2000" i="1" dirty="0" err="1"/>
              <a:t>thermotropic</a:t>
            </a:r>
            <a:r>
              <a:rPr lang="en-US" sz="2000" dirty="0"/>
              <a:t> liquid crystals. Modern mood rings are made from a flat plastic strip containing liquid crystals that is inserted into the hollow glass and mounted within the bezel of the mood ring.</a:t>
            </a:r>
          </a:p>
        </p:txBody>
      </p:sp>
      <p:pic>
        <p:nvPicPr>
          <p:cNvPr id="1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4106"/>
          <a:stretch/>
        </p:blipFill>
        <p:spPr bwMode="auto">
          <a:xfrm>
            <a:off x="4992149" y="1913462"/>
            <a:ext cx="3851098" cy="2749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60348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237071" y="1600200"/>
            <a:ext cx="4419600" cy="5257800"/>
          </a:xfrm>
        </p:spPr>
        <p:txBody>
          <a:bodyPr>
            <a:normAutofit fontScale="25000" lnSpcReduction="20000"/>
          </a:bodyPr>
          <a:lstStyle/>
          <a:p>
            <a:pPr>
              <a:lnSpc>
                <a:spcPct val="120000"/>
              </a:lnSpc>
              <a:buFont typeface="Arial" panose="020B0604020202020204" pitchFamily="34" charset="0"/>
              <a:buChar char="•"/>
            </a:pPr>
            <a:r>
              <a:rPr lang="en-US" sz="8000" dirty="0"/>
              <a:t>The crystals respond to changes in temperature by twisting in a regular way. The twisting changes their molecular geometry, which alters the wavelengths of light that are reflected from the crystals. </a:t>
            </a:r>
            <a:endParaRPr lang="en-US" sz="8000" dirty="0" smtClean="0"/>
          </a:p>
          <a:p>
            <a:pPr>
              <a:lnSpc>
                <a:spcPct val="120000"/>
              </a:lnSpc>
              <a:buFont typeface="Arial" panose="020B0604020202020204" pitchFamily="34" charset="0"/>
              <a:buChar char="•"/>
            </a:pPr>
            <a:r>
              <a:rPr lang="en-US" sz="8000" b="1" i="1" dirty="0" smtClean="0"/>
              <a:t>Wavelengths</a:t>
            </a:r>
            <a:r>
              <a:rPr lang="en-US" sz="8000" dirty="0" smtClean="0"/>
              <a:t> </a:t>
            </a:r>
            <a:r>
              <a:rPr lang="en-US" sz="8000" dirty="0"/>
              <a:t>of light are another way of saying color, so when the temperature of the liquid crystals change, so does the color reflected from the stone. Thus, the ring changes color with the hand temperature of the wearer.</a:t>
            </a:r>
          </a:p>
          <a:p>
            <a:endParaRPr lang="en-US" dirty="0"/>
          </a:p>
        </p:txBody>
      </p:sp>
      <p:pic>
        <p:nvPicPr>
          <p:cNvPr id="2050" name="Picture 2" descr="C:\Users\a0870037\AppData\Local\Microsoft\Windows\Temporary Internet Files\Content.Outlook\PJ5TU0BP\CL13165 electromagnetic spectrum.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37034" y="1727199"/>
            <a:ext cx="4202075" cy="3539065"/>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a:spLocks noGrp="1"/>
          </p:cNvSpPr>
          <p:nvPr>
            <p:ph type="title"/>
          </p:nvPr>
        </p:nvSpPr>
        <p:spPr/>
        <p:txBody>
          <a:bodyPr>
            <a:normAutofit fontScale="90000"/>
          </a:bodyPr>
          <a:lstStyle/>
          <a:p>
            <a:pPr algn="ctr"/>
            <a:r>
              <a:rPr lang="en-US" sz="4900" dirty="0" smtClean="0"/>
              <a:t>Mood</a:t>
            </a:r>
            <a:r>
              <a:rPr lang="en-US" dirty="0" smtClean="0"/>
              <a:t> Rings: How do they work?</a:t>
            </a:r>
            <a:endParaRPr lang="en-US" dirty="0"/>
          </a:p>
        </p:txBody>
      </p:sp>
    </p:spTree>
    <p:extLst>
      <p:ext uri="{BB962C8B-B14F-4D97-AF65-F5344CB8AC3E}">
        <p14:creationId xmlns:p14="http://schemas.microsoft.com/office/powerpoint/2010/main" val="15545169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Time to DIY: Digital Mood Ring!</a:t>
            </a:r>
            <a:endParaRPr lang="en-US" dirty="0"/>
          </a:p>
        </p:txBody>
      </p:sp>
      <p:sp>
        <p:nvSpPr>
          <p:cNvPr id="4" name="Content Placeholder 3"/>
          <p:cNvSpPr>
            <a:spLocks noGrp="1"/>
          </p:cNvSpPr>
          <p:nvPr>
            <p:ph sz="half" idx="1"/>
          </p:nvPr>
        </p:nvSpPr>
        <p:spPr>
          <a:xfrm>
            <a:off x="353683" y="1473678"/>
            <a:ext cx="5175580" cy="4909868"/>
          </a:xfrm>
        </p:spPr>
        <p:txBody>
          <a:bodyPr>
            <a:normAutofit lnSpcReduction="10000"/>
          </a:bodyPr>
          <a:lstStyle/>
          <a:p>
            <a:pPr marL="0" lvl="0" indent="0">
              <a:buNone/>
            </a:pPr>
            <a:r>
              <a:rPr lang="en-US" sz="2000" b="1" dirty="0" smtClean="0">
                <a:solidFill>
                  <a:srgbClr val="525252"/>
                </a:solidFill>
              </a:rPr>
              <a:t>The Design Challenge:</a:t>
            </a:r>
            <a:endParaRPr lang="en-US" sz="2000" b="1" dirty="0">
              <a:solidFill>
                <a:srgbClr val="525252"/>
              </a:solidFill>
            </a:endParaRPr>
          </a:p>
          <a:p>
            <a:pPr marL="0" lvl="0" indent="0">
              <a:buNone/>
            </a:pPr>
            <a:r>
              <a:rPr lang="en-US" sz="2000" dirty="0">
                <a:solidFill>
                  <a:srgbClr val="525252"/>
                </a:solidFill>
              </a:rPr>
              <a:t>Design and build a digital mood ring using the pipe cleaner that fits snugly on your finger, placement should be similar to any ring worn on the finger. Be sure the flat part of the temperature sensor is touching your skin</a:t>
            </a:r>
            <a:r>
              <a:rPr lang="en-US" sz="2000" dirty="0" smtClean="0">
                <a:solidFill>
                  <a:srgbClr val="525252"/>
                </a:solidFill>
              </a:rPr>
              <a:t>.</a:t>
            </a:r>
            <a:endParaRPr lang="en-US" sz="2000" dirty="0">
              <a:solidFill>
                <a:srgbClr val="525252"/>
              </a:solidFill>
            </a:endParaRPr>
          </a:p>
          <a:p>
            <a:pPr marL="0" indent="0">
              <a:buNone/>
            </a:pPr>
            <a:r>
              <a:rPr lang="en-US" sz="2000" b="1" i="1" dirty="0"/>
              <a:t>In this project, you will </a:t>
            </a:r>
            <a:r>
              <a:rPr lang="en-US" sz="2000" b="1" i="1" dirty="0" smtClean="0"/>
              <a:t>investigate:</a:t>
            </a:r>
          </a:p>
          <a:p>
            <a:pPr>
              <a:buFont typeface="Arial" panose="020B0604020202020204" pitchFamily="34" charset="0"/>
              <a:buChar char="•"/>
            </a:pPr>
            <a:r>
              <a:rPr lang="en-US" sz="2000" dirty="0" smtClean="0"/>
              <a:t> </a:t>
            </a:r>
            <a:r>
              <a:rPr lang="en-US" sz="2000" dirty="0"/>
              <a:t>temperature measurement using a temperature sensor and then build a digital mood ring that changes the color of the Hub’s Red, Green, and Blue (RGB) light emitting diode (LED) as the temperature your finger changes. </a:t>
            </a:r>
            <a:endParaRPr lang="en-US" sz="2000" dirty="0" smtClean="0"/>
          </a:p>
          <a:p>
            <a:pPr>
              <a:buFont typeface="Arial" panose="020B0604020202020204" pitchFamily="34" charset="0"/>
              <a:buChar char="•"/>
            </a:pPr>
            <a:r>
              <a:rPr lang="en-US" sz="2000" dirty="0" smtClean="0"/>
              <a:t>You </a:t>
            </a:r>
            <a:r>
              <a:rPr lang="en-US" sz="2000" dirty="0"/>
              <a:t>can even display what mood you are in on your calculator!</a:t>
            </a:r>
          </a:p>
          <a:p>
            <a:pPr marL="0" lvl="0" indent="0">
              <a:lnSpc>
                <a:spcPct val="150000"/>
              </a:lnSpc>
              <a:buNone/>
            </a:pPr>
            <a:endParaRPr lang="en-US" sz="1600" dirty="0">
              <a:solidFill>
                <a:srgbClr val="525252"/>
              </a:solidFill>
            </a:endParaRPr>
          </a:p>
          <a:p>
            <a:endParaRPr lang="en-US" dirty="0"/>
          </a:p>
        </p:txBody>
      </p:sp>
      <p:pic>
        <p:nvPicPr>
          <p:cNvPr id="9" name="Picture 3"/>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37028" t="37422" r="38224" b="9366"/>
          <a:stretch/>
        </p:blipFill>
        <p:spPr bwMode="auto">
          <a:xfrm>
            <a:off x="5529263" y="1590718"/>
            <a:ext cx="3230155" cy="4167145"/>
          </a:xfrm>
          <a:prstGeom prst="rect">
            <a:avLst/>
          </a:prstGeom>
          <a:noFill/>
          <a:ln w="9525">
            <a:solidFill>
              <a:schemeClr val="tx2"/>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378959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Parts List:</a:t>
            </a:r>
            <a:endParaRPr lang="en-US" dirty="0"/>
          </a:p>
        </p:txBody>
      </p:sp>
      <p:sp>
        <p:nvSpPr>
          <p:cNvPr id="3" name="Content Placeholder 2"/>
          <p:cNvSpPr>
            <a:spLocks noGrp="1"/>
          </p:cNvSpPr>
          <p:nvPr>
            <p:ph sz="half" idx="1"/>
          </p:nvPr>
        </p:nvSpPr>
        <p:spPr/>
        <p:txBody>
          <a:bodyPr>
            <a:normAutofit/>
          </a:bodyPr>
          <a:lstStyle/>
          <a:p>
            <a:r>
              <a:rPr lang="en-US" sz="2400" dirty="0" smtClean="0"/>
              <a:t>TI-Nspire CX family or TI-84 Plus CE Graphing Calculator</a:t>
            </a:r>
          </a:p>
          <a:p>
            <a:pPr lvl="0"/>
            <a:r>
              <a:rPr lang="en-US" sz="2400" dirty="0" smtClean="0"/>
              <a:t>TI-Innovator™ Hub</a:t>
            </a:r>
          </a:p>
          <a:p>
            <a:pPr lvl="0"/>
            <a:r>
              <a:rPr lang="en-US" sz="2400" dirty="0" smtClean="0"/>
              <a:t>Temperature Sensor</a:t>
            </a:r>
            <a:endParaRPr lang="en-US" sz="1600" dirty="0" smtClean="0"/>
          </a:p>
          <a:p>
            <a:pPr marL="0" lvl="0" indent="0">
              <a:buNone/>
            </a:pPr>
            <a:endParaRPr lang="en-US" sz="2300" dirty="0"/>
          </a:p>
          <a:p>
            <a:endParaRPr lang="en-US" dirty="0"/>
          </a:p>
        </p:txBody>
      </p:sp>
      <p:sp>
        <p:nvSpPr>
          <p:cNvPr id="4" name="Content Placeholder 3"/>
          <p:cNvSpPr>
            <a:spLocks noGrp="1"/>
          </p:cNvSpPr>
          <p:nvPr>
            <p:ph sz="half" idx="2"/>
          </p:nvPr>
        </p:nvSpPr>
        <p:spPr/>
        <p:txBody>
          <a:bodyPr>
            <a:normAutofit/>
          </a:bodyPr>
          <a:lstStyle/>
          <a:p>
            <a:pPr lvl="0"/>
            <a:r>
              <a:rPr lang="en-US" sz="2400" dirty="0"/>
              <a:t>Cellophane tape</a:t>
            </a:r>
          </a:p>
          <a:p>
            <a:pPr lvl="0"/>
            <a:r>
              <a:rPr lang="en-US" sz="2400" dirty="0"/>
              <a:t>Colored chenille </a:t>
            </a:r>
            <a:r>
              <a:rPr lang="en-US" sz="2400" dirty="0" smtClean="0"/>
              <a:t>stem (pipe cleaner)</a:t>
            </a:r>
            <a:endParaRPr lang="en-US" sz="2400" dirty="0"/>
          </a:p>
          <a:p>
            <a:r>
              <a:rPr lang="en-US" sz="2400" dirty="0"/>
              <a:t>A mood to be </a:t>
            </a:r>
            <a:r>
              <a:rPr lang="en-US" sz="2400" dirty="0" smtClean="0"/>
              <a:t>measured</a:t>
            </a:r>
            <a:endParaRPr lang="en-US" sz="2400" dirty="0"/>
          </a:p>
        </p:txBody>
      </p:sp>
      <p:pic>
        <p:nvPicPr>
          <p:cNvPr id="6" name="Picture 5"/>
          <p:cNvPicPr/>
          <p:nvPr/>
        </p:nvPicPr>
        <p:blipFill rotWithShape="1">
          <a:blip r:embed="rId3" cstate="email">
            <a:extLst>
              <a:ext uri="{28A0092B-C50C-407E-A947-70E740481C1C}">
                <a14:useLocalDpi xmlns:a14="http://schemas.microsoft.com/office/drawing/2010/main" val="0"/>
              </a:ext>
            </a:extLst>
          </a:blip>
          <a:srcRect l="65444" t="-4861" r="-2435" b="1"/>
          <a:stretch/>
        </p:blipFill>
        <p:spPr bwMode="auto">
          <a:xfrm>
            <a:off x="6557963" y="3571875"/>
            <a:ext cx="1653150" cy="2452946"/>
          </a:xfrm>
          <a:prstGeom prst="rect">
            <a:avLst/>
          </a:prstGeom>
          <a:ln>
            <a:noFill/>
          </a:ln>
          <a:extLst>
            <a:ext uri="{53640926-AAD7-44D8-BBD7-CCE9431645EC}">
              <a14:shadowObscured xmlns:a14="http://schemas.microsoft.com/office/drawing/2010/main"/>
            </a:ext>
          </a:extLst>
        </p:spPr>
      </p:pic>
      <p:pic>
        <p:nvPicPr>
          <p:cNvPr id="1026" name="Picture 2" descr="C:\Users\a0870037\AppData\Local\Microsoft\Windows\Temporary Internet Files\Content.IE5\O5JKRFG0\21159496_6e51e2376c[1].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003773" y="3958742"/>
            <a:ext cx="3165243" cy="237393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p:nvPr/>
        </p:nvPicPr>
        <p:blipFill rotWithShape="1">
          <a:blip r:embed="rId5" cstate="email">
            <a:extLst>
              <a:ext uri="{28A0092B-C50C-407E-A947-70E740481C1C}">
                <a14:useLocalDpi xmlns:a14="http://schemas.microsoft.com/office/drawing/2010/main" val="0"/>
              </a:ext>
            </a:extLst>
          </a:blip>
          <a:srcRect l="19301" t="38268" r="33490" b="40288"/>
          <a:stretch/>
        </p:blipFill>
        <p:spPr bwMode="auto">
          <a:xfrm>
            <a:off x="4495800" y="4546238"/>
            <a:ext cx="2109789" cy="53279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77019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Engineering Design Process:</a:t>
            </a:r>
            <a:endParaRPr lang="en-US" sz="3200" dirty="0"/>
          </a:p>
        </p:txBody>
      </p:sp>
      <p:sp>
        <p:nvSpPr>
          <p:cNvPr id="3" name="Content Placeholder 2"/>
          <p:cNvSpPr>
            <a:spLocks noGrp="1"/>
          </p:cNvSpPr>
          <p:nvPr>
            <p:ph idx="1"/>
          </p:nvPr>
        </p:nvSpPr>
        <p:spPr>
          <a:xfrm>
            <a:off x="457200" y="1435100"/>
            <a:ext cx="8229600" cy="4495800"/>
          </a:xfrm>
        </p:spPr>
        <p:txBody>
          <a:bodyPr>
            <a:normAutofit fontScale="92500" lnSpcReduction="10000"/>
          </a:bodyPr>
          <a:lstStyle/>
          <a:p>
            <a:r>
              <a:rPr lang="en-US" dirty="0" smtClean="0"/>
              <a:t>Define Problem</a:t>
            </a:r>
          </a:p>
          <a:p>
            <a:r>
              <a:rPr lang="en-US" dirty="0" smtClean="0"/>
              <a:t>Design a proposed solution</a:t>
            </a:r>
          </a:p>
          <a:p>
            <a:r>
              <a:rPr lang="en-US" dirty="0" smtClean="0"/>
              <a:t>Present group’s design to class.</a:t>
            </a:r>
          </a:p>
          <a:p>
            <a:r>
              <a:rPr lang="en-US" dirty="0" smtClean="0"/>
              <a:t>Listen to feedback and make appropriate changes.</a:t>
            </a:r>
          </a:p>
          <a:p>
            <a:r>
              <a:rPr lang="en-US" dirty="0" smtClean="0"/>
              <a:t>Build and test the design.</a:t>
            </a:r>
          </a:p>
          <a:p>
            <a:r>
              <a:rPr lang="en-US" dirty="0" smtClean="0"/>
              <a:t>Use test results to make appropriate and informed changes to design.</a:t>
            </a:r>
          </a:p>
          <a:p>
            <a:r>
              <a:rPr lang="en-US" dirty="0" smtClean="0"/>
              <a:t>Present your solution to class.</a:t>
            </a:r>
            <a:endParaRPr lang="en-US" dirty="0"/>
          </a:p>
        </p:txBody>
      </p:sp>
    </p:spTree>
    <p:extLst>
      <p:ext uri="{BB962C8B-B14F-4D97-AF65-F5344CB8AC3E}">
        <p14:creationId xmlns:p14="http://schemas.microsoft.com/office/powerpoint/2010/main" val="35388727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EdTech_ppt template">
  <a:themeElements>
    <a:clrScheme name="Custom 1">
      <a:dk1>
        <a:srgbClr val="525252"/>
      </a:dk1>
      <a:lt1>
        <a:srgbClr val="FFFFFF"/>
      </a:lt1>
      <a:dk2>
        <a:srgbClr val="000000"/>
      </a:dk2>
      <a:lt2>
        <a:srgbClr val="FFFFFF"/>
      </a:lt2>
      <a:accent1>
        <a:srgbClr val="D1282E"/>
      </a:accent1>
      <a:accent2>
        <a:srgbClr val="363636"/>
      </a:accent2>
      <a:accent3>
        <a:srgbClr val="888888"/>
      </a:accent3>
      <a:accent4>
        <a:srgbClr val="8064A2"/>
      </a:accent4>
      <a:accent5>
        <a:srgbClr val="4BACC6"/>
      </a:accent5>
      <a:accent6>
        <a:srgbClr val="F79646"/>
      </a:accent6>
      <a:hlink>
        <a:srgbClr val="1973B4"/>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EdTech_ppt template.thmx</Template>
  <TotalTime>70478</TotalTime>
  <Words>5208</Words>
  <Application>Microsoft Office PowerPoint</Application>
  <PresentationFormat>On-screen Show (4:3)</PresentationFormat>
  <Paragraphs>581</Paragraphs>
  <Slides>47</Slides>
  <Notes>42</Notes>
  <HiddenSlides>11</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EdTech_ppt template</vt:lpstr>
      <vt:lpstr>DIY: Mood Ring Project </vt:lpstr>
      <vt:lpstr>Overview of Sections:</vt:lpstr>
      <vt:lpstr>Note to the Teacher- This slide deck offers two different paths for the Classroom Presentation: </vt:lpstr>
      <vt:lpstr>1. Project Overview and Intro to Programming</vt:lpstr>
      <vt:lpstr>Mood Rings: How do they work?</vt:lpstr>
      <vt:lpstr>Mood Rings: How do they work?</vt:lpstr>
      <vt:lpstr>Time to DIY: Digital Mood Ring!</vt:lpstr>
      <vt:lpstr>Project Parts List:</vt:lpstr>
      <vt:lpstr>Engineering Design Process:</vt:lpstr>
      <vt:lpstr>1.2b Introduction to Programming: TI-Nspire Cx</vt:lpstr>
      <vt:lpstr>PowerPoint Presentation</vt:lpstr>
      <vt:lpstr>Introduction to Coding: 10 Minutes of Code!</vt:lpstr>
      <vt:lpstr>‘Fast Track’ Student Task: Create and execute a program to display “Hello World”</vt:lpstr>
      <vt:lpstr>Background: Programming tips</vt:lpstr>
      <vt:lpstr>‘Fast Track’ Student Task: Create and execute a program to display “Hello World” 10 times using a loop</vt:lpstr>
      <vt:lpstr>‘Fast Track’ Student Task: Create and execute a program that asks how many times “Hello World” will displayed. The number of times must be between 5 and 10.</vt:lpstr>
      <vt:lpstr>2. Introduction to the tI-Innovator™ Hub </vt:lpstr>
      <vt:lpstr>Introduction to the TI-Innovator™ Hub </vt:lpstr>
      <vt:lpstr>More 10 Minutes of Code…with TI-Innovator!</vt:lpstr>
      <vt:lpstr>‘Fast Track’ Student Task: Write Program to Display Colors on the TI-Innovator™ Hub</vt:lpstr>
      <vt:lpstr>‘Fast Track’ Exploration: Color </vt:lpstr>
      <vt:lpstr>3. Using Input and Output devices</vt:lpstr>
      <vt:lpstr>Brightness Sensor on TI-Innovator Hub </vt:lpstr>
      <vt:lpstr>10 Minutes of Code with TI-Innovator:  Exploring Input, Output</vt:lpstr>
      <vt:lpstr>‘Fast Track’: Example Code for Brightness sensor</vt:lpstr>
      <vt:lpstr>Temperature Sensor</vt:lpstr>
      <vt:lpstr>Connecting the Temperature Sensor</vt:lpstr>
      <vt:lpstr>Using the Temperature Sensor</vt:lpstr>
      <vt:lpstr>Exploration: Temperature Sensor </vt:lpstr>
      <vt:lpstr>One line of code can change the readings from  C  F: </vt:lpstr>
      <vt:lpstr>5. Putting it all Together- DIY Mood Ring</vt:lpstr>
      <vt:lpstr>Time to DIY: Digital Mood Ring!</vt:lpstr>
      <vt:lpstr>Design Goals:</vt:lpstr>
      <vt:lpstr>Design Challenge- HINTS:</vt:lpstr>
      <vt:lpstr>Student Task: DIY Mood Ring</vt:lpstr>
      <vt:lpstr>Using a flowchart to plan:</vt:lpstr>
      <vt:lpstr>Student Task: DIY Mood Ring</vt:lpstr>
      <vt:lpstr>Student Task: HINTS</vt:lpstr>
      <vt:lpstr>Student Task: DIY Mood Ring</vt:lpstr>
      <vt:lpstr>Sample Code: Decision Making and Logic Statements</vt:lpstr>
      <vt:lpstr>Sample Code: For…EndFor loop</vt:lpstr>
      <vt:lpstr>Extension: Get Creative! </vt:lpstr>
      <vt:lpstr>6. Presentation: Sell your Product</vt:lpstr>
      <vt:lpstr>Things to consider for your product pitch….</vt:lpstr>
      <vt:lpstr>7. Completed Sample Code</vt:lpstr>
      <vt:lpstr>Example Completed Program- TI-Nspire CX (Basic code)</vt:lpstr>
      <vt:lpstr>TI-Nspire CX – Sample Program (More Advanced Code)</vt:lpstr>
    </vt:vector>
  </TitlesOfParts>
  <Company>Texas Instruments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 in STEM</dc:title>
  <dc:creator>Texas Instruments</dc:creator>
  <cp:lastModifiedBy>Kugler, Cara</cp:lastModifiedBy>
  <cp:revision>1549</cp:revision>
  <cp:lastPrinted>2016-06-09T16:23:23Z</cp:lastPrinted>
  <dcterms:created xsi:type="dcterms:W3CDTF">2015-05-25T16:46:43Z</dcterms:created>
  <dcterms:modified xsi:type="dcterms:W3CDTF">2018-06-06T15:58:52Z</dcterms:modified>
</cp:coreProperties>
</file>