
<file path=[Content_Types].xml><?xml version="1.0" encoding="utf-8"?>
<Types xmlns="http://schemas.openxmlformats.org/package/2006/content-types">
  <Default Extension="png" ContentType="image/png"/>
  <Default Extension="tmp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873" r:id="rId2"/>
    <p:sldId id="905" r:id="rId3"/>
    <p:sldId id="902" r:id="rId4"/>
    <p:sldId id="901" r:id="rId5"/>
    <p:sldId id="903" r:id="rId6"/>
    <p:sldId id="874" r:id="rId7"/>
    <p:sldId id="893" r:id="rId8"/>
    <p:sldId id="894" r:id="rId9"/>
    <p:sldId id="895" r:id="rId10"/>
    <p:sldId id="896" r:id="rId11"/>
    <p:sldId id="897" r:id="rId12"/>
    <p:sldId id="799" r:id="rId13"/>
    <p:sldId id="876" r:id="rId14"/>
    <p:sldId id="877" r:id="rId15"/>
    <p:sldId id="878" r:id="rId16"/>
    <p:sldId id="879" r:id="rId17"/>
    <p:sldId id="881" r:id="rId18"/>
    <p:sldId id="885" r:id="rId19"/>
    <p:sldId id="886" r:id="rId20"/>
    <p:sldId id="887" r:id="rId21"/>
    <p:sldId id="888" r:id="rId22"/>
    <p:sldId id="889" r:id="rId23"/>
    <p:sldId id="898" r:id="rId24"/>
    <p:sldId id="899" r:id="rId25"/>
    <p:sldId id="900" r:id="rId26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91" userDrawn="1">
          <p15:clr>
            <a:srgbClr val="A4A3A4"/>
          </p15:clr>
        </p15:guide>
        <p15:guide id="2" pos="555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932">
          <p15:clr>
            <a:srgbClr val="A4A3A4"/>
          </p15:clr>
        </p15:guide>
        <p15:guide id="2" pos="2212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vid Santucci" initials="" lastIdx="6" clrIdx="0"/>
  <p:cmAuthor id="1" name="Becky Byer" initials="BB" lastIdx="6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1BCB"/>
    <a:srgbClr val="BF1901"/>
    <a:srgbClr val="EE2325"/>
    <a:srgbClr val="DE1F00"/>
    <a:srgbClr val="6A6A6A"/>
    <a:srgbClr val="D1282E"/>
    <a:srgbClr val="7030A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01" autoAdjust="0"/>
    <p:restoredTop sz="98142" autoAdjust="0"/>
  </p:normalViewPr>
  <p:slideViewPr>
    <p:cSldViewPr snapToGrid="0" snapToObjects="1">
      <p:cViewPr>
        <p:scale>
          <a:sx n="75" d="100"/>
          <a:sy n="75" d="100"/>
        </p:scale>
        <p:origin x="-1152" y="-6"/>
      </p:cViewPr>
      <p:guideLst>
        <p:guide orient="horz" pos="391"/>
        <p:guide pos="5556"/>
      </p:guideLst>
    </p:cSldViewPr>
  </p:slideViewPr>
  <p:outlineViewPr>
    <p:cViewPr>
      <p:scale>
        <a:sx n="33" d="100"/>
        <a:sy n="33" d="100"/>
      </p:scale>
      <p:origin x="0" y="186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5" d="100"/>
        <a:sy n="85" d="100"/>
      </p:scale>
      <p:origin x="0" y="0"/>
    </p:cViewPr>
  </p:sorterViewPr>
  <p:notesViewPr>
    <p:cSldViewPr snapToGrid="0" snapToObjects="1">
      <p:cViewPr varScale="1">
        <p:scale>
          <a:sx n="63" d="100"/>
          <a:sy n="63" d="100"/>
        </p:scale>
        <p:origin x="-3130" y="-72"/>
      </p:cViewPr>
      <p:guideLst>
        <p:guide orient="horz" pos="2932"/>
        <p:guide pos="221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" y="5"/>
            <a:ext cx="3043343" cy="465455"/>
          </a:xfrm>
          <a:prstGeom prst="rect">
            <a:avLst/>
          </a:prstGeom>
        </p:spPr>
        <p:txBody>
          <a:bodyPr vert="horz" lIns="93316" tIns="46659" rIns="93316" bIns="4665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6" y="5"/>
            <a:ext cx="3043343" cy="465455"/>
          </a:xfrm>
          <a:prstGeom prst="rect">
            <a:avLst/>
          </a:prstGeom>
        </p:spPr>
        <p:txBody>
          <a:bodyPr vert="horz" lIns="93316" tIns="46659" rIns="93316" bIns="46659" rtlCol="0"/>
          <a:lstStyle>
            <a:lvl1pPr algn="r">
              <a:defRPr sz="1200"/>
            </a:lvl1pPr>
          </a:lstStyle>
          <a:p>
            <a:fld id="{47220A92-E729-401F-9722-B6CA82940F5E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4" y="8842034"/>
            <a:ext cx="3043343" cy="465455"/>
          </a:xfrm>
          <a:prstGeom prst="rect">
            <a:avLst/>
          </a:prstGeom>
        </p:spPr>
        <p:txBody>
          <a:bodyPr vert="horz" lIns="93316" tIns="46659" rIns="93316" bIns="4665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6" y="8842034"/>
            <a:ext cx="3043343" cy="465455"/>
          </a:xfrm>
          <a:prstGeom prst="rect">
            <a:avLst/>
          </a:prstGeom>
        </p:spPr>
        <p:txBody>
          <a:bodyPr vert="horz" lIns="93316" tIns="46659" rIns="93316" bIns="46659" rtlCol="0" anchor="b"/>
          <a:lstStyle>
            <a:lvl1pPr algn="r">
              <a:defRPr sz="1200"/>
            </a:lvl1pPr>
          </a:lstStyle>
          <a:p>
            <a:fld id="{003D94B7-55D8-4911-9434-9CA9B186F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7588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" y="5"/>
            <a:ext cx="3043343" cy="465455"/>
          </a:xfrm>
          <a:prstGeom prst="rect">
            <a:avLst/>
          </a:prstGeom>
        </p:spPr>
        <p:txBody>
          <a:bodyPr vert="horz" lIns="93316" tIns="46659" rIns="93316" bIns="4665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6" y="5"/>
            <a:ext cx="3043343" cy="465455"/>
          </a:xfrm>
          <a:prstGeom prst="rect">
            <a:avLst/>
          </a:prstGeom>
        </p:spPr>
        <p:txBody>
          <a:bodyPr vert="horz" lIns="93316" tIns="46659" rIns="93316" bIns="46659" rtlCol="0"/>
          <a:lstStyle>
            <a:lvl1pPr algn="r">
              <a:defRPr sz="1200"/>
            </a:lvl1pPr>
          </a:lstStyle>
          <a:p>
            <a:fld id="{9D69F5EB-8F61-3442-AF01-DA66662EF5F3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16" tIns="46659" rIns="93316" bIns="4665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8"/>
            <a:ext cx="5618480" cy="4189095"/>
          </a:xfrm>
          <a:prstGeom prst="rect">
            <a:avLst/>
          </a:prstGeom>
        </p:spPr>
        <p:txBody>
          <a:bodyPr vert="horz" lIns="93316" tIns="46659" rIns="93316" bIns="4665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4" y="8842034"/>
            <a:ext cx="3043343" cy="465455"/>
          </a:xfrm>
          <a:prstGeom prst="rect">
            <a:avLst/>
          </a:prstGeom>
        </p:spPr>
        <p:txBody>
          <a:bodyPr vert="horz" lIns="93316" tIns="46659" rIns="93316" bIns="4665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6" y="8842034"/>
            <a:ext cx="3043343" cy="465455"/>
          </a:xfrm>
          <a:prstGeom prst="rect">
            <a:avLst/>
          </a:prstGeom>
        </p:spPr>
        <p:txBody>
          <a:bodyPr vert="horz" lIns="93316" tIns="46659" rIns="93316" bIns="46659" rtlCol="0" anchor="b"/>
          <a:lstStyle>
            <a:lvl1pPr algn="r">
              <a:defRPr sz="1200"/>
            </a:lvl1pPr>
          </a:lstStyle>
          <a:p>
            <a:fld id="{0FAE5487-C7FC-C846-9ED1-66E7B5A87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8201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07150"/>
            <a:ext cx="4343400" cy="365125"/>
          </a:xfrm>
          <a:prstGeom prst="rect">
            <a:avLst/>
          </a:prstGeom>
        </p:spPr>
        <p:txBody>
          <a:bodyPr/>
          <a:lstStyle/>
          <a:p>
            <a:r>
              <a:rPr lang="en-US" i="1" dirty="0" smtClean="0">
                <a:solidFill>
                  <a:srgbClr val="525252"/>
                </a:solidFill>
                <a:cs typeface="Arial" charset="0"/>
              </a:rPr>
              <a:t>Draft</a:t>
            </a:r>
            <a:r>
              <a:rPr lang="en-US" dirty="0" smtClean="0">
                <a:solidFill>
                  <a:srgbClr val="525252"/>
                </a:solidFill>
                <a:cs typeface="Arial" charset="0"/>
              </a:rPr>
              <a:t> Texas Instruments October 17, 2017</a:t>
            </a:r>
            <a:endParaRPr lang="en-US" dirty="0">
              <a:solidFill>
                <a:srgbClr val="525252"/>
              </a:solidFill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B2AC8BB-5EC4-4ABE-8C8E-08E5063FAA99}" type="slidenum">
              <a:rPr lang="en-US">
                <a:solidFill>
                  <a:srgbClr val="525252"/>
                </a:solidFill>
                <a:cs typeface="Arial" charset="0"/>
              </a:rPr>
              <a:pPr/>
              <a:t>‹#›</a:t>
            </a:fld>
            <a:endParaRPr lang="en-US">
              <a:solidFill>
                <a:srgbClr val="52525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29667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139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76451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6071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15834" y="12866"/>
            <a:ext cx="914400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pic>
        <p:nvPicPr>
          <p:cNvPr id="2" name="Picture 1" descr="Plus-bkgd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1400" y="0"/>
            <a:ext cx="5562600" cy="5232400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229600" cy="2895600"/>
          </a:xfrm>
        </p:spPr>
        <p:txBody>
          <a:bodyPr tIns="0" anchor="t" anchorCtr="0">
            <a:noAutofit/>
          </a:bodyPr>
          <a:lstStyle>
            <a:lvl1pPr algn="l">
              <a:defRPr sz="7200" b="1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0" y="6477000"/>
            <a:ext cx="7239000" cy="0"/>
          </a:xfrm>
          <a:prstGeom prst="line">
            <a:avLst/>
          </a:prstGeom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1400" y="6324600"/>
            <a:ext cx="1549400" cy="3683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3442855"/>
            <a:ext cx="6400800" cy="175260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13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15834" y="12866"/>
            <a:ext cx="914400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pic>
        <p:nvPicPr>
          <p:cNvPr id="2" name="Picture 1" descr="Plus-bkgd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1400" y="0"/>
            <a:ext cx="5562600" cy="5232400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229600" cy="2895600"/>
          </a:xfrm>
        </p:spPr>
        <p:txBody>
          <a:bodyPr tIns="0" anchor="t" anchorCtr="0">
            <a:noAutofit/>
          </a:bodyPr>
          <a:lstStyle>
            <a:lvl1pPr algn="l">
              <a:defRPr sz="7200" b="1">
                <a:solidFill>
                  <a:srgbClr val="C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0" y="6477000"/>
            <a:ext cx="7239000" cy="0"/>
          </a:xfrm>
          <a:prstGeom prst="line">
            <a:avLst/>
          </a:prstGeom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1400" y="6324600"/>
            <a:ext cx="1549400" cy="3683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3442855"/>
            <a:ext cx="6400800" cy="175260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7897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sketball Players Power Poi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047" cy="6857286"/>
          </a:xfrm>
          <a:prstGeom prst="rect">
            <a:avLst/>
          </a:prstGeom>
        </p:spPr>
      </p:pic>
      <p:pic>
        <p:nvPicPr>
          <p:cNvPr id="10" name="Picture 9" descr="Plus-bkgd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1400" y="0"/>
            <a:ext cx="5562600" cy="5232400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229600" cy="2895600"/>
          </a:xfrm>
        </p:spPr>
        <p:txBody>
          <a:bodyPr tIns="0" anchor="t" anchorCtr="0">
            <a:noAutofit/>
          </a:bodyPr>
          <a:lstStyle>
            <a:lvl1pPr algn="l">
              <a:defRPr sz="7200" b="1">
                <a:solidFill>
                  <a:srgbClr val="C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0" y="6477000"/>
            <a:ext cx="7239000" cy="0"/>
          </a:xfrm>
          <a:prstGeom prst="line">
            <a:avLst/>
          </a:prstGeom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1400" y="6324600"/>
            <a:ext cx="1549400" cy="368300"/>
          </a:xfrm>
          <a:prstGeom prst="rect">
            <a:avLst/>
          </a:prstGeom>
        </p:spPr>
      </p:pic>
      <p:sp>
        <p:nvSpPr>
          <p:cNvPr id="18" name="Subtitle 2"/>
          <p:cNvSpPr>
            <a:spLocks noGrp="1"/>
          </p:cNvSpPr>
          <p:nvPr>
            <p:ph type="subTitle" idx="1"/>
          </p:nvPr>
        </p:nvSpPr>
        <p:spPr>
          <a:xfrm>
            <a:off x="381000" y="3442855"/>
            <a:ext cx="6400800" cy="175260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979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449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66185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9467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3724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282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6477000"/>
            <a:ext cx="7239000" cy="0"/>
          </a:xfrm>
          <a:prstGeom prst="line">
            <a:avLst/>
          </a:prstGeom>
          <a:ln w="38100" cmpd="sng">
            <a:solidFill>
              <a:srgbClr val="ED1D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1400" y="6324600"/>
            <a:ext cx="1549400" cy="368300"/>
          </a:xfrm>
          <a:prstGeom prst="rect">
            <a:avLst/>
          </a:prstGeom>
        </p:spPr>
      </p:pic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444500" y="6521450"/>
            <a:ext cx="2552700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r>
              <a:rPr lang="en-US" i="1" dirty="0" smtClean="0">
                <a:solidFill>
                  <a:srgbClr val="525252"/>
                </a:solidFill>
                <a:cs typeface="Arial" charset="0"/>
              </a:rPr>
              <a:t>Draft</a:t>
            </a:r>
            <a:r>
              <a:rPr lang="en-US" dirty="0" smtClean="0">
                <a:solidFill>
                  <a:srgbClr val="525252"/>
                </a:solidFill>
                <a:cs typeface="Arial" charset="0"/>
              </a:rPr>
              <a:t> Texas Instruments October 17, 2017</a:t>
            </a:r>
            <a:endParaRPr lang="en-US" dirty="0">
              <a:solidFill>
                <a:srgbClr val="52525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2741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4" r:id="rId3"/>
    <p:sldLayoutId id="2147483666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65" r:id="rId10"/>
    <p:sldLayoutId id="2147483657" r:id="rId11"/>
    <p:sldLayoutId id="2147483663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Myriad Pro"/>
        </a:defRPr>
      </a:lvl1pPr>
    </p:titleStyle>
    <p:bodyStyle>
      <a:lvl1pPr marL="342900" indent="-342900" algn="l" defTabSz="914400" rtl="0" eaLnBrk="1" latinLnBrk="0" hangingPunct="1">
        <a:spcBef>
          <a:spcPts val="600"/>
        </a:spcBef>
        <a:buFont typeface="Lucida Grande"/>
        <a:buChar char="»"/>
        <a:defRPr sz="3200" kern="1200">
          <a:solidFill>
            <a:schemeClr val="tx1"/>
          </a:solidFill>
          <a:latin typeface="+mn-lt"/>
          <a:ea typeface="+mn-ea"/>
          <a:cs typeface="Myriad Pro"/>
        </a:defRPr>
      </a:lvl1pPr>
      <a:lvl2pPr marL="742950" indent="-285750" algn="l" defTabSz="914400" rtl="0" eaLnBrk="1" latinLnBrk="0" hangingPunct="1">
        <a:spcBef>
          <a:spcPts val="600"/>
        </a:spcBef>
        <a:buFont typeface="Lucida Grande"/>
        <a:buChar char="»"/>
        <a:defRPr sz="2800" kern="1200">
          <a:solidFill>
            <a:schemeClr val="tx1"/>
          </a:solidFill>
          <a:latin typeface="+mn-lt"/>
          <a:ea typeface="+mn-ea"/>
          <a:cs typeface="Myriad Pro"/>
        </a:defRPr>
      </a:lvl2pPr>
      <a:lvl3pPr marL="1143000" indent="-228600" algn="l" defTabSz="914400" rtl="0" eaLnBrk="1" latinLnBrk="0" hangingPunct="1">
        <a:spcBef>
          <a:spcPts val="600"/>
        </a:spcBef>
        <a:buFont typeface="Lucida Grande"/>
        <a:buChar char="»"/>
        <a:defRPr sz="2400" kern="1200">
          <a:solidFill>
            <a:schemeClr val="tx1"/>
          </a:solidFill>
          <a:latin typeface="+mn-lt"/>
          <a:ea typeface="+mn-ea"/>
          <a:cs typeface="Myriad Pro"/>
        </a:defRPr>
      </a:lvl3pPr>
      <a:lvl4pPr marL="1600200" indent="-228600" algn="l" defTabSz="914400" rtl="0" eaLnBrk="1" latinLnBrk="0" hangingPunct="1">
        <a:spcBef>
          <a:spcPts val="600"/>
        </a:spcBef>
        <a:buFont typeface="Lucida Grande"/>
        <a:buChar char="»"/>
        <a:defRPr sz="2000" kern="1200">
          <a:solidFill>
            <a:schemeClr val="tx1"/>
          </a:solidFill>
          <a:latin typeface="+mn-lt"/>
          <a:ea typeface="+mn-ea"/>
          <a:cs typeface="Myriad Pro"/>
        </a:defRPr>
      </a:lvl4pPr>
      <a:lvl5pPr marL="2057400" indent="-228600" algn="l" defTabSz="914400" rtl="0" eaLnBrk="1" latinLnBrk="0" hangingPunct="1">
        <a:spcBef>
          <a:spcPts val="600"/>
        </a:spcBef>
        <a:buFont typeface="Lucida Grande"/>
        <a:buChar char="»"/>
        <a:defRPr sz="2000" kern="1200">
          <a:solidFill>
            <a:schemeClr val="tx1"/>
          </a:solidFill>
          <a:latin typeface="+mn-lt"/>
          <a:ea typeface="+mn-ea"/>
          <a:cs typeface="Myriad Pro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6.tmp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education.ti.com/en/activities/ti-codes/nspire/teacher-lounge" TargetMode="External"/><Relationship Id="rId7" Type="http://schemas.openxmlformats.org/officeDocument/2006/relationships/hyperlink" Target="https://www.youtube.com/watch?v=2jjncu8Aba0" TargetMode="External"/><Relationship Id="rId2" Type="http://schemas.openxmlformats.org/officeDocument/2006/relationships/hyperlink" Target="https://www.youtube.com/playlist?list=PL17Fe0ZmhCR_j09b202PUI0wfaRYSLQka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education.ti.com/html/webhelp/EG_TINspireCode/EN/index.html" TargetMode="External"/><Relationship Id="rId5" Type="http://schemas.openxmlformats.org/officeDocument/2006/relationships/hyperlink" Target="https://education.ti.com/html/webhelp/EG_Innovator/EN/content/eg_innovsys/resources/pdf/ti-innovator_hub_commands_en.pdf" TargetMode="External"/><Relationship Id="rId4" Type="http://schemas.openxmlformats.org/officeDocument/2006/relationships/hyperlink" Target="https://education.ti.com/html/webhelp/EG_Innovator/EN/index.html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6333"/>
            <a:ext cx="77724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Mood Ring Project</a:t>
            </a:r>
            <a:br>
              <a:rPr lang="en-US" dirty="0" smtClean="0"/>
            </a:br>
            <a:r>
              <a:rPr lang="en-US" dirty="0" smtClean="0"/>
              <a:t>Basics for the Teacher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40190" y="3543905"/>
            <a:ext cx="6732210" cy="2094895"/>
          </a:xfrm>
        </p:spPr>
        <p:txBody>
          <a:bodyPr>
            <a:normAutofit/>
          </a:bodyPr>
          <a:lstStyle/>
          <a:p>
            <a:r>
              <a:rPr lang="en-US" dirty="0"/>
              <a:t>for TI-</a:t>
            </a:r>
            <a:r>
              <a:rPr lang="en-US" dirty="0" err="1"/>
              <a:t>Nspire</a:t>
            </a:r>
            <a:r>
              <a:rPr lang="en-US" dirty="0"/>
              <a:t> CX OS 4.5</a:t>
            </a:r>
          </a:p>
        </p:txBody>
      </p:sp>
    </p:spTree>
    <p:extLst>
      <p:ext uri="{BB962C8B-B14F-4D97-AF65-F5344CB8AC3E}">
        <p14:creationId xmlns:p14="http://schemas.microsoft.com/office/powerpoint/2010/main" val="1218586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456" y="76200"/>
            <a:ext cx="8416344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Background: </a:t>
            </a:r>
            <a:r>
              <a:rPr lang="en-US" dirty="0" smtClean="0"/>
              <a:t>Advanced Version</a:t>
            </a:r>
            <a:br>
              <a:rPr lang="en-US" dirty="0" smtClean="0"/>
            </a:br>
            <a:r>
              <a:rPr lang="en-US" dirty="0" smtClean="0"/>
              <a:t>Storing Data in an Array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01600" y="1318676"/>
            <a:ext cx="85852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Declare an array variable</a:t>
            </a:r>
          </a:p>
          <a:p>
            <a:endParaRPr lang="en-US" sz="1600" dirty="0" smtClean="0"/>
          </a:p>
          <a:p>
            <a:r>
              <a:rPr lang="en-US" dirty="0" smtClean="0"/>
              <a:t>Inside a loop store a calculation           or        Store a value from a sensor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01600" y="2834672"/>
            <a:ext cx="3566974" cy="18158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600" dirty="0" err="1" smtClean="0">
                <a:latin typeface="TI-Nspire Regular"/>
                <a:cs typeface="TI-Nspire Regular"/>
              </a:rPr>
              <a:t>myarray</a:t>
            </a:r>
            <a:r>
              <a:rPr lang="en-US" sz="1600" dirty="0">
                <a:latin typeface="TI-Nspire Regular"/>
                <a:cs typeface="TI-Nspire Regular"/>
              </a:rPr>
              <a:t>:={}</a:t>
            </a:r>
          </a:p>
          <a:p>
            <a:endParaRPr lang="da-DK" sz="1600" dirty="0" smtClean="0"/>
          </a:p>
          <a:p>
            <a:r>
              <a:rPr lang="da-DK" sz="1600" dirty="0" smtClean="0"/>
              <a:t>For </a:t>
            </a:r>
            <a:r>
              <a:rPr lang="da-DK" sz="1600" dirty="0"/>
              <a:t>c,1,3  </a:t>
            </a:r>
          </a:p>
          <a:p>
            <a:endParaRPr lang="en-US" sz="1600" dirty="0">
              <a:latin typeface="TI-Nspire Regular"/>
              <a:cs typeface="TI-Nspire Regular"/>
            </a:endParaRPr>
          </a:p>
          <a:p>
            <a:r>
              <a:rPr lang="pt-BR" sz="1600" dirty="0" smtClean="0">
                <a:latin typeface="TI-Nspire Regular"/>
                <a:cs typeface="TI-Nspire Regular"/>
              </a:rPr>
              <a:t>myarray[c]:=c*2:</a:t>
            </a:r>
          </a:p>
          <a:p>
            <a:endParaRPr lang="en-US" sz="1600" dirty="0" smtClean="0">
              <a:latin typeface="TI-Nspire Regular"/>
              <a:cs typeface="TI-Nspire Regular"/>
            </a:endParaRPr>
          </a:p>
          <a:p>
            <a:r>
              <a:rPr lang="da-DK" sz="1600" dirty="0" smtClean="0"/>
              <a:t>EndFor</a:t>
            </a:r>
            <a:endParaRPr lang="en-US" sz="1600" dirty="0"/>
          </a:p>
        </p:txBody>
      </p:sp>
      <p:sp>
        <p:nvSpPr>
          <p:cNvPr id="7" name="Rectangle 6"/>
          <p:cNvSpPr/>
          <p:nvPr/>
        </p:nvSpPr>
        <p:spPr>
          <a:xfrm>
            <a:off x="4806689" y="2588451"/>
            <a:ext cx="3566974" cy="230832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600" dirty="0" err="1" smtClean="0">
                <a:latin typeface="TI-Nspire Regular"/>
                <a:cs typeface="TI-Nspire Regular"/>
              </a:rPr>
              <a:t>myarray</a:t>
            </a:r>
            <a:r>
              <a:rPr lang="en-US" sz="1600" dirty="0">
                <a:latin typeface="TI-Nspire Regular"/>
                <a:cs typeface="TI-Nspire Regular"/>
              </a:rPr>
              <a:t>:={}</a:t>
            </a:r>
          </a:p>
          <a:p>
            <a:endParaRPr lang="da-DK" sz="1600" dirty="0" smtClean="0"/>
          </a:p>
          <a:p>
            <a:r>
              <a:rPr lang="da-DK" sz="1600" dirty="0" smtClean="0"/>
              <a:t>For </a:t>
            </a:r>
            <a:r>
              <a:rPr lang="da-DK" sz="1600" dirty="0"/>
              <a:t>c,1,3  </a:t>
            </a:r>
          </a:p>
          <a:p>
            <a:endParaRPr lang="en-US" sz="1600" dirty="0" smtClean="0">
              <a:latin typeface="TI-Nspire Regular"/>
              <a:cs typeface="TI-Nspire Regular"/>
            </a:endParaRPr>
          </a:p>
          <a:p>
            <a:r>
              <a:rPr lang="en-US" sz="1600" dirty="0">
                <a:latin typeface="TI-Nspire Regular"/>
                <a:cs typeface="TI-Nspire Regular"/>
              </a:rPr>
              <a:t>Send "READ BRIGHTNESS ”</a:t>
            </a:r>
          </a:p>
          <a:p>
            <a:r>
              <a:rPr lang="en-US" sz="1600" dirty="0">
                <a:latin typeface="TI-Nspire Regular"/>
                <a:cs typeface="TI-Nspire Regular"/>
              </a:rPr>
              <a:t>Get </a:t>
            </a:r>
            <a:r>
              <a:rPr lang="en-US" sz="1600" dirty="0" smtClean="0">
                <a:latin typeface="TI-Nspire Regular"/>
                <a:cs typeface="TI-Nspire Regular"/>
              </a:rPr>
              <a:t>b</a:t>
            </a:r>
            <a:endParaRPr lang="en-US" sz="1600" dirty="0">
              <a:latin typeface="TI-Nspire Regular"/>
              <a:cs typeface="TI-Nspire Regular"/>
            </a:endParaRPr>
          </a:p>
          <a:p>
            <a:r>
              <a:rPr lang="pt-BR" sz="1600" dirty="0" smtClean="0">
                <a:latin typeface="TI-Nspire Regular"/>
                <a:cs typeface="TI-Nspire Regular"/>
              </a:rPr>
              <a:t>myarray[c]:=b</a:t>
            </a:r>
          </a:p>
          <a:p>
            <a:endParaRPr lang="en-US" sz="1600" dirty="0" smtClean="0">
              <a:latin typeface="TI-Nspire Regular"/>
              <a:cs typeface="TI-Nspire Regular"/>
            </a:endParaRPr>
          </a:p>
          <a:p>
            <a:r>
              <a:rPr lang="da-DK" sz="1600" dirty="0" smtClean="0"/>
              <a:t>EndFor</a:t>
            </a:r>
            <a:endParaRPr lang="en-US" sz="1600" dirty="0"/>
          </a:p>
        </p:txBody>
      </p:sp>
      <p:sp>
        <p:nvSpPr>
          <p:cNvPr id="8" name="Rectangle 7"/>
          <p:cNvSpPr/>
          <p:nvPr/>
        </p:nvSpPr>
        <p:spPr>
          <a:xfrm>
            <a:off x="101600" y="5306550"/>
            <a:ext cx="892649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Values can be plotted on a data and statistics page, graphs page, or used in other calculations.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054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456" y="76200"/>
            <a:ext cx="8416344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Background: </a:t>
            </a:r>
            <a:r>
              <a:rPr lang="en-US" dirty="0" smtClean="0"/>
              <a:t>Advanced Version</a:t>
            </a:r>
            <a:br>
              <a:rPr lang="en-US" dirty="0" smtClean="0"/>
            </a:br>
            <a:r>
              <a:rPr lang="en-US" dirty="0" smtClean="0"/>
              <a:t>Ending a loop using a keypress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01600" y="1318676"/>
            <a:ext cx="85852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Initialize default value.</a:t>
            </a:r>
          </a:p>
          <a:p>
            <a:r>
              <a:rPr lang="en-US" dirty="0" smtClean="0"/>
              <a:t>Continually set the value of keys pressed.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444456" y="2356632"/>
            <a:ext cx="5355590" cy="230832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600" dirty="0">
                <a:latin typeface="TI-Nspire Regular"/>
                <a:cs typeface="TI-Nspire Regular"/>
              </a:rPr>
              <a:t>Local </a:t>
            </a:r>
            <a:r>
              <a:rPr lang="en-US" sz="1600" dirty="0" err="1">
                <a:latin typeface="TI-Nspire Regular"/>
                <a:cs typeface="TI-Nspire Regular"/>
              </a:rPr>
              <a:t>key:key</a:t>
            </a:r>
            <a:r>
              <a:rPr lang="en-US" sz="1600" dirty="0" smtClean="0">
                <a:latin typeface="TI-Nspire Regular"/>
                <a:cs typeface="TI-Nspire Regular"/>
              </a:rPr>
              <a:t>:=“ "</a:t>
            </a:r>
          </a:p>
          <a:p>
            <a:endParaRPr lang="en-US" sz="1600" dirty="0">
              <a:latin typeface="TI-Nspire Regular"/>
            </a:endParaRPr>
          </a:p>
          <a:p>
            <a:r>
              <a:rPr lang="en-US" sz="1600" dirty="0">
                <a:solidFill>
                  <a:srgbClr val="4D1BCB"/>
                </a:solidFill>
              </a:rPr>
              <a:t>While</a:t>
            </a:r>
            <a:r>
              <a:rPr lang="en-US" sz="1600" dirty="0"/>
              <a:t> </a:t>
            </a:r>
            <a:r>
              <a:rPr lang="en-US" sz="1600" dirty="0" err="1"/>
              <a:t>key≠"</a:t>
            </a:r>
            <a:r>
              <a:rPr lang="en-US" sz="1600" dirty="0" err="1" smtClean="0"/>
              <a:t>esc</a:t>
            </a:r>
            <a:r>
              <a:rPr lang="en-US" sz="1600" dirty="0" smtClean="0"/>
              <a:t>“</a:t>
            </a:r>
          </a:p>
          <a:p>
            <a:endParaRPr lang="en-US" sz="1600" dirty="0"/>
          </a:p>
          <a:p>
            <a:r>
              <a:rPr lang="en-US" sz="1600" dirty="0" smtClean="0"/>
              <a:t>key</a:t>
            </a:r>
            <a:r>
              <a:rPr lang="en-US" sz="1600" dirty="0"/>
              <a:t>:=</a:t>
            </a:r>
            <a:r>
              <a:rPr lang="en-US" sz="1600" dirty="0" err="1"/>
              <a:t>getKey</a:t>
            </a:r>
            <a:r>
              <a:rPr lang="en-US" sz="1600" dirty="0" smtClean="0"/>
              <a:t>():</a:t>
            </a:r>
          </a:p>
          <a:p>
            <a:endParaRPr lang="en-US" sz="1600" dirty="0" smtClean="0"/>
          </a:p>
          <a:p>
            <a:r>
              <a:rPr lang="en-US" sz="1600" dirty="0" smtClean="0">
                <a:latin typeface="TI-Nspire Regular"/>
                <a:cs typeface="TI-Nspire Regular"/>
              </a:rPr>
              <a:t>© </a:t>
            </a:r>
            <a:r>
              <a:rPr lang="en-US" sz="1600" dirty="0">
                <a:latin typeface="TI-Nspire Regular"/>
                <a:cs typeface="TI-Nspire Regular"/>
              </a:rPr>
              <a:t>set of commands executed </a:t>
            </a:r>
            <a:r>
              <a:rPr lang="en-US" sz="1600" dirty="0" smtClean="0">
                <a:latin typeface="TI-Nspire Regular"/>
                <a:cs typeface="TI-Nspire Regular"/>
              </a:rPr>
              <a:t>while escape key isn’t pressed</a:t>
            </a:r>
            <a:endParaRPr lang="en-US" sz="1600" dirty="0">
              <a:latin typeface="TI-Nspire Regular"/>
              <a:cs typeface="TI-Nspire Regular"/>
            </a:endParaRPr>
          </a:p>
          <a:p>
            <a:endParaRPr lang="en-US" sz="1600" dirty="0" smtClean="0"/>
          </a:p>
          <a:p>
            <a:r>
              <a:rPr lang="en-US" sz="1600" dirty="0" err="1" smtClean="0">
                <a:solidFill>
                  <a:srgbClr val="4D1BCB"/>
                </a:solidFill>
              </a:rPr>
              <a:t>EndWhile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655312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0000FF"/>
                </a:solidFill>
              </a:rPr>
              <a:t>Background: </a:t>
            </a:r>
            <a:r>
              <a:rPr lang="en-US" sz="2800" dirty="0" smtClean="0"/>
              <a:t>Basics of programming with the TI-</a:t>
            </a:r>
            <a:r>
              <a:rPr lang="en-US" sz="2800" dirty="0" err="1" smtClean="0"/>
              <a:t>Nspire</a:t>
            </a:r>
            <a:r>
              <a:rPr lang="en-US" sz="2800" dirty="0" smtClean="0"/>
              <a:t> CX.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94863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Create a new document</a:t>
            </a:r>
            <a:endParaRPr lang="en-US" dirty="0"/>
          </a:p>
        </p:txBody>
      </p:sp>
      <p:pic>
        <p:nvPicPr>
          <p:cNvPr id="3" name="Picture 2" descr="01-17-2017 Image009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8" y="1646526"/>
            <a:ext cx="5591474" cy="419360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526" y="1646526"/>
            <a:ext cx="2542954" cy="399728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91066" y="5979605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2"/>
                </a:solidFill>
              </a:rPr>
              <a:t>Press [Home] key</a:t>
            </a:r>
            <a:endParaRPr lang="en-US" b="1" dirty="0">
              <a:solidFill>
                <a:schemeClr val="accent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12634" y="5971755"/>
            <a:ext cx="4532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2"/>
                </a:solidFill>
              </a:rPr>
              <a:t>Select New Document from home menu</a:t>
            </a:r>
            <a:endParaRPr lang="en-US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417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146117" y="502532"/>
            <a:ext cx="4140200" cy="6350115"/>
            <a:chOff x="0" y="118533"/>
            <a:chExt cx="4140200" cy="645160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18533"/>
              <a:ext cx="4140200" cy="6451600"/>
            </a:xfrm>
            <a:prstGeom prst="rect">
              <a:avLst/>
            </a:prstGeom>
          </p:spPr>
        </p:pic>
        <p:sp>
          <p:nvSpPr>
            <p:cNvPr id="3" name="Oval 2"/>
            <p:cNvSpPr/>
            <p:nvPr/>
          </p:nvSpPr>
          <p:spPr>
            <a:xfrm>
              <a:off x="3156857" y="399143"/>
              <a:ext cx="592667" cy="532190"/>
            </a:xfrm>
            <a:prstGeom prst="ellipse">
              <a:avLst/>
            </a:prstGeom>
            <a:noFill/>
            <a:ln w="25400"/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Oval 3"/>
            <p:cNvSpPr/>
            <p:nvPr/>
          </p:nvSpPr>
          <p:spPr>
            <a:xfrm>
              <a:off x="3156857" y="1446590"/>
              <a:ext cx="592667" cy="532190"/>
            </a:xfrm>
            <a:prstGeom prst="ellipse">
              <a:avLst/>
            </a:prstGeom>
            <a:noFill/>
            <a:ln w="25400"/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/>
            <p:cNvSpPr/>
            <p:nvPr/>
          </p:nvSpPr>
          <p:spPr>
            <a:xfrm>
              <a:off x="164495" y="382210"/>
              <a:ext cx="592667" cy="532190"/>
            </a:xfrm>
            <a:prstGeom prst="ellipse">
              <a:avLst/>
            </a:prstGeom>
            <a:noFill/>
            <a:ln w="25400"/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/>
            <p:cNvSpPr/>
            <p:nvPr/>
          </p:nvSpPr>
          <p:spPr>
            <a:xfrm>
              <a:off x="3012923" y="3950305"/>
              <a:ext cx="592667" cy="532190"/>
            </a:xfrm>
            <a:prstGeom prst="ellipse">
              <a:avLst/>
            </a:prstGeom>
            <a:noFill/>
            <a:ln w="25400"/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164495" y="2123923"/>
              <a:ext cx="592667" cy="532190"/>
            </a:xfrm>
            <a:prstGeom prst="ellipse">
              <a:avLst/>
            </a:prstGeom>
            <a:noFill/>
            <a:ln w="25400"/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2347685" y="2111827"/>
              <a:ext cx="592667" cy="532190"/>
            </a:xfrm>
            <a:prstGeom prst="ellipse">
              <a:avLst/>
            </a:prstGeom>
            <a:noFill/>
            <a:ln w="25400"/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1204686" y="515256"/>
              <a:ext cx="1601409" cy="1463523"/>
            </a:xfrm>
            <a:prstGeom prst="ellipse">
              <a:avLst/>
            </a:prstGeom>
            <a:noFill/>
            <a:ln w="25400"/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2917121" y="40867"/>
            <a:ext cx="32931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Important Keys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762061"/>
            <a:ext cx="18872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363636"/>
                </a:solidFill>
              </a:rPr>
              <a:t>esc</a:t>
            </a:r>
            <a:r>
              <a:rPr lang="en-US" sz="1200" dirty="0" smtClean="0">
                <a:solidFill>
                  <a:srgbClr val="363636"/>
                </a:solidFill>
              </a:rPr>
              <a:t>: Gets you out of what you are in</a:t>
            </a:r>
            <a:endParaRPr lang="en-US" sz="1200" dirty="0">
              <a:solidFill>
                <a:srgbClr val="363636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1321621"/>
            <a:ext cx="18872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0000FF"/>
                </a:solidFill>
              </a:rPr>
              <a:t>Ctrl</a:t>
            </a:r>
            <a:r>
              <a:rPr lang="en-US" sz="1200" b="1" dirty="0" smtClean="0">
                <a:solidFill>
                  <a:srgbClr val="363636"/>
                </a:solidFill>
              </a:rPr>
              <a:t> </a:t>
            </a:r>
            <a:r>
              <a:rPr lang="en-US" sz="1200" b="1" dirty="0">
                <a:solidFill>
                  <a:srgbClr val="363636"/>
                </a:solidFill>
              </a:rPr>
              <a:t>z</a:t>
            </a:r>
            <a:r>
              <a:rPr lang="en-US" sz="1200" dirty="0" smtClean="0">
                <a:solidFill>
                  <a:srgbClr val="363636"/>
                </a:solidFill>
              </a:rPr>
              <a:t>: is undo, just like on a computer</a:t>
            </a:r>
            <a:endParaRPr lang="en-US" sz="1200" dirty="0">
              <a:solidFill>
                <a:srgbClr val="363636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90737" y="271177"/>
            <a:ext cx="18872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363636"/>
                </a:solidFill>
              </a:rPr>
              <a:t>On:</a:t>
            </a:r>
            <a:r>
              <a:rPr lang="en-US" sz="1200" dirty="0" smtClean="0">
                <a:solidFill>
                  <a:srgbClr val="363636"/>
                </a:solidFill>
              </a:rPr>
              <a:t> (House): Brings you to the Home screen (see next slide)</a:t>
            </a:r>
            <a:endParaRPr lang="en-US" sz="1200" dirty="0">
              <a:solidFill>
                <a:srgbClr val="363636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6826" y="2329023"/>
            <a:ext cx="18872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0000FF"/>
                </a:solidFill>
              </a:rPr>
              <a:t>ctrl</a:t>
            </a:r>
            <a:r>
              <a:rPr lang="en-US" sz="1200" dirty="0" smtClean="0">
                <a:solidFill>
                  <a:srgbClr val="363636"/>
                </a:solidFill>
              </a:rPr>
              <a:t>: Allows you to access the blue label functions printed above the keys.</a:t>
            </a:r>
            <a:endParaRPr lang="en-US" sz="1200" dirty="0">
              <a:solidFill>
                <a:srgbClr val="363636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43257" y="3070948"/>
            <a:ext cx="18872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 smtClean="0">
                <a:solidFill>
                  <a:srgbClr val="363636"/>
                </a:solidFill>
              </a:rPr>
              <a:t>Var</a:t>
            </a:r>
            <a:r>
              <a:rPr lang="en-US" sz="1200" dirty="0" smtClean="0">
                <a:solidFill>
                  <a:srgbClr val="363636"/>
                </a:solidFill>
              </a:rPr>
              <a:t>: gives you a list of variables, including programs to choose from to insert in your command.</a:t>
            </a:r>
            <a:endParaRPr lang="en-US" sz="1200" dirty="0">
              <a:solidFill>
                <a:srgbClr val="363636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76233" y="2179578"/>
            <a:ext cx="18872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363636"/>
                </a:solidFill>
              </a:rPr>
              <a:t>Menu</a:t>
            </a:r>
            <a:r>
              <a:rPr lang="en-US" sz="1200" dirty="0" smtClean="0">
                <a:solidFill>
                  <a:srgbClr val="363636"/>
                </a:solidFill>
              </a:rPr>
              <a:t>: Gives you a list of commands that are relevant for your current application.</a:t>
            </a:r>
            <a:endParaRPr lang="en-US" sz="1200" dirty="0">
              <a:solidFill>
                <a:srgbClr val="363636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6826" y="3766197"/>
            <a:ext cx="18872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363636"/>
                </a:solidFill>
              </a:rPr>
              <a:t>touchpad</a:t>
            </a:r>
            <a:r>
              <a:rPr lang="en-US" sz="1200" dirty="0" smtClean="0">
                <a:solidFill>
                  <a:srgbClr val="363636"/>
                </a:solidFill>
              </a:rPr>
              <a:t>: is like a </a:t>
            </a:r>
            <a:r>
              <a:rPr lang="en-US" sz="1200" dirty="0" err="1" smtClean="0">
                <a:solidFill>
                  <a:srgbClr val="363636"/>
                </a:solidFill>
              </a:rPr>
              <a:t>mousepad</a:t>
            </a:r>
            <a:r>
              <a:rPr lang="en-US" sz="1200" dirty="0" smtClean="0">
                <a:solidFill>
                  <a:srgbClr val="363636"/>
                </a:solidFill>
              </a:rPr>
              <a:t>, slide your finger around. Center click when finger icon is showing to select. You can also click the arrows to move the cursor space-by-space.</a:t>
            </a:r>
            <a:endParaRPr lang="en-US" sz="1200" dirty="0">
              <a:solidFill>
                <a:srgbClr val="363636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490737" y="4290016"/>
            <a:ext cx="18872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363636"/>
                </a:solidFill>
              </a:rPr>
              <a:t>enter</a:t>
            </a:r>
            <a:r>
              <a:rPr lang="en-US" sz="1200" dirty="0" smtClean="0">
                <a:solidFill>
                  <a:srgbClr val="363636"/>
                </a:solidFill>
              </a:rPr>
              <a:t>: Completes and entry or selects a menu item or closes a dialogue box.</a:t>
            </a:r>
            <a:endParaRPr lang="en-US" sz="1200" dirty="0">
              <a:solidFill>
                <a:srgbClr val="36363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476233" y="1578865"/>
            <a:ext cx="18872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363636"/>
                </a:solidFill>
              </a:rPr>
              <a:t>doc</a:t>
            </a:r>
            <a:r>
              <a:rPr lang="en-US" sz="1200" dirty="0" smtClean="0">
                <a:solidFill>
                  <a:srgbClr val="363636"/>
                </a:solidFill>
              </a:rPr>
              <a:t>: has file commands. Save for example.</a:t>
            </a:r>
            <a:endParaRPr lang="en-US" sz="1200" dirty="0">
              <a:solidFill>
                <a:srgbClr val="363636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443257" y="1055047"/>
            <a:ext cx="18872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0000FF"/>
                </a:solidFill>
              </a:rPr>
              <a:t>Ctrl</a:t>
            </a:r>
            <a:r>
              <a:rPr lang="en-US" sz="1200" b="1" dirty="0" smtClean="0">
                <a:solidFill>
                  <a:srgbClr val="363636"/>
                </a:solidFill>
              </a:rPr>
              <a:t> doc (</a:t>
            </a:r>
            <a:r>
              <a:rPr lang="en-US" sz="1200" b="1" dirty="0" smtClean="0">
                <a:solidFill>
                  <a:srgbClr val="0000FF"/>
                </a:solidFill>
              </a:rPr>
              <a:t>+page</a:t>
            </a:r>
            <a:r>
              <a:rPr lang="en-US" sz="1200" b="1" dirty="0" smtClean="0">
                <a:solidFill>
                  <a:srgbClr val="363636"/>
                </a:solidFill>
              </a:rPr>
              <a:t>) </a:t>
            </a:r>
            <a:r>
              <a:rPr lang="en-US" sz="1200" dirty="0" smtClean="0">
                <a:solidFill>
                  <a:srgbClr val="363636"/>
                </a:solidFill>
              </a:rPr>
              <a:t>: adds a new page</a:t>
            </a:r>
            <a:endParaRPr lang="en-US" sz="1200" dirty="0">
              <a:solidFill>
                <a:srgbClr val="36363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155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 Menu</a:t>
            </a:r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0" y="1311552"/>
            <a:ext cx="6110108" cy="4259699"/>
            <a:chOff x="834571" y="486106"/>
            <a:chExt cx="6579810" cy="4399159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4571" y="486106"/>
              <a:ext cx="6579810" cy="4399159"/>
            </a:xfrm>
            <a:prstGeom prst="rect">
              <a:avLst/>
            </a:prstGeom>
          </p:spPr>
        </p:pic>
        <p:sp>
          <p:nvSpPr>
            <p:cNvPr id="5" name="Oval 4"/>
            <p:cNvSpPr/>
            <p:nvPr/>
          </p:nvSpPr>
          <p:spPr>
            <a:xfrm>
              <a:off x="4333118" y="1434495"/>
              <a:ext cx="592667" cy="532190"/>
            </a:xfrm>
            <a:prstGeom prst="ellipse">
              <a:avLst/>
            </a:prstGeom>
            <a:noFill/>
            <a:ln w="25400"/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/>
            <p:cNvSpPr/>
            <p:nvPr/>
          </p:nvSpPr>
          <p:spPr>
            <a:xfrm>
              <a:off x="4333118" y="1809447"/>
              <a:ext cx="592667" cy="532190"/>
            </a:xfrm>
            <a:prstGeom prst="ellipse">
              <a:avLst/>
            </a:prstGeom>
            <a:noFill/>
            <a:ln w="25400"/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4333118" y="2559352"/>
              <a:ext cx="592667" cy="532190"/>
            </a:xfrm>
            <a:prstGeom prst="ellipse">
              <a:avLst/>
            </a:prstGeom>
            <a:noFill/>
            <a:ln w="25400"/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6253345" y="1768211"/>
            <a:ext cx="18872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363636"/>
                </a:solidFill>
              </a:rPr>
              <a:t>New Document:</a:t>
            </a:r>
            <a:r>
              <a:rPr lang="en-US" sz="1200" dirty="0" smtClean="0">
                <a:solidFill>
                  <a:srgbClr val="363636"/>
                </a:solidFill>
              </a:rPr>
              <a:t> create a new document file.</a:t>
            </a:r>
            <a:endParaRPr lang="en-US" sz="1200" dirty="0">
              <a:solidFill>
                <a:srgbClr val="36363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53345" y="2461929"/>
            <a:ext cx="18872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363636"/>
                </a:solidFill>
              </a:rPr>
              <a:t>My Documents:</a:t>
            </a:r>
            <a:r>
              <a:rPr lang="en-US" sz="1200" dirty="0" smtClean="0">
                <a:solidFill>
                  <a:srgbClr val="363636"/>
                </a:solidFill>
              </a:rPr>
              <a:t> Brings you to folders with your stored files.</a:t>
            </a:r>
            <a:endParaRPr lang="en-US" sz="1200" dirty="0">
              <a:solidFill>
                <a:srgbClr val="36363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48301" y="3319073"/>
            <a:ext cx="18872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363636"/>
                </a:solidFill>
              </a:rPr>
              <a:t>Current:</a:t>
            </a:r>
            <a:r>
              <a:rPr lang="en-US" sz="1200" dirty="0" smtClean="0">
                <a:solidFill>
                  <a:srgbClr val="363636"/>
                </a:solidFill>
              </a:rPr>
              <a:t> Returns you to the document that you have open.</a:t>
            </a:r>
            <a:endParaRPr lang="en-US" sz="1200" dirty="0">
              <a:solidFill>
                <a:srgbClr val="36363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49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864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/>
              <a:t>Set up a new Program Editor page as a place to run the programs that we write</a:t>
            </a:r>
            <a:endParaRPr lang="en-US" sz="3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591" y="1404831"/>
            <a:ext cx="60007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90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05-09-2017 Image00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53" y="1682522"/>
            <a:ext cx="4882445" cy="36618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Program Editor Page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17217" y="5636425"/>
            <a:ext cx="5674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363636"/>
                </a:solidFill>
              </a:rPr>
              <a:t>Remember to move cursor DOWN within the program</a:t>
            </a:r>
            <a:endParaRPr lang="en-US" dirty="0">
              <a:solidFill>
                <a:srgbClr val="36363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774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I-Nspire CX Check syntax menu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38" y="1206501"/>
            <a:ext cx="5745238" cy="430892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Store your program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4957" y="4624470"/>
            <a:ext cx="4908843" cy="18158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363636"/>
                </a:solidFill>
              </a:rPr>
              <a:t>Use the Check Syntax &amp; Store Menu to store your program. Look for the “stored successfully” message. </a:t>
            </a:r>
          </a:p>
          <a:p>
            <a:endParaRPr lang="en-US" sz="1600" dirty="0" smtClean="0">
              <a:solidFill>
                <a:srgbClr val="363636"/>
              </a:solidFill>
            </a:endParaRPr>
          </a:p>
          <a:p>
            <a:r>
              <a:rPr lang="en-US" sz="1600" dirty="0" smtClean="0">
                <a:solidFill>
                  <a:srgbClr val="FF0000"/>
                </a:solidFill>
              </a:rPr>
              <a:t>Use Run to store and automatically paste the program name on a Calculator page, ready for execution.</a:t>
            </a:r>
            <a:endParaRPr lang="en-US" sz="1600" dirty="0">
              <a:solidFill>
                <a:srgbClr val="FF0000"/>
              </a:solidFill>
            </a:endParaRPr>
          </a:p>
        </p:txBody>
      </p:sp>
      <p:pic>
        <p:nvPicPr>
          <p:cNvPr id="8" name="Picture 7" descr="05-09-2017 Image004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382" y="3472544"/>
            <a:ext cx="3209604" cy="2407203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H="1">
            <a:off x="6517736" y="3061953"/>
            <a:ext cx="572691" cy="629504"/>
          </a:xfrm>
          <a:prstGeom prst="straightConnector1">
            <a:avLst/>
          </a:prstGeom>
          <a:ln w="63500"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6619741" y="2266682"/>
            <a:ext cx="1972245" cy="79527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Make sure the title says “stored successfully”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392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2359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Insert a calculator page to run your program</a:t>
            </a:r>
            <a:endParaRPr lang="en-US" sz="3200" dirty="0"/>
          </a:p>
        </p:txBody>
      </p:sp>
      <p:grpSp>
        <p:nvGrpSpPr>
          <p:cNvPr id="12" name="Group 11"/>
          <p:cNvGrpSpPr/>
          <p:nvPr/>
        </p:nvGrpSpPr>
        <p:grpSpPr>
          <a:xfrm>
            <a:off x="6172200" y="1670246"/>
            <a:ext cx="2692940" cy="1796854"/>
            <a:chOff x="6096000" y="1670246"/>
            <a:chExt cx="2692940" cy="1796854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96000" y="1670246"/>
              <a:ext cx="2692940" cy="1676400"/>
            </a:xfrm>
            <a:prstGeom prst="rect">
              <a:avLst/>
            </a:prstGeom>
          </p:spPr>
        </p:pic>
        <p:sp>
          <p:nvSpPr>
            <p:cNvPr id="9" name="Oval 8"/>
            <p:cNvSpPr/>
            <p:nvPr/>
          </p:nvSpPr>
          <p:spPr>
            <a:xfrm>
              <a:off x="6096000" y="2971800"/>
              <a:ext cx="571500" cy="495300"/>
            </a:xfrm>
            <a:prstGeom prst="ellipse">
              <a:avLst/>
            </a:prstGeom>
            <a:noFill/>
            <a:ln w="47625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6667500" y="2023533"/>
              <a:ext cx="571500" cy="495300"/>
            </a:xfrm>
            <a:prstGeom prst="ellipse">
              <a:avLst/>
            </a:prstGeom>
            <a:noFill/>
            <a:ln w="47625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7708900" y="2023533"/>
              <a:ext cx="571500" cy="495300"/>
            </a:xfrm>
            <a:prstGeom prst="ellipse">
              <a:avLst/>
            </a:prstGeom>
            <a:noFill/>
            <a:ln w="47625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6172200" y="3467100"/>
            <a:ext cx="2662163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363636"/>
                </a:solidFill>
              </a:rPr>
              <a:t>You can move from page to page by pressing ctrl-LEFT arrow and ctrl-RIGHT arrow</a:t>
            </a:r>
          </a:p>
          <a:p>
            <a:endParaRPr lang="en-US" sz="1600" dirty="0" smtClean="0">
              <a:solidFill>
                <a:srgbClr val="363636"/>
              </a:solidFill>
            </a:endParaRPr>
          </a:p>
          <a:p>
            <a:r>
              <a:rPr lang="en-US" sz="1600" b="1" dirty="0">
                <a:solidFill>
                  <a:srgbClr val="363636"/>
                </a:solidFill>
              </a:rPr>
              <a:t>or</a:t>
            </a:r>
            <a:r>
              <a:rPr lang="en-US" sz="1600" dirty="0">
                <a:solidFill>
                  <a:srgbClr val="363636"/>
                </a:solidFill>
              </a:rPr>
              <a:t> by using the touchpad to move the pointer to the desired page then click the center of the touchpad or press ENTER</a:t>
            </a:r>
            <a:endParaRPr lang="en-US" sz="1600" dirty="0" smtClean="0">
              <a:solidFill>
                <a:srgbClr val="363636"/>
              </a:solidFill>
            </a:endParaRPr>
          </a:p>
          <a:p>
            <a:endParaRPr lang="en-US" dirty="0">
              <a:solidFill>
                <a:srgbClr val="363636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050" y="1209675"/>
            <a:ext cx="5598668" cy="4212331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H="1" flipV="1">
            <a:off x="1345248" y="1630989"/>
            <a:ext cx="342881" cy="785087"/>
          </a:xfrm>
          <a:prstGeom prst="straightConnector1">
            <a:avLst/>
          </a:prstGeom>
          <a:ln w="63500"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885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Digital Mood Ring (introduction to STEM and coding Projects for all levels)</a:t>
            </a:r>
            <a:endParaRPr lang="en-US" sz="28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611841" y="1219200"/>
            <a:ext cx="5046590" cy="1739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marL="189124" indent="-189124" algn="l" rtl="0" eaLnBrk="1" fontAlgn="base" hangingPunct="1">
              <a:spcBef>
                <a:spcPts val="667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78763" indent="-194416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2pPr>
            <a:lvl3pPr marL="711530" indent="-137548" algn="l" rtl="0" eaLnBrk="1" fontAlgn="base" hangingPunct="1">
              <a:spcBef>
                <a:spcPct val="15000"/>
              </a:spcBef>
              <a:spcAft>
                <a:spcPct val="0"/>
              </a:spcAft>
              <a:buChar char="•"/>
              <a:defRPr sz="1500">
                <a:solidFill>
                  <a:schemeClr val="tx1"/>
                </a:solidFill>
                <a:latin typeface="+mn-lt"/>
              </a:defRPr>
            </a:lvl3pPr>
            <a:lvl4pPr marL="1001168" indent="-194416" algn="l" rtl="0" eaLnBrk="1" fontAlgn="base" hangingPunct="1">
              <a:spcBef>
                <a:spcPct val="5000"/>
              </a:spcBef>
              <a:spcAft>
                <a:spcPct val="0"/>
              </a:spcAft>
              <a:buChar char="–"/>
              <a:defRPr sz="1500">
                <a:solidFill>
                  <a:schemeClr val="tx1"/>
                </a:solidFill>
                <a:latin typeface="+mn-lt"/>
              </a:defRPr>
            </a:lvl4pPr>
            <a:lvl5pPr marL="1240546" indent="-144163" algn="l" rtl="0" eaLnBrk="1" fontAlgn="base" hangingPunct="1">
              <a:spcBef>
                <a:spcPct val="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5pPr>
            <a:lvl6pPr marL="1621441" indent="-144163" algn="l" rtl="0" eaLnBrk="1" fontAlgn="base" hangingPunct="1">
              <a:spcBef>
                <a:spcPct val="0"/>
              </a:spcBef>
              <a:spcAft>
                <a:spcPct val="0"/>
              </a:spcAft>
              <a:buChar char="»"/>
              <a:defRPr sz="1300">
                <a:solidFill>
                  <a:schemeClr val="tx1"/>
                </a:solidFill>
                <a:latin typeface="+mn-lt"/>
              </a:defRPr>
            </a:lvl6pPr>
            <a:lvl7pPr marL="2002336" indent="-144163" algn="l" rtl="0" eaLnBrk="1" fontAlgn="base" hangingPunct="1">
              <a:spcBef>
                <a:spcPct val="0"/>
              </a:spcBef>
              <a:spcAft>
                <a:spcPct val="0"/>
              </a:spcAft>
              <a:buChar char="»"/>
              <a:defRPr sz="1300">
                <a:solidFill>
                  <a:schemeClr val="tx1"/>
                </a:solidFill>
                <a:latin typeface="+mn-lt"/>
              </a:defRPr>
            </a:lvl7pPr>
            <a:lvl8pPr marL="2383230" indent="-144163" algn="l" rtl="0" eaLnBrk="1" fontAlgn="base" hangingPunct="1">
              <a:spcBef>
                <a:spcPct val="0"/>
              </a:spcBef>
              <a:spcAft>
                <a:spcPct val="0"/>
              </a:spcAft>
              <a:buChar char="»"/>
              <a:defRPr sz="1300">
                <a:solidFill>
                  <a:schemeClr val="tx1"/>
                </a:solidFill>
                <a:latin typeface="+mn-lt"/>
              </a:defRPr>
            </a:lvl8pPr>
            <a:lvl9pPr marL="2764124" indent="-144163" algn="l" rtl="0" eaLnBrk="1" fontAlgn="base" hangingPunct="1">
              <a:spcBef>
                <a:spcPct val="0"/>
              </a:spcBef>
              <a:spcAft>
                <a:spcPct val="0"/>
              </a:spcAft>
              <a:buChar char="»"/>
              <a:defRPr sz="13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kumimoji="0" lang="en-US" sz="14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Project Summary:</a:t>
            </a:r>
            <a:r>
              <a:rPr kumimoji="0" lang="en-US" sz="1400" b="1" i="1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kumimoji="0" lang="en-US" sz="1400" b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Bring science and coding together (no coding experience necessary) while developing a mood ring! Explore the science of color mixing while determining the right body temperature thresholds.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000000"/>
                </a:solidFill>
              </a:rPr>
              <a:t>This </a:t>
            </a:r>
            <a:r>
              <a:rPr lang="en-US" sz="1400" dirty="0">
                <a:solidFill>
                  <a:srgbClr val="000000"/>
                </a:solidFill>
              </a:rPr>
              <a:t>is an excellent first TI-Innovator STEM and coding project. The project includes variables, loops, conditional statements, Boolean operators and other fundamental programming concepts</a:t>
            </a:r>
            <a:r>
              <a:rPr lang="en-US" sz="1400" dirty="0" smtClean="0">
                <a:solidFill>
                  <a:srgbClr val="000000"/>
                </a:solidFill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000000"/>
                </a:solidFill>
              </a:rPr>
              <a:t>Students will complete a series of smaller challenges, as they build the skills needed to complete the final challenge!</a:t>
            </a:r>
            <a:endParaRPr lang="en-US" sz="1400" dirty="0">
              <a:solidFill>
                <a:srgbClr val="000000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667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55" y="1219200"/>
            <a:ext cx="2167430" cy="1557840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5658431" y="3073399"/>
            <a:ext cx="1830646" cy="1930493"/>
            <a:chOff x="3235708" y="3896342"/>
            <a:chExt cx="2220413" cy="2271204"/>
          </a:xfrm>
        </p:grpSpPr>
        <p:pic>
          <p:nvPicPr>
            <p:cNvPr id="8" name="Picture 7" descr="grove temp.jpg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708" y="3896342"/>
              <a:ext cx="2220413" cy="1665310"/>
            </a:xfrm>
            <a:prstGeom prst="rect">
              <a:avLst/>
            </a:prstGeom>
          </p:spPr>
        </p:pic>
        <p:pic>
          <p:nvPicPr>
            <p:cNvPr id="9" name="Picture 8" descr="mood ring.pn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4339" y="4521727"/>
              <a:ext cx="1100517" cy="1645819"/>
            </a:xfrm>
            <a:prstGeom prst="rect">
              <a:avLst/>
            </a:prstGeom>
          </p:spPr>
        </p:pic>
      </p:grpSp>
      <p:pic>
        <p:nvPicPr>
          <p:cNvPr id="10" name="Picture 9" descr="TI-Innovator Hub_TI-Nspire CX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8978" y="3352800"/>
            <a:ext cx="1347821" cy="2064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2348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05-09-2017 Image009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8668" y="3897390"/>
            <a:ext cx="3208132" cy="2406099"/>
          </a:xfrm>
          <a:prstGeom prst="rect">
            <a:avLst/>
          </a:prstGeom>
        </p:spPr>
      </p:pic>
      <p:pic>
        <p:nvPicPr>
          <p:cNvPr id="9" name="Picture 8" descr="05-09-2017 Image008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6189" y="1219200"/>
            <a:ext cx="3280744" cy="2460558"/>
          </a:xfrm>
          <a:prstGeom prst="rect">
            <a:avLst/>
          </a:prstGeom>
        </p:spPr>
      </p:pic>
      <p:pic>
        <p:nvPicPr>
          <p:cNvPr id="8" name="Picture 7" descr="05-09-2017 Image007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2847" y="1219200"/>
            <a:ext cx="3283053" cy="24622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Execute your program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6764" y="4373090"/>
            <a:ext cx="51991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363636"/>
                </a:solidFill>
              </a:rPr>
              <a:t>1. Select the program name from the [</a:t>
            </a:r>
            <a:r>
              <a:rPr lang="en-US" dirty="0" err="1" smtClean="0">
                <a:solidFill>
                  <a:srgbClr val="363636"/>
                </a:solidFill>
              </a:rPr>
              <a:t>var</a:t>
            </a:r>
            <a:r>
              <a:rPr lang="en-US" dirty="0" smtClean="0">
                <a:solidFill>
                  <a:srgbClr val="363636"/>
                </a:solidFill>
              </a:rPr>
              <a:t>] menu. </a:t>
            </a:r>
          </a:p>
          <a:p>
            <a:r>
              <a:rPr lang="en-US" dirty="0" smtClean="0">
                <a:solidFill>
                  <a:srgbClr val="363636"/>
                </a:solidFill>
              </a:rPr>
              <a:t>2. Press [enter]</a:t>
            </a:r>
            <a:r>
              <a:rPr lang="en-US" dirty="0">
                <a:solidFill>
                  <a:srgbClr val="363636"/>
                </a:solidFill>
              </a:rPr>
              <a:t> </a:t>
            </a:r>
            <a:r>
              <a:rPr lang="en-US" dirty="0" smtClean="0">
                <a:solidFill>
                  <a:srgbClr val="363636"/>
                </a:solidFill>
              </a:rPr>
              <a:t>to execute the program.</a:t>
            </a:r>
          </a:p>
          <a:p>
            <a:r>
              <a:rPr lang="en-US" dirty="0" smtClean="0">
                <a:solidFill>
                  <a:srgbClr val="363636"/>
                </a:solidFill>
              </a:rPr>
              <a:t>3. “Done” indicates that the program is finished.</a:t>
            </a:r>
          </a:p>
        </p:txBody>
      </p:sp>
      <p:pic>
        <p:nvPicPr>
          <p:cNvPr id="7" name="Picture 6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64" y="1219200"/>
            <a:ext cx="1790700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68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Save the TI-</a:t>
            </a:r>
            <a:r>
              <a:rPr lang="en-US" sz="2800" dirty="0" err="1"/>
              <a:t>Nspire</a:t>
            </a:r>
            <a:r>
              <a:rPr lang="en-US" sz="2800" dirty="0"/>
              <a:t> document with your program</a:t>
            </a:r>
          </a:p>
        </p:txBody>
      </p:sp>
      <p:pic>
        <p:nvPicPr>
          <p:cNvPr id="3" name="Picture 2" descr="01-17-2017 Image00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5845" y="1274725"/>
            <a:ext cx="2832460" cy="2124345"/>
          </a:xfrm>
          <a:prstGeom prst="rect">
            <a:avLst/>
          </a:prstGeom>
        </p:spPr>
      </p:pic>
      <p:pic>
        <p:nvPicPr>
          <p:cNvPr id="4" name="Picture 3" descr="01-17-2017 Image002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5845" y="3942412"/>
            <a:ext cx="2832460" cy="212434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875845" y="6062552"/>
            <a:ext cx="25702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363636"/>
                </a:solidFill>
              </a:rPr>
              <a:t>3. Select 5: Save As</a:t>
            </a:r>
            <a:r>
              <a:rPr lang="mr-IN" dirty="0" smtClean="0">
                <a:solidFill>
                  <a:srgbClr val="363636"/>
                </a:solidFill>
              </a:rPr>
              <a:t>…</a:t>
            </a:r>
            <a:endParaRPr lang="en-US" dirty="0" smtClean="0">
              <a:solidFill>
                <a:srgbClr val="363636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116" y="1401725"/>
            <a:ext cx="2266127" cy="108018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8116" y="2571942"/>
            <a:ext cx="25604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 smtClean="0">
                <a:solidFill>
                  <a:srgbClr val="363636"/>
                </a:solidFill>
              </a:rPr>
              <a:t>Press the [doc] key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75845" y="3402710"/>
            <a:ext cx="28242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363636"/>
                </a:solidFill>
              </a:rPr>
              <a:t>2. Select 1:File Menu</a:t>
            </a:r>
          </a:p>
        </p:txBody>
      </p:sp>
    </p:spTree>
    <p:extLst>
      <p:ext uri="{BB962C8B-B14F-4D97-AF65-F5344CB8AC3E}">
        <p14:creationId xmlns:p14="http://schemas.microsoft.com/office/powerpoint/2010/main" val="2041501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Save the TI-</a:t>
            </a:r>
            <a:r>
              <a:rPr lang="en-US" sz="2800" dirty="0" err="1"/>
              <a:t>Nspire</a:t>
            </a:r>
            <a:r>
              <a:rPr lang="en-US" sz="2800" dirty="0"/>
              <a:t> document with your program</a:t>
            </a:r>
          </a:p>
        </p:txBody>
      </p:sp>
      <p:pic>
        <p:nvPicPr>
          <p:cNvPr id="6" name="Picture 5" descr="01-17-2017 Image00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0" y="1260810"/>
            <a:ext cx="2802120" cy="210159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3392324"/>
            <a:ext cx="58911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363636"/>
                </a:solidFill>
              </a:rPr>
              <a:t>1. Select </a:t>
            </a:r>
            <a:r>
              <a:rPr lang="en-US" sz="1600" dirty="0">
                <a:solidFill>
                  <a:srgbClr val="363636"/>
                </a:solidFill>
              </a:rPr>
              <a:t>a</a:t>
            </a:r>
            <a:r>
              <a:rPr lang="en-US" sz="1600" dirty="0" smtClean="0">
                <a:solidFill>
                  <a:srgbClr val="363636"/>
                </a:solidFill>
              </a:rPr>
              <a:t> Folder with the touchpad and click</a:t>
            </a:r>
          </a:p>
        </p:txBody>
      </p:sp>
      <p:pic>
        <p:nvPicPr>
          <p:cNvPr id="4" name="Picture 3" descr="05-09-2017 Image012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9905" y="1256406"/>
            <a:ext cx="2807992" cy="2105995"/>
          </a:xfrm>
          <a:prstGeom prst="rect">
            <a:avLst/>
          </a:prstGeom>
        </p:spPr>
      </p:pic>
      <p:pic>
        <p:nvPicPr>
          <p:cNvPr id="7" name="Picture 6" descr="05-09-2017 Image013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62" y="3820388"/>
            <a:ext cx="3125458" cy="234409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1457" y="6126336"/>
            <a:ext cx="4975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363636"/>
                </a:solidFill>
              </a:rPr>
              <a:t>2. Type in your file name - Press [enter] to save</a:t>
            </a:r>
            <a:r>
              <a:rPr lang="en-US" dirty="0" smtClean="0">
                <a:solidFill>
                  <a:srgbClr val="363636"/>
                </a:solidFill>
              </a:rPr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891116" y="4083169"/>
            <a:ext cx="2655393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Ctrl-S is a shortcut to save a file with the current name.</a:t>
            </a:r>
            <a:endParaRPr lang="en-US" sz="2000" dirty="0"/>
          </a:p>
        </p:txBody>
      </p:sp>
      <p:sp>
        <p:nvSpPr>
          <p:cNvPr id="3" name="Rectangle 2"/>
          <p:cNvSpPr/>
          <p:nvPr/>
        </p:nvSpPr>
        <p:spPr>
          <a:xfrm>
            <a:off x="3941058" y="3244334"/>
            <a:ext cx="12618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222222"/>
                </a:solidFill>
                <a:latin typeface="arial" panose="020B0604020202020204" pitchFamily="34" charset="0"/>
              </a:rPr>
              <a:t>KTXJ8296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941058" y="3244334"/>
            <a:ext cx="12618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222222"/>
                </a:solidFill>
                <a:latin typeface="arial" panose="020B0604020202020204" pitchFamily="34" charset="0"/>
              </a:rPr>
              <a:t>KTXJ8296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8532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0000FF"/>
                </a:solidFill>
              </a:rPr>
              <a:t>Completed </a:t>
            </a:r>
            <a:r>
              <a:rPr lang="en-US" sz="2800" dirty="0" smtClean="0">
                <a:solidFill>
                  <a:srgbClr val="0000FF"/>
                </a:solidFill>
              </a:rPr>
              <a:t>Project Sample Code: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38621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43" y="76200"/>
            <a:ext cx="9073757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Background: </a:t>
            </a:r>
            <a:r>
              <a:rPr lang="en-US" dirty="0" smtClean="0"/>
              <a:t>Example Program (Basic)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0243" y="1151160"/>
            <a:ext cx="4794461" cy="526297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TI-Nspire Regular"/>
                <a:cs typeface="TI-Nspire Regular"/>
              </a:rPr>
              <a:t>Send </a:t>
            </a:r>
            <a:r>
              <a:rPr lang="en-US" sz="1200" dirty="0">
                <a:latin typeface="TI-Nspire Regular"/>
                <a:cs typeface="TI-Nspire Regular"/>
              </a:rPr>
              <a:t>"CONNECT TEMPERATURE 1 TO  IN </a:t>
            </a:r>
            <a:r>
              <a:rPr lang="en-US" sz="1200" dirty="0" smtClean="0">
                <a:latin typeface="TI-Nspire Regular"/>
                <a:cs typeface="TI-Nspire Regular"/>
              </a:rPr>
              <a:t>1”</a:t>
            </a:r>
          </a:p>
          <a:p>
            <a:r>
              <a:rPr lang="en-US" sz="1200" dirty="0">
                <a:latin typeface="TI-Nspire Regular"/>
                <a:cs typeface="TI-Nspire Regular"/>
              </a:rPr>
              <a:t>© Connect Temperature sensor #1 to Input port #</a:t>
            </a:r>
            <a:r>
              <a:rPr lang="en-US" sz="1200" dirty="0" smtClean="0">
                <a:latin typeface="TI-Nspire Regular"/>
                <a:cs typeface="TI-Nspire Regular"/>
              </a:rPr>
              <a:t>1</a:t>
            </a:r>
            <a:endParaRPr lang="en-US" sz="1200" dirty="0">
              <a:latin typeface="TI-Nspire Regular"/>
              <a:cs typeface="TI-Nspire Regular"/>
            </a:endParaRPr>
          </a:p>
          <a:p>
            <a:endParaRPr lang="en-US" sz="1200" dirty="0">
              <a:latin typeface="TI-Nspire Regular"/>
              <a:cs typeface="TI-Nspire Regular"/>
            </a:endParaRPr>
          </a:p>
          <a:p>
            <a:r>
              <a:rPr lang="en-US" sz="1200" dirty="0" smtClean="0">
                <a:solidFill>
                  <a:srgbClr val="0000FF"/>
                </a:solidFill>
                <a:latin typeface="TI-Nspire Regular"/>
                <a:cs typeface="TI-Nspire Regular"/>
              </a:rPr>
              <a:t>For</a:t>
            </a:r>
            <a:r>
              <a:rPr lang="en-US" sz="1200" dirty="0" smtClean="0">
                <a:latin typeface="TI-Nspire Regular"/>
                <a:cs typeface="TI-Nspire Regular"/>
              </a:rPr>
              <a:t> </a:t>
            </a:r>
            <a:r>
              <a:rPr lang="en-US" sz="1200" dirty="0">
                <a:solidFill>
                  <a:schemeClr val="accent2"/>
                </a:solidFill>
                <a:latin typeface="TI-Nspire Regular"/>
                <a:cs typeface="TI-Nspire Regular"/>
              </a:rPr>
              <a:t>c,</a:t>
            </a:r>
            <a:r>
              <a:rPr lang="en-US" sz="1200" dirty="0" smtClean="0">
                <a:solidFill>
                  <a:schemeClr val="accent2"/>
                </a:solidFill>
                <a:latin typeface="TI-Nspire Regular"/>
                <a:cs typeface="TI-Nspire Regular"/>
              </a:rPr>
              <a:t>1,30</a:t>
            </a:r>
          </a:p>
          <a:p>
            <a:r>
              <a:rPr lang="en-US" sz="1200" dirty="0">
                <a:latin typeface="TI-Nspire Regular"/>
                <a:cs typeface="TI-Nspire Regular"/>
              </a:rPr>
              <a:t>© For loop repeats 30 </a:t>
            </a:r>
            <a:r>
              <a:rPr lang="en-US" sz="1200" dirty="0" smtClean="0">
                <a:latin typeface="TI-Nspire Regular"/>
                <a:cs typeface="TI-Nspire Regular"/>
              </a:rPr>
              <a:t>times</a:t>
            </a:r>
            <a:endParaRPr lang="en-US" sz="1200" dirty="0">
              <a:latin typeface="TI-Nspire Regular"/>
              <a:cs typeface="TI-Nspire Regular"/>
            </a:endParaRPr>
          </a:p>
          <a:p>
            <a:r>
              <a:rPr lang="en-US" sz="1200" dirty="0" smtClean="0">
                <a:latin typeface="TI-Nspire Regular"/>
                <a:cs typeface="TI-Nspire Regular"/>
              </a:rPr>
              <a:t>Send </a:t>
            </a:r>
            <a:r>
              <a:rPr lang="en-US" sz="1200" dirty="0">
                <a:latin typeface="TI-Nspire Regular"/>
                <a:cs typeface="TI-Nspire Regular"/>
              </a:rPr>
              <a:t>"READ TEMPERATURE </a:t>
            </a:r>
            <a:r>
              <a:rPr lang="en-US" sz="1200" dirty="0" smtClean="0">
                <a:latin typeface="TI-Nspire Regular"/>
                <a:cs typeface="TI-Nspire Regular"/>
              </a:rPr>
              <a:t>1”</a:t>
            </a:r>
          </a:p>
          <a:p>
            <a:r>
              <a:rPr lang="en-US" sz="1200" dirty="0">
                <a:latin typeface="TI-Nspire Regular"/>
                <a:cs typeface="TI-Nspire Regular"/>
              </a:rPr>
              <a:t>© Reads the value for Temperature sensor #</a:t>
            </a:r>
            <a:r>
              <a:rPr lang="en-US" sz="1200" dirty="0" smtClean="0">
                <a:latin typeface="TI-Nspire Regular"/>
                <a:cs typeface="TI-Nspire Regular"/>
              </a:rPr>
              <a:t>1</a:t>
            </a:r>
            <a:endParaRPr lang="en-US" sz="1200" dirty="0">
              <a:latin typeface="TI-Nspire Regular"/>
              <a:cs typeface="TI-Nspire Regular"/>
            </a:endParaRPr>
          </a:p>
          <a:p>
            <a:r>
              <a:rPr lang="en-US" sz="1200" dirty="0" smtClean="0">
                <a:latin typeface="TI-Nspire Regular"/>
                <a:cs typeface="TI-Nspire Regular"/>
              </a:rPr>
              <a:t>Get </a:t>
            </a:r>
            <a:r>
              <a:rPr lang="en-US" sz="1200" dirty="0">
                <a:latin typeface="TI-Nspire Regular"/>
                <a:cs typeface="TI-Nspire Regular"/>
              </a:rPr>
              <a:t>d</a:t>
            </a:r>
          </a:p>
          <a:p>
            <a:r>
              <a:rPr lang="en-US" sz="1200" dirty="0" err="1" smtClean="0">
                <a:latin typeface="TI-Nspire Regular"/>
                <a:cs typeface="TI-Nspire Regular"/>
              </a:rPr>
              <a:t>Disp</a:t>
            </a:r>
            <a:r>
              <a:rPr lang="en-US" sz="1200" dirty="0" smtClean="0">
                <a:latin typeface="TI-Nspire Regular"/>
                <a:cs typeface="TI-Nspire Regular"/>
              </a:rPr>
              <a:t> </a:t>
            </a:r>
            <a:r>
              <a:rPr lang="en-US" sz="1200" dirty="0">
                <a:latin typeface="TI-Nspire Regular"/>
                <a:cs typeface="TI-Nspire Regular"/>
              </a:rPr>
              <a:t>d</a:t>
            </a:r>
          </a:p>
          <a:p>
            <a:r>
              <a:rPr lang="en-US" sz="1200" dirty="0" smtClean="0">
                <a:latin typeface="TI-Nspire Regular"/>
                <a:cs typeface="TI-Nspire Regular"/>
              </a:rPr>
              <a:t>Wait 1</a:t>
            </a:r>
          </a:p>
          <a:p>
            <a:r>
              <a:rPr lang="en-US" sz="1200" dirty="0">
                <a:latin typeface="TI-Nspire Regular"/>
                <a:cs typeface="TI-Nspire Regular"/>
              </a:rPr>
              <a:t>© Gets to variable d then displays the value of d, then Waits 1 </a:t>
            </a:r>
            <a:r>
              <a:rPr lang="en-US" sz="1200" dirty="0" smtClean="0">
                <a:latin typeface="TI-Nspire Regular"/>
                <a:cs typeface="TI-Nspire Regular"/>
              </a:rPr>
              <a:t>second</a:t>
            </a:r>
            <a:endParaRPr lang="en-US" sz="1200" dirty="0">
              <a:latin typeface="TI-Nspire Regular"/>
              <a:cs typeface="TI-Nspire Regular"/>
            </a:endParaRPr>
          </a:p>
          <a:p>
            <a:r>
              <a:rPr lang="en-US" sz="1200" dirty="0" smtClean="0">
                <a:solidFill>
                  <a:srgbClr val="FF0000"/>
                </a:solidFill>
                <a:latin typeface="TI-Nspire Regular"/>
                <a:cs typeface="TI-Nspire Regular"/>
              </a:rPr>
              <a:t> If </a:t>
            </a:r>
            <a:r>
              <a:rPr lang="en-US" sz="1200" dirty="0">
                <a:latin typeface="TI-Nspire Regular"/>
                <a:cs typeface="TI-Nspire Regular"/>
              </a:rPr>
              <a:t>d</a:t>
            </a:r>
            <a:r>
              <a:rPr lang="en-US" sz="1200" dirty="0" smtClean="0">
                <a:latin typeface="TI-Nspire Regular"/>
                <a:cs typeface="TI-Nspire Regular"/>
              </a:rPr>
              <a:t>&lt;26 Then</a:t>
            </a:r>
          </a:p>
          <a:p>
            <a:r>
              <a:rPr lang="en-US" sz="1200" dirty="0">
                <a:latin typeface="TI-Nspire Regular"/>
                <a:cs typeface="TI-Nspire Regular"/>
              </a:rPr>
              <a:t>© Compares values of variable d to determine and show </a:t>
            </a:r>
            <a:r>
              <a:rPr lang="en-US" sz="1200" dirty="0" smtClean="0">
                <a:latin typeface="TI-Nspire Regular"/>
                <a:cs typeface="TI-Nspire Regular"/>
              </a:rPr>
              <a:t>mood</a:t>
            </a:r>
            <a:endParaRPr lang="en-US" sz="1200" dirty="0">
              <a:latin typeface="TI-Nspire Regular"/>
              <a:cs typeface="TI-Nspire Regular"/>
            </a:endParaRPr>
          </a:p>
          <a:p>
            <a:r>
              <a:rPr lang="en-US" sz="1200" dirty="0" smtClean="0">
                <a:latin typeface="TI-Nspire Regular"/>
                <a:cs typeface="TI-Nspire Regular"/>
              </a:rPr>
              <a:t>  Send </a:t>
            </a:r>
            <a:r>
              <a:rPr lang="en-US" sz="1200" dirty="0">
                <a:latin typeface="TI-Nspire Regular"/>
                <a:cs typeface="TI-Nspire Regular"/>
              </a:rPr>
              <a:t>"SET COLOR 255 0 </a:t>
            </a:r>
            <a:r>
              <a:rPr lang="en-US" sz="1200" dirty="0" smtClean="0">
                <a:latin typeface="TI-Nspire Regular"/>
                <a:cs typeface="TI-Nspire Regular"/>
              </a:rPr>
              <a:t>0”</a:t>
            </a:r>
            <a:endParaRPr lang="en-US" sz="1200" dirty="0">
              <a:latin typeface="TI-Nspire Regular"/>
              <a:cs typeface="TI-Nspire Regular"/>
            </a:endParaRPr>
          </a:p>
          <a:p>
            <a:r>
              <a:rPr lang="en-US" sz="1200" dirty="0" smtClean="0">
                <a:latin typeface="TI-Nspire Regular"/>
                <a:cs typeface="TI-Nspire Regular"/>
              </a:rPr>
              <a:t>  </a:t>
            </a:r>
            <a:r>
              <a:rPr lang="en-US" sz="1200" dirty="0" err="1" smtClean="0">
                <a:latin typeface="TI-Nspire Regular"/>
                <a:cs typeface="TI-Nspire Regular"/>
              </a:rPr>
              <a:t>Disp</a:t>
            </a:r>
            <a:r>
              <a:rPr lang="en-US" sz="1200" dirty="0" smtClean="0">
                <a:latin typeface="TI-Nspire Regular"/>
                <a:cs typeface="TI-Nspire Regular"/>
              </a:rPr>
              <a:t> </a:t>
            </a:r>
            <a:r>
              <a:rPr lang="en-US" sz="1200" dirty="0">
                <a:latin typeface="TI-Nspire Regular"/>
                <a:cs typeface="TI-Nspire Regular"/>
              </a:rPr>
              <a:t>"My mood is </a:t>
            </a:r>
            <a:r>
              <a:rPr lang="en-US" sz="1200" dirty="0" smtClean="0">
                <a:latin typeface="TI-Nspire Regular"/>
                <a:cs typeface="TI-Nspire Regular"/>
              </a:rPr>
              <a:t>Red”</a:t>
            </a:r>
            <a:endParaRPr lang="en-US" sz="1200" dirty="0">
              <a:latin typeface="TI-Nspire Regular"/>
              <a:cs typeface="TI-Nspire Regular"/>
            </a:endParaRPr>
          </a:p>
          <a:p>
            <a:r>
              <a:rPr lang="en-US" sz="1200" dirty="0" smtClean="0">
                <a:latin typeface="TI-Nspire Regular"/>
                <a:cs typeface="TI-Nspire Regular"/>
              </a:rPr>
              <a:t> </a:t>
            </a:r>
            <a:r>
              <a:rPr lang="en-US" sz="1200" dirty="0" err="1" smtClean="0">
                <a:solidFill>
                  <a:srgbClr val="FF0000"/>
                </a:solidFill>
                <a:latin typeface="TI-Nspire Regular"/>
                <a:cs typeface="TI-Nspire Regular"/>
              </a:rPr>
              <a:t>EndIf</a:t>
            </a:r>
            <a:endParaRPr lang="en-US" sz="1200" dirty="0">
              <a:solidFill>
                <a:srgbClr val="FF0000"/>
              </a:solidFill>
              <a:latin typeface="TI-Nspire Regular"/>
              <a:cs typeface="TI-Nspire Regular"/>
            </a:endParaRPr>
          </a:p>
          <a:p>
            <a:r>
              <a:rPr lang="en-US" sz="1200" dirty="0" smtClean="0">
                <a:solidFill>
                  <a:srgbClr val="008000"/>
                </a:solidFill>
                <a:latin typeface="TI-Nspire Regular"/>
                <a:cs typeface="TI-Nspire Regular"/>
              </a:rPr>
              <a:t> If </a:t>
            </a:r>
            <a:r>
              <a:rPr lang="en-US" sz="1200" dirty="0">
                <a:latin typeface="TI-Nspire Regular"/>
                <a:cs typeface="TI-Nspire Regular"/>
              </a:rPr>
              <a:t>d</a:t>
            </a:r>
            <a:r>
              <a:rPr lang="en-US" sz="1200" dirty="0" smtClean="0">
                <a:latin typeface="TI-Nspire Regular"/>
                <a:cs typeface="TI-Nspire Regular"/>
              </a:rPr>
              <a:t>≥26 </a:t>
            </a:r>
            <a:r>
              <a:rPr lang="en-US" sz="1200" dirty="0">
                <a:latin typeface="TI-Nspire Regular"/>
                <a:cs typeface="TI-Nspire Regular"/>
              </a:rPr>
              <a:t>and d</a:t>
            </a:r>
            <a:r>
              <a:rPr lang="en-US" sz="1200" dirty="0" smtClean="0">
                <a:latin typeface="TI-Nspire Regular"/>
                <a:cs typeface="TI-Nspire Regular"/>
              </a:rPr>
              <a:t>&lt;27 </a:t>
            </a:r>
            <a:r>
              <a:rPr lang="en-US" sz="1200" dirty="0">
                <a:latin typeface="TI-Nspire Regular"/>
                <a:cs typeface="TI-Nspire Regular"/>
              </a:rPr>
              <a:t>Then</a:t>
            </a:r>
          </a:p>
          <a:p>
            <a:r>
              <a:rPr lang="en-US" sz="1200" dirty="0" smtClean="0">
                <a:latin typeface="TI-Nspire Regular"/>
                <a:cs typeface="TI-Nspire Regular"/>
              </a:rPr>
              <a:t>  Send </a:t>
            </a:r>
            <a:r>
              <a:rPr lang="en-US" sz="1200" dirty="0">
                <a:latin typeface="TI-Nspire Regular"/>
                <a:cs typeface="TI-Nspire Regular"/>
              </a:rPr>
              <a:t>"SET COLOR 0 255 </a:t>
            </a:r>
            <a:r>
              <a:rPr lang="en-US" sz="1200" dirty="0" smtClean="0">
                <a:latin typeface="TI-Nspire Regular"/>
                <a:cs typeface="TI-Nspire Regular"/>
              </a:rPr>
              <a:t>0”</a:t>
            </a:r>
            <a:endParaRPr lang="en-US" sz="1200" dirty="0">
              <a:latin typeface="TI-Nspire Regular"/>
              <a:cs typeface="TI-Nspire Regular"/>
            </a:endParaRPr>
          </a:p>
          <a:p>
            <a:r>
              <a:rPr lang="en-US" sz="1200" dirty="0" smtClean="0">
                <a:latin typeface="TI-Nspire Regular"/>
                <a:cs typeface="TI-Nspire Regular"/>
              </a:rPr>
              <a:t>  </a:t>
            </a:r>
            <a:r>
              <a:rPr lang="en-US" sz="1200" dirty="0" err="1" smtClean="0">
                <a:latin typeface="TI-Nspire Regular"/>
                <a:cs typeface="TI-Nspire Regular"/>
              </a:rPr>
              <a:t>Disp</a:t>
            </a:r>
            <a:r>
              <a:rPr lang="en-US" sz="1200" dirty="0" smtClean="0">
                <a:latin typeface="TI-Nspire Regular"/>
                <a:cs typeface="TI-Nspire Regular"/>
              </a:rPr>
              <a:t> </a:t>
            </a:r>
            <a:r>
              <a:rPr lang="en-US" sz="1200" dirty="0">
                <a:latin typeface="TI-Nspire Regular"/>
                <a:cs typeface="TI-Nspire Regular"/>
              </a:rPr>
              <a:t>"My mood is </a:t>
            </a:r>
            <a:r>
              <a:rPr lang="en-US" sz="1200" dirty="0" smtClean="0">
                <a:latin typeface="TI-Nspire Regular"/>
                <a:cs typeface="TI-Nspire Regular"/>
              </a:rPr>
              <a:t>Green”</a:t>
            </a:r>
            <a:endParaRPr lang="en-US" sz="1200" dirty="0">
              <a:latin typeface="TI-Nspire Regular"/>
              <a:cs typeface="TI-Nspire Regular"/>
            </a:endParaRPr>
          </a:p>
          <a:p>
            <a:r>
              <a:rPr lang="en-US" sz="1200" dirty="0" smtClean="0">
                <a:latin typeface="TI-Nspire Regular"/>
                <a:cs typeface="TI-Nspire Regular"/>
              </a:rPr>
              <a:t> </a:t>
            </a:r>
            <a:r>
              <a:rPr lang="en-US" sz="1200" dirty="0" err="1" smtClean="0">
                <a:solidFill>
                  <a:srgbClr val="008000"/>
                </a:solidFill>
                <a:latin typeface="TI-Nspire Regular"/>
                <a:cs typeface="TI-Nspire Regular"/>
              </a:rPr>
              <a:t>EndIf</a:t>
            </a:r>
            <a:endParaRPr lang="en-US" sz="1200" dirty="0">
              <a:solidFill>
                <a:srgbClr val="008000"/>
              </a:solidFill>
              <a:latin typeface="TI-Nspire Regular"/>
              <a:cs typeface="TI-Nspire Regular"/>
            </a:endParaRPr>
          </a:p>
          <a:p>
            <a:r>
              <a:rPr lang="en-US" sz="1200" dirty="0" smtClean="0">
                <a:latin typeface="TI-Nspire Regular"/>
                <a:cs typeface="TI-Nspire Regular"/>
              </a:rPr>
              <a:t> </a:t>
            </a:r>
            <a:r>
              <a:rPr lang="en-US" sz="1200" dirty="0" smtClean="0">
                <a:solidFill>
                  <a:srgbClr val="FF0000"/>
                </a:solidFill>
                <a:latin typeface="TI-Nspire Regular"/>
                <a:cs typeface="TI-Nspire Regular"/>
              </a:rPr>
              <a:t>If</a:t>
            </a:r>
            <a:r>
              <a:rPr lang="en-US" sz="1200" dirty="0" smtClean="0">
                <a:latin typeface="TI-Nspire Regular"/>
                <a:cs typeface="TI-Nspire Regular"/>
              </a:rPr>
              <a:t> </a:t>
            </a:r>
            <a:r>
              <a:rPr lang="en-US" sz="1200" dirty="0">
                <a:latin typeface="TI-Nspire Regular"/>
                <a:cs typeface="TI-Nspire Regular"/>
              </a:rPr>
              <a:t>d</a:t>
            </a:r>
            <a:r>
              <a:rPr lang="en-US" sz="1200" dirty="0" smtClean="0">
                <a:latin typeface="TI-Nspire Regular"/>
                <a:cs typeface="TI-Nspire Regular"/>
              </a:rPr>
              <a:t>&gt;27 </a:t>
            </a:r>
            <a:r>
              <a:rPr lang="en-US" sz="1200" dirty="0">
                <a:latin typeface="TI-Nspire Regular"/>
                <a:cs typeface="TI-Nspire Regular"/>
              </a:rPr>
              <a:t>Then</a:t>
            </a:r>
          </a:p>
          <a:p>
            <a:r>
              <a:rPr lang="en-US" sz="1200" dirty="0" smtClean="0">
                <a:latin typeface="TI-Nspire Regular"/>
                <a:cs typeface="TI-Nspire Regular"/>
              </a:rPr>
              <a:t>  Send </a:t>
            </a:r>
            <a:r>
              <a:rPr lang="en-US" sz="1200" dirty="0">
                <a:latin typeface="TI-Nspire Regular"/>
                <a:cs typeface="TI-Nspire Regular"/>
              </a:rPr>
              <a:t>"SET COLOR 0</a:t>
            </a:r>
            <a:r>
              <a:rPr lang="en-US" sz="1200" dirty="0" smtClean="0">
                <a:latin typeface="TI-Nspire Regular"/>
                <a:cs typeface="TI-Nspire Regular"/>
              </a:rPr>
              <a:t> 0 255”</a:t>
            </a:r>
            <a:endParaRPr lang="en-US" sz="1200" dirty="0">
              <a:latin typeface="TI-Nspire Regular"/>
              <a:cs typeface="TI-Nspire Regular"/>
            </a:endParaRPr>
          </a:p>
          <a:p>
            <a:r>
              <a:rPr lang="en-US" sz="1200" dirty="0" smtClean="0">
                <a:latin typeface="TI-Nspire Regular"/>
                <a:cs typeface="TI-Nspire Regular"/>
              </a:rPr>
              <a:t>  </a:t>
            </a:r>
            <a:r>
              <a:rPr lang="en-US" sz="1200" dirty="0" err="1" smtClean="0">
                <a:latin typeface="TI-Nspire Regular"/>
                <a:cs typeface="TI-Nspire Regular"/>
              </a:rPr>
              <a:t>Disp</a:t>
            </a:r>
            <a:r>
              <a:rPr lang="en-US" sz="1200" dirty="0" smtClean="0">
                <a:latin typeface="TI-Nspire Regular"/>
                <a:cs typeface="TI-Nspire Regular"/>
              </a:rPr>
              <a:t> </a:t>
            </a:r>
            <a:r>
              <a:rPr lang="en-US" sz="1200" dirty="0">
                <a:latin typeface="TI-Nspire Regular"/>
                <a:cs typeface="TI-Nspire Regular"/>
              </a:rPr>
              <a:t>"My mood is </a:t>
            </a:r>
            <a:r>
              <a:rPr lang="en-US" sz="1200" dirty="0" smtClean="0">
                <a:latin typeface="TI-Nspire Regular"/>
                <a:cs typeface="TI-Nspire Regular"/>
              </a:rPr>
              <a:t>Blue”</a:t>
            </a:r>
            <a:endParaRPr lang="en-US" sz="1200" dirty="0">
              <a:latin typeface="TI-Nspire Regular"/>
              <a:cs typeface="TI-Nspire Regular"/>
            </a:endParaRPr>
          </a:p>
          <a:p>
            <a:r>
              <a:rPr lang="en-US" sz="1200" dirty="0">
                <a:solidFill>
                  <a:srgbClr val="FF0000"/>
                </a:solidFill>
                <a:latin typeface="TI-Nspire Regular"/>
                <a:cs typeface="TI-Nspire Regular"/>
              </a:rPr>
              <a:t> </a:t>
            </a:r>
            <a:r>
              <a:rPr lang="en-US" sz="1200" dirty="0" err="1" smtClean="0">
                <a:solidFill>
                  <a:srgbClr val="FF0000"/>
                </a:solidFill>
                <a:latin typeface="TI-Nspire Regular"/>
                <a:cs typeface="TI-Nspire Regular"/>
              </a:rPr>
              <a:t>EndIf</a:t>
            </a:r>
            <a:endParaRPr lang="en-US" sz="1200" dirty="0">
              <a:solidFill>
                <a:srgbClr val="FF0000"/>
              </a:solidFill>
              <a:latin typeface="TI-Nspire Regular"/>
              <a:cs typeface="TI-Nspire Regular"/>
            </a:endParaRPr>
          </a:p>
          <a:p>
            <a:r>
              <a:rPr lang="en-US" sz="1200" b="1" dirty="0" err="1" smtClean="0">
                <a:solidFill>
                  <a:srgbClr val="0000FF"/>
                </a:solidFill>
                <a:latin typeface="TI-Nspire Regular"/>
                <a:cs typeface="TI-Nspire Regular"/>
              </a:rPr>
              <a:t>EndFor</a:t>
            </a:r>
            <a:endParaRPr lang="en-US" sz="1200" b="1" dirty="0" smtClean="0">
              <a:solidFill>
                <a:srgbClr val="0000FF"/>
              </a:solidFill>
              <a:latin typeface="TI-Nspire Regular"/>
              <a:cs typeface="TI-Nspire Regular"/>
            </a:endParaRPr>
          </a:p>
          <a:p>
            <a:endParaRPr lang="en-US" sz="1200" dirty="0" smtClean="0">
              <a:latin typeface="TI-Nspire Regular"/>
              <a:cs typeface="TI-Nspire Regular"/>
            </a:endParaRPr>
          </a:p>
          <a:p>
            <a:r>
              <a:rPr lang="en-US" sz="1200" dirty="0" smtClean="0">
                <a:latin typeface="TI-Nspire Regular"/>
                <a:cs typeface="TI-Nspire Regular"/>
              </a:rPr>
              <a:t>Send </a:t>
            </a:r>
            <a:r>
              <a:rPr lang="en-US" sz="1200" dirty="0">
                <a:latin typeface="TI-Nspire Regular"/>
                <a:cs typeface="TI-Nspire Regular"/>
              </a:rPr>
              <a:t>"SET COLOR 0 0 </a:t>
            </a:r>
            <a:r>
              <a:rPr lang="en-US" sz="1200" dirty="0" smtClean="0">
                <a:latin typeface="TI-Nspire Regular"/>
                <a:cs typeface="TI-Nspire Regular"/>
              </a:rPr>
              <a:t>0”</a:t>
            </a:r>
            <a:endParaRPr lang="en-US" sz="1200" dirty="0">
              <a:latin typeface="TI-Nspire Regular"/>
              <a:cs typeface="TI-Nspire Regular"/>
            </a:endParaRPr>
          </a:p>
          <a:p>
            <a:r>
              <a:rPr lang="en-US" sz="1200" dirty="0">
                <a:latin typeface="TI-Nspire Regular"/>
                <a:cs typeface="TI-Nspire Regular"/>
              </a:rPr>
              <a:t>© Turns the COLOR </a:t>
            </a:r>
            <a:r>
              <a:rPr lang="en-US" sz="1200" dirty="0" smtClean="0">
                <a:latin typeface="TI-Nspire Regular"/>
                <a:cs typeface="TI-Nspire Regular"/>
              </a:rPr>
              <a:t>OFF</a:t>
            </a:r>
            <a:endParaRPr lang="en-US" sz="1200" dirty="0">
              <a:latin typeface="TI-Nspire Regular"/>
              <a:cs typeface="TI-Nspire Regular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52945" y="2710237"/>
            <a:ext cx="333385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400" dirty="0" smtClean="0"/>
          </a:p>
          <a:p>
            <a:r>
              <a:rPr lang="en-US" sz="1400" b="1" dirty="0" smtClean="0"/>
              <a:t>Additional Challenge</a:t>
            </a:r>
            <a:r>
              <a:rPr lang="en-US" sz="1400" dirty="0" smtClean="0"/>
              <a:t>s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Add more than three moods.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Replace the For loop with a While loop that allows the user to stop the sampling process.</a:t>
            </a:r>
          </a:p>
          <a:p>
            <a:endParaRPr lang="en-US" dirty="0" smtClean="0"/>
          </a:p>
          <a:p>
            <a:pPr marL="285750" indent="-285750">
              <a:buFont typeface="Arial"/>
              <a:buChar char="•"/>
            </a:pP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043437" y="1237396"/>
            <a:ext cx="3333855" cy="954107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</a:rPr>
              <a:t>Note: </a:t>
            </a:r>
            <a:r>
              <a:rPr lang="en-US" sz="1400" dirty="0" smtClean="0"/>
              <a:t>Experiment with temperature values to determine relevant temperature ranges for each person. </a:t>
            </a:r>
          </a:p>
          <a:p>
            <a:endParaRPr 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2826546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43" y="254000"/>
            <a:ext cx="9073757" cy="11430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0000FF"/>
                </a:solidFill>
              </a:rPr>
              <a:t>Background: </a:t>
            </a:r>
            <a:r>
              <a:rPr lang="en-US" sz="2800" dirty="0" smtClean="0"/>
              <a:t>Example Program </a:t>
            </a:r>
            <a:br>
              <a:rPr lang="en-US" sz="2800" dirty="0" smtClean="0"/>
            </a:br>
            <a:r>
              <a:rPr lang="en-US" sz="2400" dirty="0" smtClean="0"/>
              <a:t>(Advanced)</a:t>
            </a:r>
            <a:endParaRPr lang="en-US" sz="2400" dirty="0"/>
          </a:p>
        </p:txBody>
      </p:sp>
      <p:sp>
        <p:nvSpPr>
          <p:cNvPr id="3" name="Rectangle 2"/>
          <p:cNvSpPr/>
          <p:nvPr/>
        </p:nvSpPr>
        <p:spPr>
          <a:xfrm>
            <a:off x="5513605" y="240346"/>
            <a:ext cx="3421631" cy="600164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TI-Nspire Regular"/>
                <a:cs typeface="TI-Nspire Regular"/>
              </a:rPr>
              <a:t>Send </a:t>
            </a:r>
            <a:r>
              <a:rPr lang="en-US" sz="1200" dirty="0">
                <a:latin typeface="TI-Nspire Regular"/>
                <a:cs typeface="TI-Nspire Regular"/>
              </a:rPr>
              <a:t>"CONNECT TEMPERATURE 1 TO  IN 1</a:t>
            </a:r>
            <a:r>
              <a:rPr lang="en-US" sz="1200" dirty="0" smtClean="0">
                <a:latin typeface="TI-Nspire Regular"/>
                <a:cs typeface="TI-Nspire Regular"/>
              </a:rPr>
              <a:t>”</a:t>
            </a:r>
          </a:p>
          <a:p>
            <a:endParaRPr lang="en-US" sz="1200" dirty="0" smtClean="0">
              <a:latin typeface="TI-Nspire Regular"/>
              <a:cs typeface="TI-Nspire Regular"/>
            </a:endParaRPr>
          </a:p>
          <a:p>
            <a:r>
              <a:rPr lang="en-US" sz="1200" dirty="0" smtClean="0">
                <a:solidFill>
                  <a:schemeClr val="tx2"/>
                </a:solidFill>
              </a:rPr>
              <a:t>time:= { }</a:t>
            </a:r>
          </a:p>
          <a:p>
            <a:r>
              <a:rPr lang="en-US" sz="1200" dirty="0" smtClean="0">
                <a:solidFill>
                  <a:schemeClr val="tx2"/>
                </a:solidFill>
              </a:rPr>
              <a:t>temp:={ }</a:t>
            </a:r>
          </a:p>
          <a:p>
            <a:r>
              <a:rPr lang="en-US" sz="1200" dirty="0" smtClean="0">
                <a:solidFill>
                  <a:schemeClr val="tx2"/>
                </a:solidFill>
              </a:rPr>
              <a:t>n = 0</a:t>
            </a:r>
          </a:p>
          <a:p>
            <a:endParaRPr lang="en-US" sz="1200" dirty="0">
              <a:solidFill>
                <a:schemeClr val="tx2"/>
              </a:solidFill>
            </a:endParaRPr>
          </a:p>
          <a:p>
            <a:r>
              <a:rPr lang="en-US" sz="1200" dirty="0">
                <a:latin typeface="TI-Nspire Regular"/>
                <a:cs typeface="TI-Nspire Regular"/>
              </a:rPr>
              <a:t>Local </a:t>
            </a:r>
            <a:r>
              <a:rPr lang="en-US" sz="1200" dirty="0" err="1">
                <a:latin typeface="TI-Nspire Regular"/>
                <a:cs typeface="TI-Nspire Regular"/>
              </a:rPr>
              <a:t>key:key</a:t>
            </a:r>
            <a:r>
              <a:rPr lang="en-US" sz="1200" dirty="0">
                <a:latin typeface="TI-Nspire Regular"/>
                <a:cs typeface="TI-Nspire Regular"/>
              </a:rPr>
              <a:t>:=“ "</a:t>
            </a:r>
          </a:p>
          <a:p>
            <a:r>
              <a:rPr lang="en-US" sz="1200" dirty="0" smtClean="0">
                <a:solidFill>
                  <a:srgbClr val="4D1BCB"/>
                </a:solidFill>
              </a:rPr>
              <a:t>While</a:t>
            </a:r>
            <a:r>
              <a:rPr lang="en-US" sz="1200" dirty="0" smtClean="0"/>
              <a:t> </a:t>
            </a:r>
            <a:r>
              <a:rPr lang="en-US" sz="1200" dirty="0" err="1"/>
              <a:t>key≠"esc</a:t>
            </a:r>
            <a:r>
              <a:rPr lang="en-US" sz="1200" dirty="0"/>
              <a:t>“</a:t>
            </a:r>
          </a:p>
          <a:p>
            <a:r>
              <a:rPr lang="en-US" sz="1200" dirty="0" smtClean="0"/>
              <a:t>key</a:t>
            </a:r>
            <a:r>
              <a:rPr lang="en-US" sz="1200" dirty="0"/>
              <a:t>:=</a:t>
            </a:r>
            <a:r>
              <a:rPr lang="en-US" sz="1200" dirty="0" err="1"/>
              <a:t>getKey</a:t>
            </a:r>
            <a:r>
              <a:rPr lang="en-US" sz="1200" dirty="0"/>
              <a:t>():</a:t>
            </a:r>
          </a:p>
          <a:p>
            <a:r>
              <a:rPr lang="en-US" sz="1200" dirty="0" smtClean="0">
                <a:latin typeface="TI-Nspire Regular"/>
                <a:cs typeface="TI-Nspire Regular"/>
              </a:rPr>
              <a:t>© loop repeats until the escape key is pressed</a:t>
            </a:r>
          </a:p>
          <a:p>
            <a:endParaRPr lang="en-US" sz="1200" dirty="0" smtClean="0">
              <a:latin typeface="TI-Nspire Regular"/>
              <a:cs typeface="TI-Nspire Regular"/>
            </a:endParaRPr>
          </a:p>
          <a:p>
            <a:r>
              <a:rPr lang="en-US" sz="1200" dirty="0" smtClean="0">
                <a:latin typeface="TI-Nspire Regular"/>
                <a:cs typeface="TI-Nspire Regular"/>
              </a:rPr>
              <a:t>Send </a:t>
            </a:r>
            <a:r>
              <a:rPr lang="en-US" sz="1200" dirty="0">
                <a:latin typeface="TI-Nspire Regular"/>
                <a:cs typeface="TI-Nspire Regular"/>
              </a:rPr>
              <a:t>"READ TEMPERATURE </a:t>
            </a:r>
            <a:r>
              <a:rPr lang="en-US" sz="1200" dirty="0" smtClean="0">
                <a:latin typeface="TI-Nspire Regular"/>
                <a:cs typeface="TI-Nspire Regular"/>
              </a:rPr>
              <a:t>1”</a:t>
            </a:r>
          </a:p>
          <a:p>
            <a:r>
              <a:rPr lang="en-US" sz="1200" dirty="0" smtClean="0">
                <a:latin typeface="TI-Nspire Regular"/>
                <a:cs typeface="TI-Nspire Regular"/>
              </a:rPr>
              <a:t>Get </a:t>
            </a:r>
            <a:r>
              <a:rPr lang="en-US" sz="1200" dirty="0">
                <a:latin typeface="TI-Nspire Regular"/>
                <a:cs typeface="TI-Nspire Regular"/>
              </a:rPr>
              <a:t>d</a:t>
            </a:r>
          </a:p>
          <a:p>
            <a:r>
              <a:rPr lang="en-US" sz="1200" dirty="0" err="1" smtClean="0">
                <a:latin typeface="TI-Nspire Regular"/>
                <a:cs typeface="TI-Nspire Regular"/>
              </a:rPr>
              <a:t>Disp</a:t>
            </a:r>
            <a:r>
              <a:rPr lang="en-US" sz="1200" dirty="0" smtClean="0">
                <a:latin typeface="TI-Nspire Regular"/>
                <a:cs typeface="TI-Nspire Regular"/>
              </a:rPr>
              <a:t> d</a:t>
            </a:r>
          </a:p>
          <a:p>
            <a:r>
              <a:rPr lang="en-US" sz="1200" dirty="0">
                <a:solidFill>
                  <a:schemeClr val="tx2"/>
                </a:solidFill>
                <a:latin typeface="TI-Nspire Regular"/>
                <a:cs typeface="TI-Nspire Regular"/>
              </a:rPr>
              <a:t>time[n]:=n  </a:t>
            </a:r>
          </a:p>
          <a:p>
            <a:r>
              <a:rPr lang="en-US" sz="1200" dirty="0">
                <a:solidFill>
                  <a:schemeClr val="tx2"/>
                </a:solidFill>
                <a:latin typeface="TI-Nspire Regular"/>
                <a:cs typeface="TI-Nspire Regular"/>
              </a:rPr>
              <a:t>temp[n]:=</a:t>
            </a:r>
            <a:r>
              <a:rPr lang="en-US" sz="1200" dirty="0" smtClean="0">
                <a:solidFill>
                  <a:schemeClr val="tx2"/>
                </a:solidFill>
                <a:latin typeface="TI-Nspire Regular"/>
                <a:cs typeface="TI-Nspire Regular"/>
              </a:rPr>
              <a:t>d</a:t>
            </a:r>
            <a:endParaRPr lang="en-US" sz="1200" dirty="0">
              <a:solidFill>
                <a:schemeClr val="tx2"/>
              </a:solidFill>
              <a:latin typeface="TI-Nspire Regular"/>
              <a:cs typeface="TI-Nspire Regular"/>
            </a:endParaRPr>
          </a:p>
          <a:p>
            <a:r>
              <a:rPr lang="en-US" sz="1200" dirty="0" smtClean="0">
                <a:solidFill>
                  <a:schemeClr val="tx2"/>
                </a:solidFill>
                <a:latin typeface="TI-Nspire Regular"/>
                <a:cs typeface="TI-Nspire Regular"/>
              </a:rPr>
              <a:t>n := n + 1</a:t>
            </a:r>
            <a:endParaRPr lang="en-US" sz="1200" dirty="0" smtClean="0">
              <a:latin typeface="TI-Nspire Regular"/>
              <a:cs typeface="TI-Nspire Regular"/>
            </a:endParaRPr>
          </a:p>
          <a:p>
            <a:r>
              <a:rPr lang="en-US" sz="1200" dirty="0" smtClean="0">
                <a:latin typeface="TI-Nspire Regular"/>
                <a:cs typeface="TI-Nspire Regular"/>
              </a:rPr>
              <a:t>Wait 1</a:t>
            </a:r>
          </a:p>
          <a:p>
            <a:r>
              <a:rPr lang="en-US" sz="1200" dirty="0" smtClean="0">
                <a:solidFill>
                  <a:srgbClr val="FF0000"/>
                </a:solidFill>
                <a:latin typeface="TI-Nspire Regular"/>
                <a:cs typeface="TI-Nspire Regular"/>
              </a:rPr>
              <a:t>If </a:t>
            </a:r>
            <a:r>
              <a:rPr lang="en-US" sz="1200" dirty="0">
                <a:latin typeface="TI-Nspire Regular"/>
                <a:cs typeface="TI-Nspire Regular"/>
              </a:rPr>
              <a:t>d</a:t>
            </a:r>
            <a:r>
              <a:rPr lang="en-US" sz="1200" dirty="0" smtClean="0">
                <a:latin typeface="TI-Nspire Regular"/>
                <a:cs typeface="TI-Nspire Regular"/>
              </a:rPr>
              <a:t>&lt;26 Then</a:t>
            </a:r>
          </a:p>
          <a:p>
            <a:r>
              <a:rPr lang="en-US" sz="1200" dirty="0" smtClean="0">
                <a:latin typeface="TI-Nspire Regular"/>
                <a:cs typeface="TI-Nspire Regular"/>
              </a:rPr>
              <a:t>Send </a:t>
            </a:r>
            <a:r>
              <a:rPr lang="en-US" sz="1200" dirty="0">
                <a:latin typeface="TI-Nspire Regular"/>
                <a:cs typeface="TI-Nspire Regular"/>
              </a:rPr>
              <a:t>"SET COLOR 255 0 </a:t>
            </a:r>
            <a:r>
              <a:rPr lang="en-US" sz="1200" dirty="0" smtClean="0">
                <a:latin typeface="TI-Nspire Regular"/>
                <a:cs typeface="TI-Nspire Regular"/>
              </a:rPr>
              <a:t>0”</a:t>
            </a:r>
            <a:endParaRPr lang="en-US" sz="1200" dirty="0">
              <a:latin typeface="TI-Nspire Regular"/>
              <a:cs typeface="TI-Nspire Regular"/>
            </a:endParaRPr>
          </a:p>
          <a:p>
            <a:r>
              <a:rPr lang="en-US" sz="1200" dirty="0" smtClean="0">
                <a:latin typeface="TI-Nspire Regular"/>
                <a:cs typeface="TI-Nspire Regular"/>
              </a:rPr>
              <a:t>  </a:t>
            </a:r>
            <a:r>
              <a:rPr lang="en-US" sz="1200" dirty="0" err="1" smtClean="0">
                <a:latin typeface="TI-Nspire Regular"/>
                <a:cs typeface="TI-Nspire Regular"/>
              </a:rPr>
              <a:t>Disp</a:t>
            </a:r>
            <a:r>
              <a:rPr lang="en-US" sz="1200" dirty="0" smtClean="0">
                <a:latin typeface="TI-Nspire Regular"/>
                <a:cs typeface="TI-Nspire Regular"/>
              </a:rPr>
              <a:t> </a:t>
            </a:r>
            <a:r>
              <a:rPr lang="en-US" sz="1200" dirty="0">
                <a:latin typeface="TI-Nspire Regular"/>
                <a:cs typeface="TI-Nspire Regular"/>
              </a:rPr>
              <a:t>"My mood is </a:t>
            </a:r>
            <a:r>
              <a:rPr lang="en-US" sz="1200" dirty="0" smtClean="0">
                <a:latin typeface="TI-Nspire Regular"/>
                <a:cs typeface="TI-Nspire Regular"/>
              </a:rPr>
              <a:t>Red”</a:t>
            </a:r>
            <a:endParaRPr lang="en-US" sz="1200" dirty="0">
              <a:latin typeface="TI-Nspire Regular"/>
              <a:cs typeface="TI-Nspire Regular"/>
            </a:endParaRPr>
          </a:p>
          <a:p>
            <a:r>
              <a:rPr lang="en-US" sz="1200" dirty="0" smtClean="0">
                <a:latin typeface="TI-Nspire Regular"/>
                <a:cs typeface="TI-Nspire Regular"/>
              </a:rPr>
              <a:t> </a:t>
            </a:r>
            <a:r>
              <a:rPr lang="en-US" sz="1200" dirty="0" err="1" smtClean="0">
                <a:solidFill>
                  <a:srgbClr val="FF0000"/>
                </a:solidFill>
                <a:latin typeface="TI-Nspire Regular"/>
                <a:cs typeface="TI-Nspire Regular"/>
              </a:rPr>
              <a:t>EndIf</a:t>
            </a:r>
            <a:endParaRPr lang="en-US" sz="1200" dirty="0">
              <a:solidFill>
                <a:srgbClr val="FF0000"/>
              </a:solidFill>
              <a:latin typeface="TI-Nspire Regular"/>
              <a:cs typeface="TI-Nspire Regular"/>
            </a:endParaRPr>
          </a:p>
          <a:p>
            <a:r>
              <a:rPr lang="en-US" sz="1200" dirty="0" smtClean="0">
                <a:solidFill>
                  <a:srgbClr val="008000"/>
                </a:solidFill>
                <a:latin typeface="TI-Nspire Regular"/>
                <a:cs typeface="TI-Nspire Regular"/>
              </a:rPr>
              <a:t> If </a:t>
            </a:r>
            <a:r>
              <a:rPr lang="en-US" sz="1200" dirty="0">
                <a:latin typeface="TI-Nspire Regular"/>
                <a:cs typeface="TI-Nspire Regular"/>
              </a:rPr>
              <a:t>d</a:t>
            </a:r>
            <a:r>
              <a:rPr lang="en-US" sz="1200" dirty="0" smtClean="0">
                <a:latin typeface="TI-Nspire Regular"/>
                <a:cs typeface="TI-Nspire Regular"/>
              </a:rPr>
              <a:t>≥26 </a:t>
            </a:r>
            <a:r>
              <a:rPr lang="en-US" sz="1200" dirty="0">
                <a:latin typeface="TI-Nspire Regular"/>
                <a:cs typeface="TI-Nspire Regular"/>
              </a:rPr>
              <a:t>and d</a:t>
            </a:r>
            <a:r>
              <a:rPr lang="en-US" sz="1200" dirty="0" smtClean="0">
                <a:latin typeface="TI-Nspire Regular"/>
                <a:cs typeface="TI-Nspire Regular"/>
              </a:rPr>
              <a:t>&lt;27 </a:t>
            </a:r>
            <a:r>
              <a:rPr lang="en-US" sz="1200" dirty="0">
                <a:latin typeface="TI-Nspire Regular"/>
                <a:cs typeface="TI-Nspire Regular"/>
              </a:rPr>
              <a:t>Then</a:t>
            </a:r>
          </a:p>
          <a:p>
            <a:r>
              <a:rPr lang="en-US" sz="1200" dirty="0" smtClean="0">
                <a:latin typeface="TI-Nspire Regular"/>
                <a:cs typeface="TI-Nspire Regular"/>
              </a:rPr>
              <a:t>  Send </a:t>
            </a:r>
            <a:r>
              <a:rPr lang="en-US" sz="1200" dirty="0">
                <a:latin typeface="TI-Nspire Regular"/>
                <a:cs typeface="TI-Nspire Regular"/>
              </a:rPr>
              <a:t>"SET COLOR 0 255 </a:t>
            </a:r>
            <a:r>
              <a:rPr lang="en-US" sz="1200" dirty="0" smtClean="0">
                <a:latin typeface="TI-Nspire Regular"/>
                <a:cs typeface="TI-Nspire Regular"/>
              </a:rPr>
              <a:t>0”</a:t>
            </a:r>
            <a:endParaRPr lang="en-US" sz="1200" dirty="0">
              <a:latin typeface="TI-Nspire Regular"/>
              <a:cs typeface="TI-Nspire Regular"/>
            </a:endParaRPr>
          </a:p>
          <a:p>
            <a:r>
              <a:rPr lang="en-US" sz="1200" dirty="0" smtClean="0">
                <a:latin typeface="TI-Nspire Regular"/>
                <a:cs typeface="TI-Nspire Regular"/>
              </a:rPr>
              <a:t>  </a:t>
            </a:r>
            <a:r>
              <a:rPr lang="en-US" sz="1200" dirty="0" err="1" smtClean="0">
                <a:latin typeface="TI-Nspire Regular"/>
                <a:cs typeface="TI-Nspire Regular"/>
              </a:rPr>
              <a:t>Disp</a:t>
            </a:r>
            <a:r>
              <a:rPr lang="en-US" sz="1200" dirty="0" smtClean="0">
                <a:latin typeface="TI-Nspire Regular"/>
                <a:cs typeface="TI-Nspire Regular"/>
              </a:rPr>
              <a:t> </a:t>
            </a:r>
            <a:r>
              <a:rPr lang="en-US" sz="1200" dirty="0">
                <a:latin typeface="TI-Nspire Regular"/>
                <a:cs typeface="TI-Nspire Regular"/>
              </a:rPr>
              <a:t>"My mood is </a:t>
            </a:r>
            <a:r>
              <a:rPr lang="en-US" sz="1200" dirty="0" smtClean="0">
                <a:latin typeface="TI-Nspire Regular"/>
                <a:cs typeface="TI-Nspire Regular"/>
              </a:rPr>
              <a:t>Green”</a:t>
            </a:r>
            <a:endParaRPr lang="en-US" sz="1200" dirty="0">
              <a:latin typeface="TI-Nspire Regular"/>
              <a:cs typeface="TI-Nspire Regular"/>
            </a:endParaRPr>
          </a:p>
          <a:p>
            <a:r>
              <a:rPr lang="en-US" sz="1200" dirty="0" smtClean="0">
                <a:latin typeface="TI-Nspire Regular"/>
                <a:cs typeface="TI-Nspire Regular"/>
              </a:rPr>
              <a:t> </a:t>
            </a:r>
            <a:r>
              <a:rPr lang="en-US" sz="1200" dirty="0" err="1" smtClean="0">
                <a:solidFill>
                  <a:srgbClr val="008000"/>
                </a:solidFill>
                <a:latin typeface="TI-Nspire Regular"/>
                <a:cs typeface="TI-Nspire Regular"/>
              </a:rPr>
              <a:t>EndIf</a:t>
            </a:r>
            <a:endParaRPr lang="en-US" sz="1200" dirty="0">
              <a:solidFill>
                <a:srgbClr val="008000"/>
              </a:solidFill>
              <a:latin typeface="TI-Nspire Regular"/>
              <a:cs typeface="TI-Nspire Regular"/>
            </a:endParaRPr>
          </a:p>
          <a:p>
            <a:r>
              <a:rPr lang="en-US" sz="1200" dirty="0" smtClean="0">
                <a:latin typeface="TI-Nspire Regular"/>
                <a:cs typeface="TI-Nspire Regular"/>
              </a:rPr>
              <a:t> </a:t>
            </a:r>
            <a:r>
              <a:rPr lang="en-US" sz="1200" dirty="0" smtClean="0">
                <a:solidFill>
                  <a:srgbClr val="FF0000"/>
                </a:solidFill>
                <a:latin typeface="TI-Nspire Regular"/>
                <a:cs typeface="TI-Nspire Regular"/>
              </a:rPr>
              <a:t>If</a:t>
            </a:r>
            <a:r>
              <a:rPr lang="en-US" sz="1200" dirty="0" smtClean="0">
                <a:latin typeface="TI-Nspire Regular"/>
                <a:cs typeface="TI-Nspire Regular"/>
              </a:rPr>
              <a:t> </a:t>
            </a:r>
            <a:r>
              <a:rPr lang="en-US" sz="1200" dirty="0">
                <a:latin typeface="TI-Nspire Regular"/>
                <a:cs typeface="TI-Nspire Regular"/>
              </a:rPr>
              <a:t>d</a:t>
            </a:r>
            <a:r>
              <a:rPr lang="en-US" sz="1200" dirty="0" smtClean="0">
                <a:latin typeface="TI-Nspire Regular"/>
                <a:cs typeface="TI-Nspire Regular"/>
              </a:rPr>
              <a:t>&gt;27 </a:t>
            </a:r>
            <a:r>
              <a:rPr lang="en-US" sz="1200" dirty="0">
                <a:latin typeface="TI-Nspire Regular"/>
                <a:cs typeface="TI-Nspire Regular"/>
              </a:rPr>
              <a:t>Then</a:t>
            </a:r>
          </a:p>
          <a:p>
            <a:r>
              <a:rPr lang="en-US" sz="1200" dirty="0" smtClean="0">
                <a:latin typeface="TI-Nspire Regular"/>
                <a:cs typeface="TI-Nspire Regular"/>
              </a:rPr>
              <a:t>  Send </a:t>
            </a:r>
            <a:r>
              <a:rPr lang="en-US" sz="1200" dirty="0">
                <a:latin typeface="TI-Nspire Regular"/>
                <a:cs typeface="TI-Nspire Regular"/>
              </a:rPr>
              <a:t>"SET COLOR 0</a:t>
            </a:r>
            <a:r>
              <a:rPr lang="en-US" sz="1200" dirty="0" smtClean="0">
                <a:latin typeface="TI-Nspire Regular"/>
                <a:cs typeface="TI-Nspire Regular"/>
              </a:rPr>
              <a:t> 0 255”</a:t>
            </a:r>
            <a:endParaRPr lang="en-US" sz="1200" dirty="0">
              <a:latin typeface="TI-Nspire Regular"/>
              <a:cs typeface="TI-Nspire Regular"/>
            </a:endParaRPr>
          </a:p>
          <a:p>
            <a:r>
              <a:rPr lang="en-US" sz="1200" dirty="0" smtClean="0">
                <a:latin typeface="TI-Nspire Regular"/>
                <a:cs typeface="TI-Nspire Regular"/>
              </a:rPr>
              <a:t>  </a:t>
            </a:r>
            <a:r>
              <a:rPr lang="en-US" sz="1200" dirty="0" err="1" smtClean="0">
                <a:latin typeface="TI-Nspire Regular"/>
                <a:cs typeface="TI-Nspire Regular"/>
              </a:rPr>
              <a:t>Disp</a:t>
            </a:r>
            <a:r>
              <a:rPr lang="en-US" sz="1200" dirty="0" smtClean="0">
                <a:latin typeface="TI-Nspire Regular"/>
                <a:cs typeface="TI-Nspire Regular"/>
              </a:rPr>
              <a:t> </a:t>
            </a:r>
            <a:r>
              <a:rPr lang="en-US" sz="1200" dirty="0">
                <a:latin typeface="TI-Nspire Regular"/>
                <a:cs typeface="TI-Nspire Regular"/>
              </a:rPr>
              <a:t>"My mood is </a:t>
            </a:r>
            <a:r>
              <a:rPr lang="en-US" sz="1200" dirty="0" smtClean="0">
                <a:latin typeface="TI-Nspire Regular"/>
                <a:cs typeface="TI-Nspire Regular"/>
              </a:rPr>
              <a:t>Blue”</a:t>
            </a:r>
            <a:endParaRPr lang="en-US" sz="1200" dirty="0">
              <a:latin typeface="TI-Nspire Regular"/>
              <a:cs typeface="TI-Nspire Regular"/>
            </a:endParaRPr>
          </a:p>
          <a:p>
            <a:r>
              <a:rPr lang="en-US" sz="1200" dirty="0">
                <a:solidFill>
                  <a:srgbClr val="FF0000"/>
                </a:solidFill>
                <a:latin typeface="TI-Nspire Regular"/>
                <a:cs typeface="TI-Nspire Regular"/>
              </a:rPr>
              <a:t> </a:t>
            </a:r>
            <a:r>
              <a:rPr lang="en-US" sz="1200" dirty="0" err="1" smtClean="0">
                <a:solidFill>
                  <a:srgbClr val="FF0000"/>
                </a:solidFill>
                <a:latin typeface="TI-Nspire Regular"/>
                <a:cs typeface="TI-Nspire Regular"/>
              </a:rPr>
              <a:t>EndIf</a:t>
            </a:r>
            <a:endParaRPr lang="en-US" sz="1200" b="1" dirty="0" smtClean="0">
              <a:solidFill>
                <a:srgbClr val="4D1BCB"/>
              </a:solidFill>
            </a:endParaRPr>
          </a:p>
          <a:p>
            <a:r>
              <a:rPr lang="en-US" sz="1200" b="1" dirty="0" err="1" smtClean="0">
                <a:solidFill>
                  <a:srgbClr val="4D1BCB"/>
                </a:solidFill>
              </a:rPr>
              <a:t>EndWhile</a:t>
            </a:r>
            <a:endParaRPr lang="en-US" sz="1200" dirty="0" smtClean="0">
              <a:latin typeface="TI-Nspire Regular"/>
              <a:cs typeface="TI-Nspire Regular"/>
            </a:endParaRPr>
          </a:p>
          <a:p>
            <a:r>
              <a:rPr lang="en-US" sz="1200" dirty="0" smtClean="0">
                <a:latin typeface="TI-Nspire Regular"/>
                <a:cs typeface="TI-Nspire Regular"/>
              </a:rPr>
              <a:t>Send </a:t>
            </a:r>
            <a:r>
              <a:rPr lang="en-US" sz="1200" dirty="0">
                <a:latin typeface="TI-Nspire Regular"/>
                <a:cs typeface="TI-Nspire Regular"/>
              </a:rPr>
              <a:t>"SET COLOR 0 0 </a:t>
            </a:r>
            <a:r>
              <a:rPr lang="en-US" sz="1200" dirty="0" smtClean="0">
                <a:latin typeface="TI-Nspire Regular"/>
                <a:cs typeface="TI-Nspire Regular"/>
              </a:rPr>
              <a:t>0”</a:t>
            </a:r>
            <a:endParaRPr lang="en-US" sz="1200" dirty="0">
              <a:latin typeface="TI-Nspire Regular"/>
              <a:cs typeface="TI-Nspire Regular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2101" y="3174979"/>
            <a:ext cx="2913280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400" dirty="0" smtClean="0"/>
          </a:p>
          <a:p>
            <a:r>
              <a:rPr lang="en-US" sz="1400" b="1" dirty="0" smtClean="0"/>
              <a:t>Additional Code</a:t>
            </a:r>
            <a:endParaRPr lang="en-US" sz="1400" dirty="0" smtClean="0"/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Stores </a:t>
            </a:r>
            <a:r>
              <a:rPr lang="en-US" sz="1400" dirty="0"/>
              <a:t>the </a:t>
            </a:r>
            <a:r>
              <a:rPr lang="en-US" sz="1400" dirty="0" smtClean="0"/>
              <a:t>temperature </a:t>
            </a:r>
            <a:r>
              <a:rPr lang="en-US" sz="1400" dirty="0"/>
              <a:t>values and the time to list variables. </a:t>
            </a:r>
            <a:r>
              <a:rPr lang="en-US" sz="1400" dirty="0" smtClean="0"/>
              <a:t>This data can be displayed on </a:t>
            </a:r>
            <a:r>
              <a:rPr lang="en-US" sz="1400" dirty="0"/>
              <a:t>a plot of time vs. </a:t>
            </a:r>
            <a:r>
              <a:rPr lang="en-US" sz="1400" dirty="0" smtClean="0"/>
              <a:t>temperature on another page </a:t>
            </a:r>
            <a:r>
              <a:rPr lang="en-US" sz="1400" dirty="0"/>
              <a:t>after the </a:t>
            </a:r>
            <a:r>
              <a:rPr lang="en-US" sz="1400" dirty="0" smtClean="0"/>
              <a:t>loop </a:t>
            </a:r>
            <a:r>
              <a:rPr lang="en-US" sz="1400" dirty="0"/>
              <a:t>is done</a:t>
            </a:r>
            <a:r>
              <a:rPr lang="en-US" sz="1400" dirty="0" smtClean="0"/>
              <a:t>.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For loop was replaced with a While loop that allows the user to stop the sampling process.</a:t>
            </a:r>
          </a:p>
          <a:p>
            <a:endParaRPr lang="en-US" dirty="0" smtClean="0"/>
          </a:p>
          <a:p>
            <a:pPr marL="285750" indent="-285750">
              <a:buFont typeface="Arial"/>
              <a:buChar char="•"/>
            </a:pP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4081267" y="918686"/>
            <a:ext cx="1359728" cy="51959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3795876" y="1725789"/>
            <a:ext cx="1645119" cy="368242"/>
          </a:xfrm>
          <a:prstGeom prst="straightConnector1">
            <a:avLst/>
          </a:prstGeom>
          <a:ln>
            <a:solidFill>
              <a:srgbClr val="4D1BCB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3968859" y="3031263"/>
            <a:ext cx="1472136" cy="69204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580237" y="1352470"/>
            <a:ext cx="15903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Initialize Arrays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851932" y="2933390"/>
            <a:ext cx="1113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Store Data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712130" y="1879322"/>
            <a:ext cx="15903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4D1BCB"/>
                </a:solidFill>
              </a:rPr>
              <a:t>While loop controlled by keys pressed</a:t>
            </a:r>
            <a:endParaRPr lang="en-US" dirty="0">
              <a:solidFill>
                <a:srgbClr val="4D1BC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691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Digital Mood Ring </a:t>
            </a:r>
            <a:r>
              <a:rPr lang="en-US" dirty="0" smtClean="0"/>
              <a:t>Challenges: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b="1" dirty="0"/>
              <a:t>Challenge 1:  </a:t>
            </a:r>
            <a:r>
              <a:rPr lang="en-US" sz="1600" dirty="0"/>
              <a:t>Use SET COLOR to explore using the color LED. Try to find the RGB values of all the colors in the mood chart.  </a:t>
            </a:r>
          </a:p>
          <a:p>
            <a:pPr marL="0" indent="0">
              <a:buNone/>
            </a:pPr>
            <a:r>
              <a:rPr lang="en-US" sz="1600" b="1" dirty="0"/>
              <a:t>Challenge 2: </a:t>
            </a:r>
            <a:r>
              <a:rPr lang="en-US" sz="1600" dirty="0"/>
              <a:t>Use </a:t>
            </a:r>
            <a:r>
              <a:rPr lang="en-US" sz="1600" dirty="0" err="1"/>
              <a:t>DispAt</a:t>
            </a:r>
            <a:r>
              <a:rPr lang="en-US" sz="1600" dirty="0"/>
              <a:t> command to display your name at several locations on the screen. </a:t>
            </a:r>
          </a:p>
          <a:p>
            <a:pPr marL="0" indent="0">
              <a:buNone/>
            </a:pPr>
            <a:r>
              <a:rPr lang="en-US" sz="1600" b="1" dirty="0"/>
              <a:t>Challenge 3:</a:t>
            </a:r>
            <a:r>
              <a:rPr lang="en-US" sz="1600" dirty="0"/>
              <a:t>  Use a For..</a:t>
            </a:r>
            <a:r>
              <a:rPr lang="en-US" sz="1600" dirty="0" err="1"/>
              <a:t>EndFor</a:t>
            </a:r>
            <a:r>
              <a:rPr lang="en-US" sz="1600" dirty="0"/>
              <a:t> loop to display the numbers 1 through 10.</a:t>
            </a:r>
          </a:p>
          <a:p>
            <a:pPr marL="0" indent="0">
              <a:buNone/>
            </a:pPr>
            <a:r>
              <a:rPr lang="en-US" sz="1600" b="1" dirty="0"/>
              <a:t>Challenge 4:</a:t>
            </a:r>
            <a:r>
              <a:rPr lang="en-US" sz="1600" dirty="0"/>
              <a:t>  Connect a temperature sensor to the TI-Innovator Hub and display the temperature on the calculator.</a:t>
            </a:r>
          </a:p>
          <a:p>
            <a:pPr marL="0" indent="0">
              <a:buNone/>
            </a:pPr>
            <a:r>
              <a:rPr lang="en-US" sz="1600" b="1" dirty="0"/>
              <a:t>Challenge 5:</a:t>
            </a:r>
            <a:r>
              <a:rPr lang="en-US" sz="1600" dirty="0"/>
              <a:t>  Use a loop to read and display temperature.</a:t>
            </a:r>
          </a:p>
          <a:p>
            <a:pPr marL="0" indent="0">
              <a:buNone/>
            </a:pPr>
            <a:r>
              <a:rPr lang="en-US" sz="1600" b="1" dirty="0"/>
              <a:t>Challenge 5 Extension (Optional):</a:t>
            </a:r>
            <a:r>
              <a:rPr lang="en-US" sz="1600" dirty="0"/>
              <a:t>  Use a loop to read, display and log into list arrays for time and temperature. Graph the result. </a:t>
            </a:r>
          </a:p>
          <a:p>
            <a:pPr marL="0" indent="0">
              <a:buNone/>
            </a:pPr>
            <a:r>
              <a:rPr lang="en-US" sz="1600" b="1" dirty="0"/>
              <a:t>Challenge 6:</a:t>
            </a:r>
            <a:r>
              <a:rPr lang="en-US" sz="1600" dirty="0"/>
              <a:t> Use a While..</a:t>
            </a:r>
            <a:r>
              <a:rPr lang="en-US" sz="1600" dirty="0" err="1"/>
              <a:t>EndWhile</a:t>
            </a:r>
            <a:r>
              <a:rPr lang="en-US" sz="1600" dirty="0"/>
              <a:t> loop along with </a:t>
            </a:r>
            <a:r>
              <a:rPr lang="en-US" sz="1600" dirty="0" err="1"/>
              <a:t>getKey</a:t>
            </a:r>
            <a:r>
              <a:rPr lang="en-US" sz="1600" dirty="0"/>
              <a:t>() command to monitor temperature and make a decision to display a message, “Hot” or “Cold”.  Then modify your program to include a 3</a:t>
            </a:r>
            <a:r>
              <a:rPr lang="en-US" sz="1600" baseline="30000" dirty="0"/>
              <a:t>rd</a:t>
            </a:r>
            <a:r>
              <a:rPr lang="en-US" sz="1600" dirty="0"/>
              <a:t> level between hot and cold, “Nice</a:t>
            </a:r>
            <a:r>
              <a:rPr lang="en-US" sz="1600" dirty="0" smtClean="0"/>
              <a:t>”.</a:t>
            </a:r>
            <a:endParaRPr lang="en-US" sz="1600" b="1" dirty="0"/>
          </a:p>
          <a:p>
            <a:pPr marL="0" indent="0">
              <a:buNone/>
            </a:pPr>
            <a:r>
              <a:rPr lang="en-US" sz="1600" b="1" dirty="0"/>
              <a:t>Final Challenge:</a:t>
            </a:r>
            <a:r>
              <a:rPr lang="en-US" sz="1600" dirty="0"/>
              <a:t>  Build a mood ring</a:t>
            </a:r>
            <a:r>
              <a:rPr lang="en-US" sz="1600" i="1" dirty="0"/>
              <a:t> </a:t>
            </a:r>
            <a:r>
              <a:rPr lang="en-US" sz="1600" dirty="0"/>
              <a:t>to repeatedly read the temperature sensor, determine the mood of the person, display the temperature value and display the mood.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0131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TI-Nspire CX Resources: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95375"/>
            <a:ext cx="8229600" cy="5636501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1200" dirty="0"/>
              <a:t>Step-by Step YouTube videos designed for the teacher with a detailed, demonstration of each challenge. The videos are intended to guide those new programming in general, programming on the TI-84 Plus CE and programming with the TI-Innovator Hub. </a:t>
            </a:r>
          </a:p>
          <a:p>
            <a:pPr marL="289639" lvl="1" indent="0">
              <a:buNone/>
            </a:pPr>
            <a:r>
              <a:rPr lang="en-US" sz="1200" dirty="0">
                <a:hlinkClick r:id="rId2"/>
              </a:rPr>
              <a:t>https://www.youtube.com/playlist?list=PL17Fe0ZmhCR_j09b202PUI0wfaRYSLQka</a:t>
            </a:r>
            <a:endParaRPr lang="en-US" sz="1200" dirty="0"/>
          </a:p>
          <a:p>
            <a:pPr marL="0" indent="0">
              <a:buNone/>
            </a:pPr>
            <a:endParaRPr lang="en-US" sz="1200" i="1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1200" dirty="0"/>
              <a:t>10 Minutes of Code Teacher’s Lounge (TI-Nspire CX): For a single download of all lessons for 10 Minute of Codes for  the TI-Nspire CX in PDF’s:</a:t>
            </a:r>
          </a:p>
          <a:p>
            <a:pPr marL="400050" lvl="1" indent="0">
              <a:buNone/>
            </a:pPr>
            <a:r>
              <a:rPr lang="en-US" sz="1200" u="sng" dirty="0">
                <a:hlinkClick r:id="rId3"/>
              </a:rPr>
              <a:t>https://education.ti.com/en/activities/ti-codes/nspire/teacher-lounge</a:t>
            </a:r>
            <a:r>
              <a:rPr lang="en-US" sz="1200" dirty="0"/>
              <a:t> </a:t>
            </a:r>
          </a:p>
          <a:p>
            <a:pPr marL="0" indent="0">
              <a:buNone/>
            </a:pPr>
            <a:endParaRPr lang="en-US" sz="12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1200" dirty="0"/>
              <a:t>TI-Innovator Technology </a:t>
            </a:r>
            <a:r>
              <a:rPr lang="en-US" sz="1200" dirty="0" err="1"/>
              <a:t>eGuide</a:t>
            </a:r>
            <a:endParaRPr lang="en-US" sz="1200" dirty="0"/>
          </a:p>
          <a:p>
            <a:pPr marL="400050" lvl="1" indent="0">
              <a:buNone/>
            </a:pPr>
            <a:r>
              <a:rPr lang="en-US" sz="1200" u="sng" dirty="0">
                <a:hlinkClick r:id="rId4"/>
              </a:rPr>
              <a:t>https://education.ti.com/html/webhelp/EG_Innovator/EN/index.html</a:t>
            </a:r>
            <a:r>
              <a:rPr lang="en-US" sz="1200" dirty="0"/>
              <a:t> </a:t>
            </a:r>
          </a:p>
          <a:p>
            <a:pPr marL="0" indent="0">
              <a:buNone/>
            </a:pPr>
            <a:endParaRPr lang="en-US" sz="12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1200" dirty="0"/>
              <a:t>TI-Innovator Hub Commands</a:t>
            </a:r>
          </a:p>
          <a:p>
            <a:pPr marL="400050" lvl="1" indent="0">
              <a:buNone/>
            </a:pPr>
            <a:r>
              <a:rPr lang="en-US" sz="1200" u="sng" dirty="0">
                <a:hlinkClick r:id="rId5"/>
              </a:rPr>
              <a:t>https://education.ti.com/html/webhelp/EG_Innovator/EN/content/eg_innovsys/resources/pdf/ti-innovator_hub_commands_en.pdf</a:t>
            </a:r>
            <a:endParaRPr lang="en-US" sz="1200" dirty="0"/>
          </a:p>
          <a:p>
            <a:pPr>
              <a:buFont typeface="Wingdings" panose="05000000000000000000" pitchFamily="2" charset="2"/>
              <a:buChar char="Ø"/>
            </a:pPr>
            <a:endParaRPr lang="en-US" sz="12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1200" dirty="0"/>
              <a:t>TI-Nspire CX Programming Editor Guide</a:t>
            </a:r>
          </a:p>
          <a:p>
            <a:pPr marL="400050" lvl="1" indent="0">
              <a:buNone/>
            </a:pPr>
            <a:r>
              <a:rPr lang="en-US" sz="1200" u="sng" dirty="0">
                <a:hlinkClick r:id="rId6"/>
              </a:rPr>
              <a:t>https://education.ti.com/html/webhelp/EG_TINspireCode/EN/index.html</a:t>
            </a:r>
            <a:r>
              <a:rPr lang="en-US" sz="1200" dirty="0"/>
              <a:t> 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12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1200" dirty="0"/>
              <a:t>YouTube Video (informal, but TI produced) gives you the basics of writing and running TI-Nspire programs that control the TI-Innovator.</a:t>
            </a:r>
          </a:p>
          <a:p>
            <a:pPr marL="400050" lvl="1" indent="0">
              <a:buNone/>
            </a:pPr>
            <a:r>
              <a:rPr lang="en-US" sz="1200" u="sng" dirty="0">
                <a:hlinkClick r:id="rId7"/>
              </a:rPr>
              <a:t>https://www.youtube.com/watch?v=2jjncu8Aba0</a:t>
            </a:r>
            <a:endParaRPr lang="en-US" sz="1200" dirty="0"/>
          </a:p>
          <a:p>
            <a:pPr>
              <a:buFont typeface="Wingdings" panose="05000000000000000000" pitchFamily="2" charset="2"/>
              <a:buChar char="Ø"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287901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6333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Quick Code Reference: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40190" y="3543905"/>
            <a:ext cx="6732210" cy="2094895"/>
          </a:xfrm>
        </p:spPr>
        <p:txBody>
          <a:bodyPr>
            <a:normAutofit/>
          </a:bodyPr>
          <a:lstStyle/>
          <a:p>
            <a:r>
              <a:rPr lang="en-US" dirty="0"/>
              <a:t>for TI-</a:t>
            </a:r>
            <a:r>
              <a:rPr lang="en-US" dirty="0" err="1"/>
              <a:t>Nspire</a:t>
            </a:r>
            <a:r>
              <a:rPr lang="en-US" dirty="0"/>
              <a:t> CX OS 4.5</a:t>
            </a:r>
          </a:p>
        </p:txBody>
      </p:sp>
    </p:spTree>
    <p:extLst>
      <p:ext uri="{BB962C8B-B14F-4D97-AF65-F5344CB8AC3E}">
        <p14:creationId xmlns:p14="http://schemas.microsoft.com/office/powerpoint/2010/main" val="135125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X 5.3 I-O Menu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93" y="1341276"/>
            <a:ext cx="3450756" cy="258806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2042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Background: </a:t>
            </a:r>
            <a:r>
              <a:rPr lang="en-US" sz="2400" dirty="0" err="1" smtClean="0"/>
              <a:t>Input/Output</a:t>
            </a:r>
            <a:r>
              <a:rPr lang="en-US" sz="2400" dirty="0" smtClean="0"/>
              <a:t> Commands for Displaying and Requesting text strings and numeric values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116193" y="4117895"/>
            <a:ext cx="4128764" cy="23083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 err="1"/>
              <a:t>Disp</a:t>
            </a:r>
            <a:r>
              <a:rPr lang="en-US" dirty="0"/>
              <a:t> "hello </a:t>
            </a:r>
            <a:r>
              <a:rPr lang="en-US" dirty="0" smtClean="0"/>
              <a:t>world”</a:t>
            </a:r>
          </a:p>
          <a:p>
            <a:r>
              <a:rPr lang="en-US" dirty="0" err="1" smtClean="0"/>
              <a:t>Disp</a:t>
            </a:r>
            <a:r>
              <a:rPr lang="en-US" dirty="0" smtClean="0"/>
              <a:t> </a:t>
            </a:r>
            <a:r>
              <a:rPr lang="en-US" dirty="0"/>
              <a:t>2+</a:t>
            </a:r>
            <a:r>
              <a:rPr lang="en-US" dirty="0" smtClean="0"/>
              <a:t>3</a:t>
            </a:r>
          </a:p>
          <a:p>
            <a:endParaRPr lang="en-US" dirty="0" smtClean="0"/>
          </a:p>
          <a:p>
            <a:r>
              <a:rPr lang="en-US" dirty="0" smtClean="0"/>
              <a:t>Request </a:t>
            </a:r>
            <a:r>
              <a:rPr lang="en-US" dirty="0"/>
              <a:t>"Input </a:t>
            </a:r>
            <a:r>
              <a:rPr lang="en-US" dirty="0" smtClean="0"/>
              <a:t>a </a:t>
            </a:r>
            <a:r>
              <a:rPr lang="en-US" dirty="0" err="1"/>
              <a:t>number",</a:t>
            </a:r>
            <a:r>
              <a:rPr lang="en-US" dirty="0" err="1" smtClean="0"/>
              <a:t>n</a:t>
            </a:r>
            <a:endParaRPr lang="en-US" dirty="0" smtClean="0"/>
          </a:p>
          <a:p>
            <a:r>
              <a:rPr lang="en-US" dirty="0" err="1" smtClean="0"/>
              <a:t>Disp</a:t>
            </a:r>
            <a:r>
              <a:rPr lang="en-US" dirty="0" smtClean="0"/>
              <a:t> n</a:t>
            </a:r>
          </a:p>
          <a:p>
            <a:endParaRPr lang="en-US" dirty="0" smtClean="0"/>
          </a:p>
          <a:p>
            <a:r>
              <a:rPr lang="en-US" dirty="0" err="1" smtClean="0"/>
              <a:t>RequestStr</a:t>
            </a:r>
            <a:r>
              <a:rPr lang="en-US" dirty="0" smtClean="0"/>
              <a:t> </a:t>
            </a:r>
            <a:r>
              <a:rPr lang="en-US" dirty="0"/>
              <a:t>"Input a </a:t>
            </a:r>
            <a:r>
              <a:rPr lang="en-US" dirty="0" err="1" smtClean="0"/>
              <a:t>string”,s</a:t>
            </a:r>
            <a:endParaRPr lang="en-US" dirty="0" smtClean="0"/>
          </a:p>
          <a:p>
            <a:r>
              <a:rPr lang="en-US" dirty="0" err="1"/>
              <a:t>Disp</a:t>
            </a:r>
            <a:r>
              <a:rPr lang="en-US" dirty="0"/>
              <a:t> s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2093082" y="3929343"/>
            <a:ext cx="2151874" cy="37006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197919" y="3700879"/>
            <a:ext cx="17626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Display a string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1222460" y="4432862"/>
            <a:ext cx="3269432" cy="15694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468374" y="4224010"/>
            <a:ext cx="2635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Display a numeric value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3339291" y="5141985"/>
            <a:ext cx="1517127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856649" y="4933803"/>
            <a:ext cx="33027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Request a numeric value input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 flipH="1" flipV="1">
            <a:off x="2093084" y="5282790"/>
            <a:ext cx="223416" cy="231830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316500" y="5339809"/>
            <a:ext cx="763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FF"/>
                </a:solidFill>
              </a:rPr>
              <a:t>Prompt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 flipH="1" flipV="1">
            <a:off x="3251101" y="5259274"/>
            <a:ext cx="376714" cy="231830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574246" y="5327597"/>
            <a:ext cx="30084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FF"/>
                </a:solidFill>
              </a:rPr>
              <a:t>Variable for the input numeric value</a:t>
            </a:r>
            <a:r>
              <a:rPr lang="en-US" sz="1400" dirty="0" smtClean="0">
                <a:solidFill>
                  <a:srgbClr val="FF0000"/>
                </a:solidFill>
              </a:rPr>
              <a:t> </a:t>
            </a:r>
            <a:endParaRPr lang="en-US" sz="1400" dirty="0">
              <a:solidFill>
                <a:srgbClr val="FF0000"/>
              </a:solidFill>
            </a:endParaRPr>
          </a:p>
        </p:txBody>
      </p:sp>
      <p:cxnSp>
        <p:nvCxnSpPr>
          <p:cNvPr id="26" name="Straight Arrow Connector 25"/>
          <p:cNvCxnSpPr/>
          <p:nvPr/>
        </p:nvCxnSpPr>
        <p:spPr>
          <a:xfrm flipH="1">
            <a:off x="4150653" y="5947467"/>
            <a:ext cx="97552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126409" y="5739285"/>
            <a:ext cx="24302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Request a string input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9157" y="1002722"/>
            <a:ext cx="35584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Program Editor </a:t>
            </a:r>
            <a:r>
              <a:rPr lang="en-US" sz="1600" b="1" dirty="0" err="1" smtClean="0"/>
              <a:t>Input/Output</a:t>
            </a:r>
            <a:r>
              <a:rPr lang="en-US" sz="1600" b="1" dirty="0" smtClean="0"/>
              <a:t> Menu</a:t>
            </a:r>
            <a:endParaRPr lang="en-US" sz="1600" b="1" dirty="0"/>
          </a:p>
        </p:txBody>
      </p:sp>
      <p:cxnSp>
        <p:nvCxnSpPr>
          <p:cNvPr id="18" name="Straight Arrow Connector 17"/>
          <p:cNvCxnSpPr/>
          <p:nvPr/>
        </p:nvCxnSpPr>
        <p:spPr>
          <a:xfrm flipH="1" flipV="1">
            <a:off x="2127894" y="6070122"/>
            <a:ext cx="223416" cy="231830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351310" y="6127141"/>
            <a:ext cx="763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FF"/>
                </a:solidFill>
              </a:rPr>
              <a:t>Prompt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 flipH="1" flipV="1">
            <a:off x="4120800" y="6081880"/>
            <a:ext cx="376714" cy="231830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443945" y="6103171"/>
            <a:ext cx="26690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FF"/>
                </a:solidFill>
              </a:rPr>
              <a:t>Variable for the input text string</a:t>
            </a:r>
            <a:r>
              <a:rPr lang="en-US" sz="1400" dirty="0" smtClean="0">
                <a:solidFill>
                  <a:srgbClr val="FF0000"/>
                </a:solidFill>
              </a:rPr>
              <a:t> </a:t>
            </a:r>
            <a:endParaRPr 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280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2042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Background: </a:t>
            </a:r>
            <a:r>
              <a:rPr lang="en-US" sz="2400" dirty="0" smtClean="0"/>
              <a:t>For Loop</a:t>
            </a:r>
            <a:endParaRPr lang="en-US" sz="2400" dirty="0"/>
          </a:p>
        </p:txBody>
      </p:sp>
      <p:cxnSp>
        <p:nvCxnSpPr>
          <p:cNvPr id="19" name="Straight Arrow Connector 18"/>
          <p:cNvCxnSpPr/>
          <p:nvPr/>
        </p:nvCxnSpPr>
        <p:spPr>
          <a:xfrm flipH="1">
            <a:off x="1260927" y="4410974"/>
            <a:ext cx="337655" cy="338887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41768" y="3738451"/>
            <a:ext cx="8755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FF"/>
                </a:solidFill>
              </a:rPr>
              <a:t>Control</a:t>
            </a:r>
            <a:br>
              <a:rPr lang="en-US" sz="1400" dirty="0" smtClean="0">
                <a:solidFill>
                  <a:srgbClr val="0000FF"/>
                </a:solidFill>
              </a:rPr>
            </a:br>
            <a:r>
              <a:rPr lang="en-US" sz="1400" dirty="0" smtClean="0">
                <a:solidFill>
                  <a:srgbClr val="0000FF"/>
                </a:solidFill>
              </a:rPr>
              <a:t>variable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 flipH="1">
            <a:off x="894477" y="4215381"/>
            <a:ext cx="376714" cy="505193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637641" y="4227911"/>
            <a:ext cx="12373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FF"/>
                </a:solidFill>
              </a:rPr>
              <a:t>Ending Value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9157" y="1002722"/>
            <a:ext cx="30588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Program Editor Control Menu</a:t>
            </a:r>
            <a:endParaRPr lang="en-US" sz="1600" b="1" dirty="0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579549" y="4381800"/>
            <a:ext cx="91347" cy="397348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127053" y="3783752"/>
            <a:ext cx="1161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FF"/>
                </a:solidFill>
              </a:rPr>
              <a:t>Initial Value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2"/>
          <a:srcRect b="25123"/>
          <a:stretch/>
        </p:blipFill>
        <p:spPr>
          <a:xfrm>
            <a:off x="152965" y="1287479"/>
            <a:ext cx="3474850" cy="1957589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167611" y="4779148"/>
            <a:ext cx="5671497" cy="147732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r>
              <a:rPr lang="da-DK" dirty="0"/>
              <a:t>For </a:t>
            </a:r>
            <a:r>
              <a:rPr lang="da-DK" dirty="0" smtClean="0"/>
              <a:t>c,1,3  </a:t>
            </a:r>
          </a:p>
          <a:p>
            <a:endParaRPr lang="da-DK" dirty="0" smtClean="0"/>
          </a:p>
          <a:p>
            <a:r>
              <a:rPr lang="da-DK" dirty="0" smtClean="0"/>
              <a:t>  © Insert code to be repeated</a:t>
            </a:r>
          </a:p>
          <a:p>
            <a:endParaRPr lang="da-DK" dirty="0" smtClean="0"/>
          </a:p>
          <a:p>
            <a:r>
              <a:rPr lang="da-DK" dirty="0" smtClean="0"/>
              <a:t>EndFor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021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7401" y="-180550"/>
            <a:ext cx="8468814" cy="11430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0000FF"/>
                </a:solidFill>
              </a:rPr>
              <a:t>Background: </a:t>
            </a:r>
            <a:r>
              <a:rPr lang="en-US" sz="2800" dirty="0" smtClean="0"/>
              <a:t>Decision Making and Logic Statements</a:t>
            </a:r>
            <a:endParaRPr lang="en-US" sz="2800" dirty="0"/>
          </a:p>
        </p:txBody>
      </p:sp>
      <p:grpSp>
        <p:nvGrpSpPr>
          <p:cNvPr id="5" name="Group 4"/>
          <p:cNvGrpSpPr/>
          <p:nvPr/>
        </p:nvGrpSpPr>
        <p:grpSpPr>
          <a:xfrm>
            <a:off x="60720" y="1102034"/>
            <a:ext cx="4187927" cy="1470716"/>
            <a:chOff x="60721" y="1336285"/>
            <a:chExt cx="3874374" cy="1470716"/>
          </a:xfrm>
        </p:grpSpPr>
        <p:sp>
          <p:nvSpPr>
            <p:cNvPr id="3" name="Rectangle 2"/>
            <p:cNvSpPr/>
            <p:nvPr/>
          </p:nvSpPr>
          <p:spPr>
            <a:xfrm>
              <a:off x="60721" y="1729783"/>
              <a:ext cx="3874374" cy="107721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latin typeface="TI-Nspire Regular"/>
                  <a:cs typeface="TI-Nspire Regular"/>
                </a:rPr>
                <a:t>If</a:t>
              </a:r>
              <a:r>
                <a:rPr lang="en-US" sz="1600" dirty="0">
                  <a:latin typeface="TI-Nspire Regular"/>
                  <a:cs typeface="TI-Nspire Regular"/>
                </a:rPr>
                <a:t> b&gt;10 </a:t>
              </a:r>
              <a:r>
                <a:rPr lang="en-US" sz="1600" b="1" dirty="0" smtClean="0">
                  <a:latin typeface="TI-Nspire Regular"/>
                  <a:cs typeface="TI-Nspire Regular"/>
                </a:rPr>
                <a:t>Then</a:t>
              </a:r>
            </a:p>
            <a:p>
              <a:r>
                <a:rPr lang="en-US" sz="1600" dirty="0" smtClean="0">
                  <a:latin typeface="TI-Nspire Regular"/>
                  <a:cs typeface="TI-Nspire Regular"/>
                </a:rPr>
                <a:t>© set of commands executed if statement is true</a:t>
              </a:r>
            </a:p>
            <a:p>
              <a:endParaRPr lang="en-US" sz="1600" dirty="0" smtClean="0">
                <a:latin typeface="TI-Nspire Regular"/>
                <a:cs typeface="TI-Nspire Regular"/>
              </a:endParaRPr>
            </a:p>
            <a:p>
              <a:r>
                <a:rPr lang="en-US" sz="1600" b="1" dirty="0" err="1" smtClean="0">
                  <a:latin typeface="TI-Nspire Regular"/>
                  <a:cs typeface="TI-Nspire Regular"/>
                </a:rPr>
                <a:t>EndIf</a:t>
              </a:r>
              <a:endParaRPr lang="en-US" sz="1600" b="1" dirty="0">
                <a:latin typeface="TI-Nspire Regular"/>
                <a:cs typeface="TI-Nspire Regular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60721" y="1336285"/>
              <a:ext cx="19935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If-Then command</a:t>
              </a:r>
              <a:endParaRPr lang="en-US" dirty="0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0721" y="3016082"/>
            <a:ext cx="4313348" cy="2306356"/>
            <a:chOff x="60721" y="1336285"/>
            <a:chExt cx="3874374" cy="1850344"/>
          </a:xfrm>
        </p:grpSpPr>
        <p:sp>
          <p:nvSpPr>
            <p:cNvPr id="7" name="Rectangle 6"/>
            <p:cNvSpPr/>
            <p:nvPr/>
          </p:nvSpPr>
          <p:spPr>
            <a:xfrm>
              <a:off x="60721" y="1729783"/>
              <a:ext cx="3874374" cy="145684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latin typeface="TI-Nspire Regular"/>
                  <a:cs typeface="TI-Nspire Regular"/>
                </a:rPr>
                <a:t>If</a:t>
              </a:r>
              <a:r>
                <a:rPr lang="en-US" sz="1600" dirty="0">
                  <a:latin typeface="TI-Nspire Regular"/>
                  <a:cs typeface="TI-Nspire Regular"/>
                </a:rPr>
                <a:t> b&gt;10 </a:t>
              </a:r>
              <a:r>
                <a:rPr lang="en-US" sz="1600" b="1" dirty="0" smtClean="0">
                  <a:latin typeface="TI-Nspire Regular"/>
                  <a:cs typeface="TI-Nspire Regular"/>
                </a:rPr>
                <a:t>Then</a:t>
              </a:r>
            </a:p>
            <a:p>
              <a:r>
                <a:rPr lang="en-US" sz="1600" dirty="0">
                  <a:latin typeface="TI-Nspire Regular"/>
                  <a:cs typeface="TI-Nspire Regular"/>
                </a:rPr>
                <a:t>© set of commands executed if statement is </a:t>
              </a:r>
              <a:r>
                <a:rPr lang="en-US" sz="1600" dirty="0" smtClean="0">
                  <a:latin typeface="TI-Nspire Regular"/>
                  <a:cs typeface="TI-Nspire Regular"/>
                </a:rPr>
                <a:t>true</a:t>
              </a:r>
              <a:endParaRPr lang="en-US" sz="1600" b="1" dirty="0" smtClean="0">
                <a:latin typeface="TI-Nspire Regular"/>
                <a:cs typeface="TI-Nspire Regular"/>
              </a:endParaRPr>
            </a:p>
            <a:p>
              <a:endParaRPr lang="en-US" sz="1600" dirty="0" smtClean="0">
                <a:latin typeface="TI-Nspire Regular"/>
                <a:cs typeface="TI-Nspire Regular"/>
              </a:endParaRPr>
            </a:p>
            <a:p>
              <a:r>
                <a:rPr lang="en-US" sz="1600" b="1" dirty="0" smtClean="0">
                  <a:latin typeface="TI-Nspire Regular"/>
                  <a:cs typeface="TI-Nspire Regular"/>
                </a:rPr>
                <a:t>Else</a:t>
              </a:r>
            </a:p>
            <a:p>
              <a:r>
                <a:rPr lang="en-US" sz="1600" dirty="0">
                  <a:latin typeface="TI-Nspire Regular"/>
                  <a:cs typeface="TI-Nspire Regular"/>
                </a:rPr>
                <a:t>© set of commands executed if statement </a:t>
              </a:r>
              <a:r>
                <a:rPr lang="en-US" sz="1600" dirty="0" smtClean="0">
                  <a:latin typeface="TI-Nspire Regular"/>
                  <a:cs typeface="TI-Nspire Regular"/>
                </a:rPr>
                <a:t>is false</a:t>
              </a:r>
              <a:endParaRPr lang="en-US" sz="1600" b="1" dirty="0" smtClean="0">
                <a:latin typeface="TI-Nspire Regular"/>
                <a:cs typeface="TI-Nspire Regular"/>
              </a:endParaRPr>
            </a:p>
            <a:p>
              <a:endParaRPr lang="en-US" sz="1600" dirty="0" smtClean="0">
                <a:latin typeface="TI-Nspire Regular"/>
                <a:cs typeface="TI-Nspire Regular"/>
              </a:endParaRPr>
            </a:p>
            <a:p>
              <a:r>
                <a:rPr lang="en-US" sz="1600" b="1" dirty="0" err="1" smtClean="0">
                  <a:latin typeface="TI-Nspire Regular"/>
                  <a:cs typeface="TI-Nspire Regular"/>
                </a:rPr>
                <a:t>EndIf</a:t>
              </a:r>
              <a:endParaRPr lang="en-US" sz="1600" b="1" dirty="0">
                <a:latin typeface="TI-Nspire Regular"/>
                <a:cs typeface="TI-Nspire Regular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0721" y="1336285"/>
              <a:ext cx="25194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If-Then-Else command</a:t>
              </a:r>
              <a:endParaRPr lang="en-US" dirty="0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604988" y="1102034"/>
            <a:ext cx="4311227" cy="1347605"/>
            <a:chOff x="60721" y="1336285"/>
            <a:chExt cx="3988442" cy="1347605"/>
          </a:xfrm>
        </p:grpSpPr>
        <p:sp>
          <p:nvSpPr>
            <p:cNvPr id="10" name="Rectangle 9"/>
            <p:cNvSpPr/>
            <p:nvPr/>
          </p:nvSpPr>
          <p:spPr>
            <a:xfrm>
              <a:off x="60721" y="1729783"/>
              <a:ext cx="3988442" cy="95410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r>
                <a:rPr lang="en-US" sz="1400" b="1" dirty="0">
                  <a:latin typeface="TI-Nspire Regular"/>
                  <a:cs typeface="TI-Nspire Regular"/>
                </a:rPr>
                <a:t>If</a:t>
              </a:r>
              <a:r>
                <a:rPr lang="en-US" sz="1400" dirty="0">
                  <a:latin typeface="TI-Nspire Regular"/>
                  <a:cs typeface="TI-Nspire Regular"/>
                </a:rPr>
                <a:t> b&gt;</a:t>
              </a:r>
              <a:r>
                <a:rPr lang="en-US" sz="1400" dirty="0" smtClean="0">
                  <a:latin typeface="TI-Nspire Regular"/>
                  <a:cs typeface="TI-Nspire Regular"/>
                </a:rPr>
                <a:t>10 and c&gt;100 </a:t>
              </a:r>
              <a:r>
                <a:rPr lang="en-US" sz="1400" b="1" dirty="0" smtClean="0">
                  <a:latin typeface="TI-Nspire Regular"/>
                  <a:cs typeface="TI-Nspire Regular"/>
                </a:rPr>
                <a:t>Then</a:t>
              </a:r>
            </a:p>
            <a:p>
              <a:r>
                <a:rPr lang="en-US" sz="1400" dirty="0">
                  <a:latin typeface="TI-Nspire Regular"/>
                  <a:cs typeface="TI-Nspire Regular"/>
                </a:rPr>
                <a:t>© </a:t>
              </a:r>
              <a:r>
                <a:rPr lang="en-US" sz="1400" dirty="0" smtClean="0">
                  <a:latin typeface="TI-Nspire Regular"/>
                  <a:cs typeface="TI-Nspire Regular"/>
                </a:rPr>
                <a:t>set of commands executed if both statements are true</a:t>
              </a:r>
            </a:p>
            <a:p>
              <a:endParaRPr lang="en-US" sz="1400" dirty="0" smtClean="0">
                <a:latin typeface="TI-Nspire Regular"/>
                <a:cs typeface="TI-Nspire Regular"/>
              </a:endParaRPr>
            </a:p>
            <a:p>
              <a:r>
                <a:rPr lang="en-US" sz="1400" b="1" dirty="0" err="1" smtClean="0">
                  <a:latin typeface="TI-Nspire Regular"/>
                  <a:cs typeface="TI-Nspire Regular"/>
                </a:rPr>
                <a:t>EndIf</a:t>
              </a:r>
              <a:endParaRPr lang="en-US" sz="1400" b="1" dirty="0">
                <a:latin typeface="TI-Nspire Regular"/>
                <a:cs typeface="TI-Nspire Regular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0721" y="1336285"/>
              <a:ext cx="6740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“and” </a:t>
              </a:r>
              <a:endParaRPr lang="en-US" dirty="0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604988" y="3016082"/>
            <a:ext cx="4187927" cy="1347605"/>
            <a:chOff x="60721" y="1336285"/>
            <a:chExt cx="3874374" cy="1347605"/>
          </a:xfrm>
        </p:grpSpPr>
        <p:sp>
          <p:nvSpPr>
            <p:cNvPr id="13" name="Rectangle 12"/>
            <p:cNvSpPr/>
            <p:nvPr/>
          </p:nvSpPr>
          <p:spPr>
            <a:xfrm>
              <a:off x="60721" y="1729783"/>
              <a:ext cx="3874374" cy="95410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r>
                <a:rPr lang="en-US" sz="1400" b="1" dirty="0">
                  <a:latin typeface="TI-Nspire Regular"/>
                  <a:cs typeface="TI-Nspire Regular"/>
                </a:rPr>
                <a:t>If</a:t>
              </a:r>
              <a:r>
                <a:rPr lang="en-US" sz="1400" dirty="0">
                  <a:latin typeface="TI-Nspire Regular"/>
                  <a:cs typeface="TI-Nspire Regular"/>
                </a:rPr>
                <a:t> b&gt;</a:t>
              </a:r>
              <a:r>
                <a:rPr lang="en-US" sz="1400" dirty="0" smtClean="0">
                  <a:latin typeface="TI-Nspire Regular"/>
                  <a:cs typeface="TI-Nspire Regular"/>
                </a:rPr>
                <a:t>10 or c&gt;100 </a:t>
              </a:r>
              <a:r>
                <a:rPr lang="en-US" sz="1400" b="1" dirty="0" smtClean="0">
                  <a:latin typeface="TI-Nspire Regular"/>
                  <a:cs typeface="TI-Nspire Regular"/>
                </a:rPr>
                <a:t>Then</a:t>
              </a:r>
            </a:p>
            <a:p>
              <a:r>
                <a:rPr lang="en-US" sz="1400" dirty="0">
                  <a:latin typeface="TI-Nspire Regular"/>
                  <a:cs typeface="TI-Nspire Regular"/>
                </a:rPr>
                <a:t>© </a:t>
              </a:r>
              <a:r>
                <a:rPr lang="en-US" sz="1400" dirty="0" smtClean="0">
                  <a:latin typeface="TI-Nspire Regular"/>
                  <a:cs typeface="TI-Nspire Regular"/>
                </a:rPr>
                <a:t>set of commands executed if either of the statements </a:t>
              </a:r>
            </a:p>
            <a:p>
              <a:endParaRPr lang="en-US" sz="1400" b="1" dirty="0" smtClean="0">
                <a:latin typeface="TI-Nspire Regular"/>
                <a:cs typeface="TI-Nspire Regular"/>
              </a:endParaRPr>
            </a:p>
            <a:p>
              <a:r>
                <a:rPr lang="en-US" sz="1400" b="1" dirty="0" err="1" smtClean="0">
                  <a:latin typeface="TI-Nspire Regular"/>
                  <a:cs typeface="TI-Nspire Regular"/>
                </a:rPr>
                <a:t>EndIf</a:t>
              </a:r>
              <a:endParaRPr lang="en-US" sz="1400" b="1" dirty="0">
                <a:latin typeface="TI-Nspire Regular"/>
                <a:cs typeface="TI-Nspire Regular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0721" y="1336285"/>
              <a:ext cx="5030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“or” </a:t>
              </a:r>
              <a:endParaRPr lang="en-US" dirty="0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5148727" y="788263"/>
            <a:ext cx="1902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Logic functions</a:t>
            </a:r>
            <a:endParaRPr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0721" y="782287"/>
            <a:ext cx="3327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Decision Making Commands</a:t>
            </a:r>
            <a:endParaRPr lang="en-US" b="1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7157" y="4947211"/>
            <a:ext cx="1285948" cy="90242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6405" y="4947211"/>
            <a:ext cx="1127595" cy="685954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599908" y="4963365"/>
            <a:ext cx="192004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Note: Relational operators can be found on the keyboard using [=] and ctrl [=]. Logic functions, and, or, not, etc. can be typed or found in the catalog.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633500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456" y="76200"/>
            <a:ext cx="8416344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Background: </a:t>
            </a:r>
            <a:r>
              <a:rPr lang="en-US" dirty="0" smtClean="0"/>
              <a:t>While</a:t>
            </a:r>
            <a:r>
              <a:rPr lang="mr-IN" dirty="0" smtClean="0"/>
              <a:t>…</a:t>
            </a:r>
            <a:r>
              <a:rPr lang="en-US" dirty="0" err="1" smtClean="0"/>
              <a:t>EndWhile</a:t>
            </a:r>
            <a:r>
              <a:rPr lang="en-US" dirty="0" smtClean="0"/>
              <a:t> loop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01600" y="1169094"/>
            <a:ext cx="858520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While loop repeats a set of commands as long as the While condition is true.</a:t>
            </a:r>
          </a:p>
          <a:p>
            <a:endParaRPr lang="en-US" sz="1600" dirty="0" smtClean="0"/>
          </a:p>
          <a:p>
            <a:r>
              <a:rPr lang="en-US" sz="1600" dirty="0" smtClean="0"/>
              <a:t>Command Syntax:</a:t>
            </a:r>
          </a:p>
          <a:p>
            <a:r>
              <a:rPr lang="en-US" sz="1600" b="1" dirty="0" smtClean="0"/>
              <a:t>While</a:t>
            </a:r>
            <a:r>
              <a:rPr lang="en-US" sz="1600" dirty="0" smtClean="0"/>
              <a:t> </a:t>
            </a:r>
            <a:r>
              <a:rPr lang="en-US" sz="1600" i="1" dirty="0" smtClean="0"/>
              <a:t>condition</a:t>
            </a:r>
            <a:endParaRPr lang="en-US" sz="1600" dirty="0" smtClean="0"/>
          </a:p>
          <a:p>
            <a:r>
              <a:rPr lang="en-US" sz="1600" dirty="0" smtClean="0"/>
              <a:t>Commands in While block</a:t>
            </a:r>
          </a:p>
          <a:p>
            <a:r>
              <a:rPr lang="en-US" sz="1600" b="1" dirty="0" err="1" smtClean="0"/>
              <a:t>EndWhile</a:t>
            </a:r>
            <a:endParaRPr lang="en-US" sz="1600" b="1" dirty="0" smtClean="0"/>
          </a:p>
          <a:p>
            <a:endParaRPr lang="en-US" dirty="0" smtClean="0"/>
          </a:p>
        </p:txBody>
      </p:sp>
      <p:sp>
        <p:nvSpPr>
          <p:cNvPr id="5" name="Rectangle 4"/>
          <p:cNvSpPr/>
          <p:nvPr/>
        </p:nvSpPr>
        <p:spPr>
          <a:xfrm>
            <a:off x="3617532" y="2031869"/>
            <a:ext cx="3566974" cy="206210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600" dirty="0">
                <a:latin typeface="TI-Nspire Regular"/>
                <a:cs typeface="TI-Nspire Regular"/>
              </a:rPr>
              <a:t>b:=</a:t>
            </a:r>
            <a:r>
              <a:rPr lang="en-US" sz="1600" dirty="0" smtClean="0">
                <a:latin typeface="TI-Nspire Regular"/>
                <a:cs typeface="TI-Nspire Regular"/>
              </a:rPr>
              <a:t>1</a:t>
            </a:r>
          </a:p>
          <a:p>
            <a:r>
              <a:rPr lang="en-US" sz="1600" b="1" dirty="0" smtClean="0">
                <a:solidFill>
                  <a:srgbClr val="4D1BCB"/>
                </a:solidFill>
                <a:latin typeface="TI-Nspire Regular"/>
                <a:cs typeface="TI-Nspire Regular"/>
              </a:rPr>
              <a:t>While</a:t>
            </a:r>
            <a:r>
              <a:rPr lang="en-US" sz="1600" dirty="0" smtClean="0">
                <a:latin typeface="TI-Nspire Regular"/>
                <a:cs typeface="TI-Nspire Regular"/>
              </a:rPr>
              <a:t> </a:t>
            </a:r>
            <a:r>
              <a:rPr lang="en-US" sz="1600" dirty="0">
                <a:latin typeface="TI-Nspire Regular"/>
                <a:cs typeface="TI-Nspire Regular"/>
              </a:rPr>
              <a:t>b</a:t>
            </a:r>
            <a:r>
              <a:rPr lang="en-US" sz="1600" dirty="0" smtClean="0">
                <a:latin typeface="TI-Nspire Regular"/>
                <a:cs typeface="TI-Nspire Regular"/>
              </a:rPr>
              <a:t>&gt;.25</a:t>
            </a:r>
          </a:p>
          <a:p>
            <a:r>
              <a:rPr lang="en-US" sz="1600" dirty="0" smtClean="0">
                <a:latin typeface="TI-Nspire Regular"/>
                <a:cs typeface="TI-Nspire Regular"/>
              </a:rPr>
              <a:t>Send </a:t>
            </a:r>
            <a:r>
              <a:rPr lang="en-US" sz="1600" dirty="0">
                <a:latin typeface="TI-Nspire Regular"/>
                <a:cs typeface="TI-Nspire Regular"/>
              </a:rPr>
              <a:t>"READ BRIGHTNESS </a:t>
            </a:r>
            <a:r>
              <a:rPr lang="en-US" sz="1600" dirty="0" smtClean="0">
                <a:latin typeface="TI-Nspire Regular"/>
                <a:cs typeface="TI-Nspire Regular"/>
              </a:rPr>
              <a:t>”</a:t>
            </a:r>
          </a:p>
          <a:p>
            <a:r>
              <a:rPr lang="en-US" sz="1600" dirty="0" smtClean="0">
                <a:latin typeface="TI-Nspire Regular"/>
                <a:cs typeface="TI-Nspire Regular"/>
              </a:rPr>
              <a:t>Get b</a:t>
            </a:r>
          </a:p>
          <a:p>
            <a:r>
              <a:rPr lang="en-US" sz="1600" dirty="0" err="1" smtClean="0">
                <a:latin typeface="TI-Nspire Regular"/>
                <a:cs typeface="TI-Nspire Regular"/>
              </a:rPr>
              <a:t>Disp</a:t>
            </a:r>
            <a:r>
              <a:rPr lang="en-US" sz="1600" dirty="0" smtClean="0">
                <a:latin typeface="TI-Nspire Regular"/>
                <a:cs typeface="TI-Nspire Regular"/>
              </a:rPr>
              <a:t> b</a:t>
            </a:r>
          </a:p>
          <a:p>
            <a:endParaRPr lang="en-US" sz="1600" b="1" dirty="0" smtClean="0">
              <a:solidFill>
                <a:srgbClr val="0000FF"/>
              </a:solidFill>
              <a:latin typeface="TI-Nspire Regular"/>
              <a:cs typeface="TI-Nspire Regular"/>
            </a:endParaRPr>
          </a:p>
          <a:p>
            <a:r>
              <a:rPr lang="en-US" sz="1600" b="1" dirty="0" err="1" smtClean="0">
                <a:solidFill>
                  <a:srgbClr val="4D1BCB"/>
                </a:solidFill>
                <a:latin typeface="TI-Nspire Regular"/>
                <a:cs typeface="TI-Nspire Regular"/>
              </a:rPr>
              <a:t>EndWhile</a:t>
            </a:r>
            <a:endParaRPr lang="en-US" sz="1600" b="1" dirty="0" smtClean="0">
              <a:solidFill>
                <a:srgbClr val="4D1BCB"/>
              </a:solidFill>
              <a:latin typeface="TI-Nspire Regular"/>
              <a:cs typeface="TI-Nspire Regular"/>
            </a:endParaRPr>
          </a:p>
          <a:p>
            <a:endParaRPr lang="en-US" sz="1600" dirty="0">
              <a:latin typeface="TI-Nspire Regular"/>
              <a:cs typeface="TI-Nspire Regular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20971" y="4694009"/>
            <a:ext cx="42881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Note: This program uses the BRIGHTNESS sensor as a control for the While loop. If you completely cover the sensor the While loop will stop.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112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dTech_ppt template">
  <a:themeElements>
    <a:clrScheme name="Custom 1">
      <a:dk1>
        <a:srgbClr val="525252"/>
      </a:dk1>
      <a:lt1>
        <a:srgbClr val="FFFFFF"/>
      </a:lt1>
      <a:dk2>
        <a:srgbClr val="000000"/>
      </a:dk2>
      <a:lt2>
        <a:srgbClr val="FFFFFF"/>
      </a:lt2>
      <a:accent1>
        <a:srgbClr val="D1282E"/>
      </a:accent1>
      <a:accent2>
        <a:srgbClr val="363636"/>
      </a:accent2>
      <a:accent3>
        <a:srgbClr val="888888"/>
      </a:accent3>
      <a:accent4>
        <a:srgbClr val="8064A2"/>
      </a:accent4>
      <a:accent5>
        <a:srgbClr val="4BACC6"/>
      </a:accent5>
      <a:accent6>
        <a:srgbClr val="F79646"/>
      </a:accent6>
      <a:hlink>
        <a:srgbClr val="1973B4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EdTech_ppt template.thmx</Template>
  <TotalTime>26057</TotalTime>
  <Words>1683</Words>
  <Application>Microsoft Office PowerPoint</Application>
  <PresentationFormat>On-screen Show (4:3)</PresentationFormat>
  <Paragraphs>259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EdTech_ppt template</vt:lpstr>
      <vt:lpstr> Mood Ring Project Basics for the Teacher</vt:lpstr>
      <vt:lpstr>Digital Mood Ring (introduction to STEM and coding Projects for all levels)</vt:lpstr>
      <vt:lpstr>Digital Mood Ring Challenges:</vt:lpstr>
      <vt:lpstr>TI-Nspire CX Resources:</vt:lpstr>
      <vt:lpstr> Quick Code Reference:</vt:lpstr>
      <vt:lpstr>Background: Input/Output Commands for Displaying and Requesting text strings and numeric values</vt:lpstr>
      <vt:lpstr>Background: For Loop</vt:lpstr>
      <vt:lpstr>Background: Decision Making and Logic Statements</vt:lpstr>
      <vt:lpstr>Background: While…EndWhile loop</vt:lpstr>
      <vt:lpstr>Background: Advanced Version Storing Data in an Array</vt:lpstr>
      <vt:lpstr>Background: Advanced Version Ending a loop using a keypress</vt:lpstr>
      <vt:lpstr>Background: Basics of programming with the TI-Nspire CX.</vt:lpstr>
      <vt:lpstr>Create a new document</vt:lpstr>
      <vt:lpstr>PowerPoint Presentation</vt:lpstr>
      <vt:lpstr>Home Menu</vt:lpstr>
      <vt:lpstr>Set up a new Program Editor page as a place to run the programs that we write</vt:lpstr>
      <vt:lpstr>Program Editor Page</vt:lpstr>
      <vt:lpstr>Store your program</vt:lpstr>
      <vt:lpstr>Insert a calculator page to run your program</vt:lpstr>
      <vt:lpstr>Execute your program</vt:lpstr>
      <vt:lpstr>Save the TI-Nspire document with your program</vt:lpstr>
      <vt:lpstr>Save the TI-Nspire document with your program</vt:lpstr>
      <vt:lpstr>Completed Project Sample Code:</vt:lpstr>
      <vt:lpstr>Background: Example Program (Basic)</vt:lpstr>
      <vt:lpstr>Background: Example Program  (Advanced)</vt:lpstr>
    </vt:vector>
  </TitlesOfParts>
  <Company>Texas Instruments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“E” in STEM</dc:title>
  <dc:creator>Texas Instruments</dc:creator>
  <cp:lastModifiedBy>Kugler, Cara</cp:lastModifiedBy>
  <cp:revision>1230</cp:revision>
  <cp:lastPrinted>2016-06-09T16:23:23Z</cp:lastPrinted>
  <dcterms:created xsi:type="dcterms:W3CDTF">2015-05-25T16:46:43Z</dcterms:created>
  <dcterms:modified xsi:type="dcterms:W3CDTF">2019-03-22T20:42:04Z</dcterms:modified>
</cp:coreProperties>
</file>