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1"/>
  </p:notesMasterIdLst>
  <p:sldIdLst>
    <p:sldId id="268" r:id="rId2"/>
    <p:sldId id="269" r:id="rId3"/>
    <p:sldId id="282" r:id="rId4"/>
    <p:sldId id="283" r:id="rId5"/>
    <p:sldId id="270" r:id="rId6"/>
    <p:sldId id="286" r:id="rId7"/>
    <p:sldId id="285" r:id="rId8"/>
    <p:sldId id="284" r:id="rId9"/>
    <p:sldId id="281"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336" autoAdjust="0"/>
  </p:normalViewPr>
  <p:slideViewPr>
    <p:cSldViewPr>
      <p:cViewPr>
        <p:scale>
          <a:sx n="80" d="100"/>
          <a:sy n="80" d="100"/>
        </p:scale>
        <p:origin x="-1445" y="-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60E88E-4B76-4993-8199-9F72F377427A}" type="doc">
      <dgm:prSet loTypeId="urn:microsoft.com/office/officeart/2005/8/layout/radial6" loCatId="relationship" qsTypeId="urn:microsoft.com/office/officeart/2005/8/quickstyle/simple4" qsCatId="simple" csTypeId="urn:microsoft.com/office/officeart/2005/8/colors/accent1_2" csCatId="accent1" phldr="1"/>
      <dgm:spPr/>
      <dgm:t>
        <a:bodyPr/>
        <a:lstStyle/>
        <a:p>
          <a:endParaRPr lang="en-US"/>
        </a:p>
      </dgm:t>
    </dgm:pt>
    <dgm:pt modelId="{9BE89025-6972-4EF3-9065-8D549E9B6B43}">
      <dgm:prSet phldrT="[Text]"/>
      <dgm:spPr/>
      <dgm:t>
        <a:bodyPr/>
        <a:lstStyle/>
        <a:p>
          <a:r>
            <a:rPr lang="en-US" dirty="0" smtClean="0"/>
            <a:t>Rate of Change</a:t>
          </a:r>
          <a:endParaRPr lang="en-US" dirty="0"/>
        </a:p>
      </dgm:t>
    </dgm:pt>
    <dgm:pt modelId="{BC94B625-00EF-4C6F-9085-160A38B1DA75}" type="parTrans" cxnId="{F4A14AC3-CD46-48D0-BF6F-8F34BD7FB3E7}">
      <dgm:prSet/>
      <dgm:spPr/>
      <dgm:t>
        <a:bodyPr/>
        <a:lstStyle/>
        <a:p>
          <a:endParaRPr lang="en-US"/>
        </a:p>
      </dgm:t>
    </dgm:pt>
    <dgm:pt modelId="{0CC0C3A2-7892-45A6-8930-D61598CF1DA8}" type="sibTrans" cxnId="{F4A14AC3-CD46-48D0-BF6F-8F34BD7FB3E7}">
      <dgm:prSet/>
      <dgm:spPr/>
      <dgm:t>
        <a:bodyPr/>
        <a:lstStyle/>
        <a:p>
          <a:endParaRPr lang="en-US"/>
        </a:p>
      </dgm:t>
    </dgm:pt>
    <dgm:pt modelId="{4952ACB2-C54A-4CF4-95C5-865109352DED}">
      <dgm:prSet phldrT="[Text]"/>
      <dgm:spPr/>
      <dgm:t>
        <a:bodyPr/>
        <a:lstStyle/>
        <a:p>
          <a:r>
            <a:rPr lang="en-US" dirty="0" smtClean="0"/>
            <a:t>Visual</a:t>
          </a:r>
          <a:endParaRPr lang="en-US" dirty="0"/>
        </a:p>
      </dgm:t>
    </dgm:pt>
    <dgm:pt modelId="{6C229371-4472-477F-AC54-2CA5CAB8982E}" type="parTrans" cxnId="{30A10E9A-8759-42A7-8152-128D0B02FE8D}">
      <dgm:prSet/>
      <dgm:spPr/>
      <dgm:t>
        <a:bodyPr/>
        <a:lstStyle/>
        <a:p>
          <a:endParaRPr lang="en-US"/>
        </a:p>
      </dgm:t>
    </dgm:pt>
    <dgm:pt modelId="{F32DE7CD-687F-47D3-8732-D652142A8D0C}" type="sibTrans" cxnId="{30A10E9A-8759-42A7-8152-128D0B02FE8D}">
      <dgm:prSet/>
      <dgm:spPr/>
      <dgm:t>
        <a:bodyPr/>
        <a:lstStyle/>
        <a:p>
          <a:endParaRPr lang="en-US"/>
        </a:p>
      </dgm:t>
    </dgm:pt>
    <dgm:pt modelId="{E2CD2492-ED02-41B6-8EB7-A08EFA5DDD47}">
      <dgm:prSet phldrT="[Text]"/>
      <dgm:spPr/>
      <dgm:t>
        <a:bodyPr/>
        <a:lstStyle/>
        <a:p>
          <a:r>
            <a:rPr lang="en-US" dirty="0" smtClean="0"/>
            <a:t>Verbal</a:t>
          </a:r>
          <a:endParaRPr lang="en-US" dirty="0"/>
        </a:p>
      </dgm:t>
    </dgm:pt>
    <dgm:pt modelId="{4DF0286A-4C7F-4596-B364-B347F54F75E6}" type="parTrans" cxnId="{3C30643F-1A7F-436C-8B28-4095A6B238C1}">
      <dgm:prSet/>
      <dgm:spPr/>
      <dgm:t>
        <a:bodyPr/>
        <a:lstStyle/>
        <a:p>
          <a:endParaRPr lang="en-US"/>
        </a:p>
      </dgm:t>
    </dgm:pt>
    <dgm:pt modelId="{84D74636-378E-40B6-AAA7-CED626FEB106}" type="sibTrans" cxnId="{3C30643F-1A7F-436C-8B28-4095A6B238C1}">
      <dgm:prSet/>
      <dgm:spPr/>
      <dgm:t>
        <a:bodyPr/>
        <a:lstStyle/>
        <a:p>
          <a:endParaRPr lang="en-US"/>
        </a:p>
      </dgm:t>
    </dgm:pt>
    <dgm:pt modelId="{C412DF1C-CC74-48FF-8504-4694E2491DF1}">
      <dgm:prSet phldrT="[Text]"/>
      <dgm:spPr/>
      <dgm:t>
        <a:bodyPr/>
        <a:lstStyle/>
        <a:p>
          <a:r>
            <a:rPr lang="en-US" dirty="0" smtClean="0"/>
            <a:t>Numerical</a:t>
          </a:r>
          <a:endParaRPr lang="en-US" dirty="0"/>
        </a:p>
      </dgm:t>
    </dgm:pt>
    <dgm:pt modelId="{42191D2B-289B-4A1B-ABFA-1097B186E746}" type="parTrans" cxnId="{CA7D391D-B381-4626-989A-52BDA7A4515B}">
      <dgm:prSet/>
      <dgm:spPr/>
      <dgm:t>
        <a:bodyPr/>
        <a:lstStyle/>
        <a:p>
          <a:endParaRPr lang="en-US"/>
        </a:p>
      </dgm:t>
    </dgm:pt>
    <dgm:pt modelId="{FF54A05B-51CB-4B1E-8ABE-EA077CB413A5}" type="sibTrans" cxnId="{CA7D391D-B381-4626-989A-52BDA7A4515B}">
      <dgm:prSet/>
      <dgm:spPr/>
      <dgm:t>
        <a:bodyPr/>
        <a:lstStyle/>
        <a:p>
          <a:endParaRPr lang="en-US"/>
        </a:p>
      </dgm:t>
    </dgm:pt>
    <dgm:pt modelId="{6AAAC9EC-4003-4D76-98E5-688A67DFA206}">
      <dgm:prSet phldrT="[Text]"/>
      <dgm:spPr/>
      <dgm:t>
        <a:bodyPr/>
        <a:lstStyle/>
        <a:p>
          <a:r>
            <a:rPr lang="en-US" dirty="0" smtClean="0"/>
            <a:t>Physical</a:t>
          </a:r>
          <a:endParaRPr lang="en-US" dirty="0"/>
        </a:p>
      </dgm:t>
    </dgm:pt>
    <dgm:pt modelId="{EA5CB0DB-02E6-470F-AC84-34A3AEAA189F}" type="parTrans" cxnId="{41635709-B94B-4C07-B246-ECD20B1D5744}">
      <dgm:prSet/>
      <dgm:spPr/>
      <dgm:t>
        <a:bodyPr/>
        <a:lstStyle/>
        <a:p>
          <a:endParaRPr lang="en-US"/>
        </a:p>
      </dgm:t>
    </dgm:pt>
    <dgm:pt modelId="{69745DE7-E914-4721-829E-14FA667D90E8}" type="sibTrans" cxnId="{41635709-B94B-4C07-B246-ECD20B1D5744}">
      <dgm:prSet/>
      <dgm:spPr/>
      <dgm:t>
        <a:bodyPr/>
        <a:lstStyle/>
        <a:p>
          <a:endParaRPr lang="en-US"/>
        </a:p>
      </dgm:t>
    </dgm:pt>
    <dgm:pt modelId="{EC2B8601-409C-4B3F-9899-5653C376F2BD}">
      <dgm:prSet phldrT="[Text]"/>
      <dgm:spPr/>
      <dgm:t>
        <a:bodyPr/>
        <a:lstStyle/>
        <a:p>
          <a:r>
            <a:rPr lang="en-US" dirty="0" smtClean="0"/>
            <a:t>Analytical</a:t>
          </a:r>
          <a:endParaRPr lang="en-US" dirty="0"/>
        </a:p>
      </dgm:t>
    </dgm:pt>
    <dgm:pt modelId="{C5E42927-D8A6-4264-A65D-3584EBB388E2}" type="parTrans" cxnId="{715193F0-A241-47F5-9C97-D419BBA48F4C}">
      <dgm:prSet/>
      <dgm:spPr/>
      <dgm:t>
        <a:bodyPr/>
        <a:lstStyle/>
        <a:p>
          <a:endParaRPr lang="en-US"/>
        </a:p>
      </dgm:t>
    </dgm:pt>
    <dgm:pt modelId="{D0CF912B-1D6D-43CF-809B-1CD8900F53DF}" type="sibTrans" cxnId="{715193F0-A241-47F5-9C97-D419BBA48F4C}">
      <dgm:prSet/>
      <dgm:spPr/>
      <dgm:t>
        <a:bodyPr/>
        <a:lstStyle/>
        <a:p>
          <a:endParaRPr lang="en-US"/>
        </a:p>
      </dgm:t>
    </dgm:pt>
    <dgm:pt modelId="{FE7EC66A-97FC-44D0-8DB8-9798C3687D86}" type="pres">
      <dgm:prSet presAssocID="{6860E88E-4B76-4993-8199-9F72F377427A}" presName="Name0" presStyleCnt="0">
        <dgm:presLayoutVars>
          <dgm:chMax val="1"/>
          <dgm:dir/>
          <dgm:animLvl val="ctr"/>
          <dgm:resizeHandles val="exact"/>
        </dgm:presLayoutVars>
      </dgm:prSet>
      <dgm:spPr/>
      <dgm:t>
        <a:bodyPr/>
        <a:lstStyle/>
        <a:p>
          <a:endParaRPr lang="en-US"/>
        </a:p>
      </dgm:t>
    </dgm:pt>
    <dgm:pt modelId="{4164A070-D165-4BA6-8CC1-405CDEAF972B}" type="pres">
      <dgm:prSet presAssocID="{9BE89025-6972-4EF3-9065-8D549E9B6B43}" presName="centerShape" presStyleLbl="node0" presStyleIdx="0" presStyleCnt="1"/>
      <dgm:spPr/>
      <dgm:t>
        <a:bodyPr/>
        <a:lstStyle/>
        <a:p>
          <a:endParaRPr lang="en-US"/>
        </a:p>
      </dgm:t>
    </dgm:pt>
    <dgm:pt modelId="{C03A3FE2-50EF-476A-82C1-5A9430E0095A}" type="pres">
      <dgm:prSet presAssocID="{4952ACB2-C54A-4CF4-95C5-865109352DED}" presName="node" presStyleLbl="node1" presStyleIdx="0" presStyleCnt="5">
        <dgm:presLayoutVars>
          <dgm:bulletEnabled val="1"/>
        </dgm:presLayoutVars>
      </dgm:prSet>
      <dgm:spPr/>
      <dgm:t>
        <a:bodyPr/>
        <a:lstStyle/>
        <a:p>
          <a:endParaRPr lang="en-US"/>
        </a:p>
      </dgm:t>
    </dgm:pt>
    <dgm:pt modelId="{6DCF7EF7-AEA4-4292-95B7-A0D2423419C2}" type="pres">
      <dgm:prSet presAssocID="{4952ACB2-C54A-4CF4-95C5-865109352DED}" presName="dummy" presStyleCnt="0"/>
      <dgm:spPr/>
      <dgm:t>
        <a:bodyPr/>
        <a:lstStyle/>
        <a:p>
          <a:endParaRPr lang="en-US"/>
        </a:p>
      </dgm:t>
    </dgm:pt>
    <dgm:pt modelId="{80943BED-9908-498F-B51C-FCAA8F5B3DE6}" type="pres">
      <dgm:prSet presAssocID="{F32DE7CD-687F-47D3-8732-D652142A8D0C}" presName="sibTrans" presStyleLbl="sibTrans2D1" presStyleIdx="0" presStyleCnt="5"/>
      <dgm:spPr/>
      <dgm:t>
        <a:bodyPr/>
        <a:lstStyle/>
        <a:p>
          <a:endParaRPr lang="en-US"/>
        </a:p>
      </dgm:t>
    </dgm:pt>
    <dgm:pt modelId="{228AF33A-383A-4A1B-812B-BBD7022E35D8}" type="pres">
      <dgm:prSet presAssocID="{EC2B8601-409C-4B3F-9899-5653C376F2BD}" presName="node" presStyleLbl="node1" presStyleIdx="1" presStyleCnt="5">
        <dgm:presLayoutVars>
          <dgm:bulletEnabled val="1"/>
        </dgm:presLayoutVars>
      </dgm:prSet>
      <dgm:spPr/>
      <dgm:t>
        <a:bodyPr/>
        <a:lstStyle/>
        <a:p>
          <a:endParaRPr lang="en-US"/>
        </a:p>
      </dgm:t>
    </dgm:pt>
    <dgm:pt modelId="{14CF3FB6-AA42-4948-9780-E55ECFEC73C3}" type="pres">
      <dgm:prSet presAssocID="{EC2B8601-409C-4B3F-9899-5653C376F2BD}" presName="dummy" presStyleCnt="0"/>
      <dgm:spPr/>
      <dgm:t>
        <a:bodyPr/>
        <a:lstStyle/>
        <a:p>
          <a:endParaRPr lang="en-US"/>
        </a:p>
      </dgm:t>
    </dgm:pt>
    <dgm:pt modelId="{61C53444-F44E-4D7C-ADF0-4328F09BC90C}" type="pres">
      <dgm:prSet presAssocID="{D0CF912B-1D6D-43CF-809B-1CD8900F53DF}" presName="sibTrans" presStyleLbl="sibTrans2D1" presStyleIdx="1" presStyleCnt="5"/>
      <dgm:spPr/>
      <dgm:t>
        <a:bodyPr/>
        <a:lstStyle/>
        <a:p>
          <a:endParaRPr lang="en-US"/>
        </a:p>
      </dgm:t>
    </dgm:pt>
    <dgm:pt modelId="{67D0CA7E-3E3C-4548-B001-C6F66DD6FF49}" type="pres">
      <dgm:prSet presAssocID="{E2CD2492-ED02-41B6-8EB7-A08EFA5DDD47}" presName="node" presStyleLbl="node1" presStyleIdx="2" presStyleCnt="5">
        <dgm:presLayoutVars>
          <dgm:bulletEnabled val="1"/>
        </dgm:presLayoutVars>
      </dgm:prSet>
      <dgm:spPr/>
      <dgm:t>
        <a:bodyPr/>
        <a:lstStyle/>
        <a:p>
          <a:endParaRPr lang="en-US"/>
        </a:p>
      </dgm:t>
    </dgm:pt>
    <dgm:pt modelId="{E229EF92-D87B-4134-8A89-0E02A7DA6764}" type="pres">
      <dgm:prSet presAssocID="{E2CD2492-ED02-41B6-8EB7-A08EFA5DDD47}" presName="dummy" presStyleCnt="0"/>
      <dgm:spPr/>
      <dgm:t>
        <a:bodyPr/>
        <a:lstStyle/>
        <a:p>
          <a:endParaRPr lang="en-US"/>
        </a:p>
      </dgm:t>
    </dgm:pt>
    <dgm:pt modelId="{7DF2193D-D991-48D4-AE3D-8DCC350ABDDE}" type="pres">
      <dgm:prSet presAssocID="{84D74636-378E-40B6-AAA7-CED626FEB106}" presName="sibTrans" presStyleLbl="sibTrans2D1" presStyleIdx="2" presStyleCnt="5"/>
      <dgm:spPr/>
      <dgm:t>
        <a:bodyPr/>
        <a:lstStyle/>
        <a:p>
          <a:endParaRPr lang="en-US"/>
        </a:p>
      </dgm:t>
    </dgm:pt>
    <dgm:pt modelId="{2F7A80E4-35B5-4423-8CBC-A9077AFC06EF}" type="pres">
      <dgm:prSet presAssocID="{C412DF1C-CC74-48FF-8504-4694E2491DF1}" presName="node" presStyleLbl="node1" presStyleIdx="3" presStyleCnt="5">
        <dgm:presLayoutVars>
          <dgm:bulletEnabled val="1"/>
        </dgm:presLayoutVars>
      </dgm:prSet>
      <dgm:spPr/>
      <dgm:t>
        <a:bodyPr/>
        <a:lstStyle/>
        <a:p>
          <a:endParaRPr lang="en-US"/>
        </a:p>
      </dgm:t>
    </dgm:pt>
    <dgm:pt modelId="{D5057194-40AD-423A-AB7C-0A2136D405F6}" type="pres">
      <dgm:prSet presAssocID="{C412DF1C-CC74-48FF-8504-4694E2491DF1}" presName="dummy" presStyleCnt="0"/>
      <dgm:spPr/>
      <dgm:t>
        <a:bodyPr/>
        <a:lstStyle/>
        <a:p>
          <a:endParaRPr lang="en-US"/>
        </a:p>
      </dgm:t>
    </dgm:pt>
    <dgm:pt modelId="{F7BD9007-19CC-49C1-9943-7C9A1A5F2870}" type="pres">
      <dgm:prSet presAssocID="{FF54A05B-51CB-4B1E-8ABE-EA077CB413A5}" presName="sibTrans" presStyleLbl="sibTrans2D1" presStyleIdx="3" presStyleCnt="5"/>
      <dgm:spPr/>
      <dgm:t>
        <a:bodyPr/>
        <a:lstStyle/>
        <a:p>
          <a:endParaRPr lang="en-US"/>
        </a:p>
      </dgm:t>
    </dgm:pt>
    <dgm:pt modelId="{B64AC5BB-37B0-44E8-9B19-05CBD72D4405}" type="pres">
      <dgm:prSet presAssocID="{6AAAC9EC-4003-4D76-98E5-688A67DFA206}" presName="node" presStyleLbl="node1" presStyleIdx="4" presStyleCnt="5">
        <dgm:presLayoutVars>
          <dgm:bulletEnabled val="1"/>
        </dgm:presLayoutVars>
      </dgm:prSet>
      <dgm:spPr/>
      <dgm:t>
        <a:bodyPr/>
        <a:lstStyle/>
        <a:p>
          <a:endParaRPr lang="en-US"/>
        </a:p>
      </dgm:t>
    </dgm:pt>
    <dgm:pt modelId="{33118E8A-F1A2-4ABA-96DF-C1FE85F4C9A0}" type="pres">
      <dgm:prSet presAssocID="{6AAAC9EC-4003-4D76-98E5-688A67DFA206}" presName="dummy" presStyleCnt="0"/>
      <dgm:spPr/>
      <dgm:t>
        <a:bodyPr/>
        <a:lstStyle/>
        <a:p>
          <a:endParaRPr lang="en-US"/>
        </a:p>
      </dgm:t>
    </dgm:pt>
    <dgm:pt modelId="{ED1C8B51-6BEE-4473-BDB9-0A7B908E1530}" type="pres">
      <dgm:prSet presAssocID="{69745DE7-E914-4721-829E-14FA667D90E8}" presName="sibTrans" presStyleLbl="sibTrans2D1" presStyleIdx="4" presStyleCnt="5"/>
      <dgm:spPr/>
      <dgm:t>
        <a:bodyPr/>
        <a:lstStyle/>
        <a:p>
          <a:endParaRPr lang="en-US"/>
        </a:p>
      </dgm:t>
    </dgm:pt>
  </dgm:ptLst>
  <dgm:cxnLst>
    <dgm:cxn modelId="{CA7D391D-B381-4626-989A-52BDA7A4515B}" srcId="{9BE89025-6972-4EF3-9065-8D549E9B6B43}" destId="{C412DF1C-CC74-48FF-8504-4694E2491DF1}" srcOrd="3" destOrd="0" parTransId="{42191D2B-289B-4A1B-ABFA-1097B186E746}" sibTransId="{FF54A05B-51CB-4B1E-8ABE-EA077CB413A5}"/>
    <dgm:cxn modelId="{81260BDB-AF1A-40D3-BE10-76B2E2545325}" type="presOf" srcId="{4952ACB2-C54A-4CF4-95C5-865109352DED}" destId="{C03A3FE2-50EF-476A-82C1-5A9430E0095A}" srcOrd="0" destOrd="0" presId="urn:microsoft.com/office/officeart/2005/8/layout/radial6"/>
    <dgm:cxn modelId="{3C30643F-1A7F-436C-8B28-4095A6B238C1}" srcId="{9BE89025-6972-4EF3-9065-8D549E9B6B43}" destId="{E2CD2492-ED02-41B6-8EB7-A08EFA5DDD47}" srcOrd="2" destOrd="0" parTransId="{4DF0286A-4C7F-4596-B364-B347F54F75E6}" sibTransId="{84D74636-378E-40B6-AAA7-CED626FEB106}"/>
    <dgm:cxn modelId="{8EC82D02-730F-4721-80D2-1CE04C7558EF}" type="presOf" srcId="{6860E88E-4B76-4993-8199-9F72F377427A}" destId="{FE7EC66A-97FC-44D0-8DB8-9798C3687D86}" srcOrd="0" destOrd="0" presId="urn:microsoft.com/office/officeart/2005/8/layout/radial6"/>
    <dgm:cxn modelId="{833E58D3-04EE-4FF2-B724-D3DC69181D7B}" type="presOf" srcId="{FF54A05B-51CB-4B1E-8ABE-EA077CB413A5}" destId="{F7BD9007-19CC-49C1-9943-7C9A1A5F2870}" srcOrd="0" destOrd="0" presId="urn:microsoft.com/office/officeart/2005/8/layout/radial6"/>
    <dgm:cxn modelId="{950BB86B-4159-46D4-AE6A-537A20DC1D12}" type="presOf" srcId="{6AAAC9EC-4003-4D76-98E5-688A67DFA206}" destId="{B64AC5BB-37B0-44E8-9B19-05CBD72D4405}" srcOrd="0" destOrd="0" presId="urn:microsoft.com/office/officeart/2005/8/layout/radial6"/>
    <dgm:cxn modelId="{715193F0-A241-47F5-9C97-D419BBA48F4C}" srcId="{9BE89025-6972-4EF3-9065-8D549E9B6B43}" destId="{EC2B8601-409C-4B3F-9899-5653C376F2BD}" srcOrd="1" destOrd="0" parTransId="{C5E42927-D8A6-4264-A65D-3584EBB388E2}" sibTransId="{D0CF912B-1D6D-43CF-809B-1CD8900F53DF}"/>
    <dgm:cxn modelId="{3A02E0B9-60D4-4D2F-A720-F2000671A207}" type="presOf" srcId="{E2CD2492-ED02-41B6-8EB7-A08EFA5DDD47}" destId="{67D0CA7E-3E3C-4548-B001-C6F66DD6FF49}" srcOrd="0" destOrd="0" presId="urn:microsoft.com/office/officeart/2005/8/layout/radial6"/>
    <dgm:cxn modelId="{41635709-B94B-4C07-B246-ECD20B1D5744}" srcId="{9BE89025-6972-4EF3-9065-8D549E9B6B43}" destId="{6AAAC9EC-4003-4D76-98E5-688A67DFA206}" srcOrd="4" destOrd="0" parTransId="{EA5CB0DB-02E6-470F-AC84-34A3AEAA189F}" sibTransId="{69745DE7-E914-4721-829E-14FA667D90E8}"/>
    <dgm:cxn modelId="{350D1EE7-E74C-4163-AC53-19FA247AFEB7}" type="presOf" srcId="{F32DE7CD-687F-47D3-8732-D652142A8D0C}" destId="{80943BED-9908-498F-B51C-FCAA8F5B3DE6}" srcOrd="0" destOrd="0" presId="urn:microsoft.com/office/officeart/2005/8/layout/radial6"/>
    <dgm:cxn modelId="{803D26B7-781D-40BC-9500-F4DB6BD1EDBE}" type="presOf" srcId="{D0CF912B-1D6D-43CF-809B-1CD8900F53DF}" destId="{61C53444-F44E-4D7C-ADF0-4328F09BC90C}" srcOrd="0" destOrd="0" presId="urn:microsoft.com/office/officeart/2005/8/layout/radial6"/>
    <dgm:cxn modelId="{6BCED1A6-7B1E-4D2F-BC0D-11E5AEC5C174}" type="presOf" srcId="{EC2B8601-409C-4B3F-9899-5653C376F2BD}" destId="{228AF33A-383A-4A1B-812B-BBD7022E35D8}" srcOrd="0" destOrd="0" presId="urn:microsoft.com/office/officeart/2005/8/layout/radial6"/>
    <dgm:cxn modelId="{B237C84F-1474-405E-AB6F-3B06BF3E5216}" type="presOf" srcId="{69745DE7-E914-4721-829E-14FA667D90E8}" destId="{ED1C8B51-6BEE-4473-BDB9-0A7B908E1530}" srcOrd="0" destOrd="0" presId="urn:microsoft.com/office/officeart/2005/8/layout/radial6"/>
    <dgm:cxn modelId="{F4A14AC3-CD46-48D0-BF6F-8F34BD7FB3E7}" srcId="{6860E88E-4B76-4993-8199-9F72F377427A}" destId="{9BE89025-6972-4EF3-9065-8D549E9B6B43}" srcOrd="0" destOrd="0" parTransId="{BC94B625-00EF-4C6F-9085-160A38B1DA75}" sibTransId="{0CC0C3A2-7892-45A6-8930-D61598CF1DA8}"/>
    <dgm:cxn modelId="{6DF8779C-3FFC-4CBE-9362-C2AE80EE85B0}" type="presOf" srcId="{9BE89025-6972-4EF3-9065-8D549E9B6B43}" destId="{4164A070-D165-4BA6-8CC1-405CDEAF972B}" srcOrd="0" destOrd="0" presId="urn:microsoft.com/office/officeart/2005/8/layout/radial6"/>
    <dgm:cxn modelId="{DF646625-02D1-45CA-A38C-88507A410E0A}" type="presOf" srcId="{C412DF1C-CC74-48FF-8504-4694E2491DF1}" destId="{2F7A80E4-35B5-4423-8CBC-A9077AFC06EF}" srcOrd="0" destOrd="0" presId="urn:microsoft.com/office/officeart/2005/8/layout/radial6"/>
    <dgm:cxn modelId="{4651461E-0C84-4EFF-A2F7-C63762ADF720}" type="presOf" srcId="{84D74636-378E-40B6-AAA7-CED626FEB106}" destId="{7DF2193D-D991-48D4-AE3D-8DCC350ABDDE}" srcOrd="0" destOrd="0" presId="urn:microsoft.com/office/officeart/2005/8/layout/radial6"/>
    <dgm:cxn modelId="{30A10E9A-8759-42A7-8152-128D0B02FE8D}" srcId="{9BE89025-6972-4EF3-9065-8D549E9B6B43}" destId="{4952ACB2-C54A-4CF4-95C5-865109352DED}" srcOrd="0" destOrd="0" parTransId="{6C229371-4472-477F-AC54-2CA5CAB8982E}" sibTransId="{F32DE7CD-687F-47D3-8732-D652142A8D0C}"/>
    <dgm:cxn modelId="{EF938023-8C59-4731-9501-1E67253B74AA}" type="presParOf" srcId="{FE7EC66A-97FC-44D0-8DB8-9798C3687D86}" destId="{4164A070-D165-4BA6-8CC1-405CDEAF972B}" srcOrd="0" destOrd="0" presId="urn:microsoft.com/office/officeart/2005/8/layout/radial6"/>
    <dgm:cxn modelId="{E8987EE6-6B5B-41AE-B744-D2BC0848E245}" type="presParOf" srcId="{FE7EC66A-97FC-44D0-8DB8-9798C3687D86}" destId="{C03A3FE2-50EF-476A-82C1-5A9430E0095A}" srcOrd="1" destOrd="0" presId="urn:microsoft.com/office/officeart/2005/8/layout/radial6"/>
    <dgm:cxn modelId="{942E5BCA-D454-4AB5-8025-8AAB7F19A31E}" type="presParOf" srcId="{FE7EC66A-97FC-44D0-8DB8-9798C3687D86}" destId="{6DCF7EF7-AEA4-4292-95B7-A0D2423419C2}" srcOrd="2" destOrd="0" presId="urn:microsoft.com/office/officeart/2005/8/layout/radial6"/>
    <dgm:cxn modelId="{35194D1D-6BCC-41BF-A090-AF9DAC0D43F3}" type="presParOf" srcId="{FE7EC66A-97FC-44D0-8DB8-9798C3687D86}" destId="{80943BED-9908-498F-B51C-FCAA8F5B3DE6}" srcOrd="3" destOrd="0" presId="urn:microsoft.com/office/officeart/2005/8/layout/radial6"/>
    <dgm:cxn modelId="{8B03FB85-E268-44F3-ACCB-3A8075CD41BC}" type="presParOf" srcId="{FE7EC66A-97FC-44D0-8DB8-9798C3687D86}" destId="{228AF33A-383A-4A1B-812B-BBD7022E35D8}" srcOrd="4" destOrd="0" presId="urn:microsoft.com/office/officeart/2005/8/layout/radial6"/>
    <dgm:cxn modelId="{4C73B9DA-3649-4573-BEF2-74DD0611A957}" type="presParOf" srcId="{FE7EC66A-97FC-44D0-8DB8-9798C3687D86}" destId="{14CF3FB6-AA42-4948-9780-E55ECFEC73C3}" srcOrd="5" destOrd="0" presId="urn:microsoft.com/office/officeart/2005/8/layout/radial6"/>
    <dgm:cxn modelId="{593031F8-2C70-4B0C-AFD8-F2A00311235D}" type="presParOf" srcId="{FE7EC66A-97FC-44D0-8DB8-9798C3687D86}" destId="{61C53444-F44E-4D7C-ADF0-4328F09BC90C}" srcOrd="6" destOrd="0" presId="urn:microsoft.com/office/officeart/2005/8/layout/radial6"/>
    <dgm:cxn modelId="{07D86BFA-3D9A-42CB-88CA-43ED0DC599F2}" type="presParOf" srcId="{FE7EC66A-97FC-44D0-8DB8-9798C3687D86}" destId="{67D0CA7E-3E3C-4548-B001-C6F66DD6FF49}" srcOrd="7" destOrd="0" presId="urn:microsoft.com/office/officeart/2005/8/layout/radial6"/>
    <dgm:cxn modelId="{2B88488C-3484-4060-BAAE-8E17E4EC1CA7}" type="presParOf" srcId="{FE7EC66A-97FC-44D0-8DB8-9798C3687D86}" destId="{E229EF92-D87B-4134-8A89-0E02A7DA6764}" srcOrd="8" destOrd="0" presId="urn:microsoft.com/office/officeart/2005/8/layout/radial6"/>
    <dgm:cxn modelId="{BC90D9C2-B50F-4951-8CBC-734530906018}" type="presParOf" srcId="{FE7EC66A-97FC-44D0-8DB8-9798C3687D86}" destId="{7DF2193D-D991-48D4-AE3D-8DCC350ABDDE}" srcOrd="9" destOrd="0" presId="urn:microsoft.com/office/officeart/2005/8/layout/radial6"/>
    <dgm:cxn modelId="{3ADDEF7F-2E50-4F61-A0E2-52E9F85E9D38}" type="presParOf" srcId="{FE7EC66A-97FC-44D0-8DB8-9798C3687D86}" destId="{2F7A80E4-35B5-4423-8CBC-A9077AFC06EF}" srcOrd="10" destOrd="0" presId="urn:microsoft.com/office/officeart/2005/8/layout/radial6"/>
    <dgm:cxn modelId="{9C249929-0EA5-4FBA-8442-7483D132BAE5}" type="presParOf" srcId="{FE7EC66A-97FC-44D0-8DB8-9798C3687D86}" destId="{D5057194-40AD-423A-AB7C-0A2136D405F6}" srcOrd="11" destOrd="0" presId="urn:microsoft.com/office/officeart/2005/8/layout/radial6"/>
    <dgm:cxn modelId="{C59BDC5A-278F-4B60-8613-40279FF3D0DF}" type="presParOf" srcId="{FE7EC66A-97FC-44D0-8DB8-9798C3687D86}" destId="{F7BD9007-19CC-49C1-9943-7C9A1A5F2870}" srcOrd="12" destOrd="0" presId="urn:microsoft.com/office/officeart/2005/8/layout/radial6"/>
    <dgm:cxn modelId="{94C0DEAB-D809-43D3-8FBB-863E630AB12C}" type="presParOf" srcId="{FE7EC66A-97FC-44D0-8DB8-9798C3687D86}" destId="{B64AC5BB-37B0-44E8-9B19-05CBD72D4405}" srcOrd="13" destOrd="0" presId="urn:microsoft.com/office/officeart/2005/8/layout/radial6"/>
    <dgm:cxn modelId="{D341170D-465B-400E-8F4D-90335AECD006}" type="presParOf" srcId="{FE7EC66A-97FC-44D0-8DB8-9798C3687D86}" destId="{33118E8A-F1A2-4ABA-96DF-C1FE85F4C9A0}" srcOrd="14" destOrd="0" presId="urn:microsoft.com/office/officeart/2005/8/layout/radial6"/>
    <dgm:cxn modelId="{D61E0FC2-0783-4BA0-BAB4-67A542C4DF76}" type="presParOf" srcId="{FE7EC66A-97FC-44D0-8DB8-9798C3687D86}" destId="{ED1C8B51-6BEE-4473-BDB9-0A7B908E1530}"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1C8B51-6BEE-4473-BDB9-0A7B908E1530}">
      <dsp:nvSpPr>
        <dsp:cNvPr id="0" name=""/>
        <dsp:cNvSpPr/>
      </dsp:nvSpPr>
      <dsp:spPr>
        <a:xfrm>
          <a:off x="1204689" y="459426"/>
          <a:ext cx="3077020" cy="3077020"/>
        </a:xfrm>
        <a:prstGeom prst="blockArc">
          <a:avLst>
            <a:gd name="adj1" fmla="val 11880000"/>
            <a:gd name="adj2" fmla="val 16200000"/>
            <a:gd name="adj3" fmla="val 4634"/>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7BD9007-19CC-49C1-9943-7C9A1A5F2870}">
      <dsp:nvSpPr>
        <dsp:cNvPr id="0" name=""/>
        <dsp:cNvSpPr/>
      </dsp:nvSpPr>
      <dsp:spPr>
        <a:xfrm>
          <a:off x="1204689" y="459426"/>
          <a:ext cx="3077020" cy="3077020"/>
        </a:xfrm>
        <a:prstGeom prst="blockArc">
          <a:avLst>
            <a:gd name="adj1" fmla="val 7560000"/>
            <a:gd name="adj2" fmla="val 11880000"/>
            <a:gd name="adj3" fmla="val 4634"/>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DF2193D-D991-48D4-AE3D-8DCC350ABDDE}">
      <dsp:nvSpPr>
        <dsp:cNvPr id="0" name=""/>
        <dsp:cNvSpPr/>
      </dsp:nvSpPr>
      <dsp:spPr>
        <a:xfrm>
          <a:off x="1204689" y="459426"/>
          <a:ext cx="3077020" cy="3077020"/>
        </a:xfrm>
        <a:prstGeom prst="blockArc">
          <a:avLst>
            <a:gd name="adj1" fmla="val 3240000"/>
            <a:gd name="adj2" fmla="val 7560000"/>
            <a:gd name="adj3" fmla="val 4634"/>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1C53444-F44E-4D7C-ADF0-4328F09BC90C}">
      <dsp:nvSpPr>
        <dsp:cNvPr id="0" name=""/>
        <dsp:cNvSpPr/>
      </dsp:nvSpPr>
      <dsp:spPr>
        <a:xfrm>
          <a:off x="1204689" y="459426"/>
          <a:ext cx="3077020" cy="3077020"/>
        </a:xfrm>
        <a:prstGeom prst="blockArc">
          <a:avLst>
            <a:gd name="adj1" fmla="val 20520000"/>
            <a:gd name="adj2" fmla="val 3240000"/>
            <a:gd name="adj3" fmla="val 4634"/>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0943BED-9908-498F-B51C-FCAA8F5B3DE6}">
      <dsp:nvSpPr>
        <dsp:cNvPr id="0" name=""/>
        <dsp:cNvSpPr/>
      </dsp:nvSpPr>
      <dsp:spPr>
        <a:xfrm>
          <a:off x="1204689" y="459426"/>
          <a:ext cx="3077020" cy="3077020"/>
        </a:xfrm>
        <a:prstGeom prst="blockArc">
          <a:avLst>
            <a:gd name="adj1" fmla="val 16200000"/>
            <a:gd name="adj2" fmla="val 20520000"/>
            <a:gd name="adj3" fmla="val 4634"/>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164A070-D165-4BA6-8CC1-405CDEAF972B}">
      <dsp:nvSpPr>
        <dsp:cNvPr id="0" name=""/>
        <dsp:cNvSpPr/>
      </dsp:nvSpPr>
      <dsp:spPr>
        <a:xfrm>
          <a:off x="2035968" y="1290705"/>
          <a:ext cx="1414462" cy="1414462"/>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kern="1200" dirty="0" smtClean="0"/>
            <a:t>Rate of Change</a:t>
          </a:r>
          <a:endParaRPr lang="en-US" sz="2100" kern="1200" dirty="0"/>
        </a:p>
      </dsp:txBody>
      <dsp:txXfrm>
        <a:off x="2243111" y="1497848"/>
        <a:ext cx="1000176" cy="1000176"/>
      </dsp:txXfrm>
    </dsp:sp>
    <dsp:sp modelId="{C03A3FE2-50EF-476A-82C1-5A9430E0095A}">
      <dsp:nvSpPr>
        <dsp:cNvPr id="0" name=""/>
        <dsp:cNvSpPr/>
      </dsp:nvSpPr>
      <dsp:spPr>
        <a:xfrm>
          <a:off x="2248138" y="8"/>
          <a:ext cx="990123" cy="990123"/>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Visual</a:t>
          </a:r>
          <a:endParaRPr lang="en-US" sz="1100" kern="1200" dirty="0"/>
        </a:p>
      </dsp:txBody>
      <dsp:txXfrm>
        <a:off x="2393138" y="145008"/>
        <a:ext cx="700123" cy="700123"/>
      </dsp:txXfrm>
    </dsp:sp>
    <dsp:sp modelId="{228AF33A-383A-4A1B-812B-BBD7022E35D8}">
      <dsp:nvSpPr>
        <dsp:cNvPr id="0" name=""/>
        <dsp:cNvSpPr/>
      </dsp:nvSpPr>
      <dsp:spPr>
        <a:xfrm>
          <a:off x="3677448" y="1038463"/>
          <a:ext cx="990123" cy="990123"/>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Analytical</a:t>
          </a:r>
          <a:endParaRPr lang="en-US" sz="1100" kern="1200" dirty="0"/>
        </a:p>
      </dsp:txBody>
      <dsp:txXfrm>
        <a:off x="3822448" y="1183463"/>
        <a:ext cx="700123" cy="700123"/>
      </dsp:txXfrm>
    </dsp:sp>
    <dsp:sp modelId="{67D0CA7E-3E3C-4548-B001-C6F66DD6FF49}">
      <dsp:nvSpPr>
        <dsp:cNvPr id="0" name=""/>
        <dsp:cNvSpPr/>
      </dsp:nvSpPr>
      <dsp:spPr>
        <a:xfrm>
          <a:off x="3131500" y="2718718"/>
          <a:ext cx="990123" cy="990123"/>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Verbal</a:t>
          </a:r>
          <a:endParaRPr lang="en-US" sz="1100" kern="1200" dirty="0"/>
        </a:p>
      </dsp:txBody>
      <dsp:txXfrm>
        <a:off x="3276500" y="2863718"/>
        <a:ext cx="700123" cy="700123"/>
      </dsp:txXfrm>
    </dsp:sp>
    <dsp:sp modelId="{2F7A80E4-35B5-4423-8CBC-A9077AFC06EF}">
      <dsp:nvSpPr>
        <dsp:cNvPr id="0" name=""/>
        <dsp:cNvSpPr/>
      </dsp:nvSpPr>
      <dsp:spPr>
        <a:xfrm>
          <a:off x="1364775" y="2718718"/>
          <a:ext cx="990123" cy="990123"/>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Numerical</a:t>
          </a:r>
          <a:endParaRPr lang="en-US" sz="1100" kern="1200" dirty="0"/>
        </a:p>
      </dsp:txBody>
      <dsp:txXfrm>
        <a:off x="1509775" y="2863718"/>
        <a:ext cx="700123" cy="700123"/>
      </dsp:txXfrm>
    </dsp:sp>
    <dsp:sp modelId="{B64AC5BB-37B0-44E8-9B19-05CBD72D4405}">
      <dsp:nvSpPr>
        <dsp:cNvPr id="0" name=""/>
        <dsp:cNvSpPr/>
      </dsp:nvSpPr>
      <dsp:spPr>
        <a:xfrm>
          <a:off x="818827" y="1038463"/>
          <a:ext cx="990123" cy="990123"/>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Physical</a:t>
          </a:r>
          <a:endParaRPr lang="en-US" sz="1100" kern="1200" dirty="0"/>
        </a:p>
      </dsp:txBody>
      <dsp:txXfrm>
        <a:off x="963827" y="1183463"/>
        <a:ext cx="700123" cy="700123"/>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E79B18-8B84-4A90-8726-4F4733A09688}" type="datetimeFigureOut">
              <a:rPr lang="en-US" smtClean="0"/>
              <a:t>10/3/2018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CEA5FF-CECD-4049-AB8D-91576D3E24BC}" type="slidenum">
              <a:rPr lang="en-US" smtClean="0"/>
              <a:t>‹#›</a:t>
            </a:fld>
            <a:endParaRPr lang="en-US"/>
          </a:p>
        </p:txBody>
      </p:sp>
    </p:spTree>
    <p:extLst>
      <p:ext uri="{BB962C8B-B14F-4D97-AF65-F5344CB8AC3E}">
        <p14:creationId xmlns:p14="http://schemas.microsoft.com/office/powerpoint/2010/main" val="713811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CEA5FF-CECD-4049-AB8D-91576D3E24BC}" type="slidenum">
              <a:rPr lang="en-US" smtClean="0"/>
              <a:t>1</a:t>
            </a:fld>
            <a:endParaRPr lang="en-US"/>
          </a:p>
        </p:txBody>
      </p:sp>
    </p:spTree>
    <p:extLst>
      <p:ext uri="{BB962C8B-B14F-4D97-AF65-F5344CB8AC3E}">
        <p14:creationId xmlns:p14="http://schemas.microsoft.com/office/powerpoint/2010/main" val="3192823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Rate</a:t>
            </a:r>
            <a:r>
              <a:rPr lang="en-US" baseline="0" dirty="0" smtClean="0"/>
              <a:t> of change is actually something students are pretty familiar with as a concept. They begin talking about this early when they discuss ratios in middle grades. What often happens though is that they don’t have an opportunity to make the connection. </a:t>
            </a:r>
            <a:endParaRPr lang="en-US" dirty="0"/>
          </a:p>
        </p:txBody>
      </p:sp>
      <p:sp>
        <p:nvSpPr>
          <p:cNvPr id="4" name="Slide Number Placeholder 3"/>
          <p:cNvSpPr>
            <a:spLocks noGrp="1"/>
          </p:cNvSpPr>
          <p:nvPr>
            <p:ph type="sldNum" sz="quarter" idx="10"/>
          </p:nvPr>
        </p:nvSpPr>
        <p:spPr/>
        <p:txBody>
          <a:bodyPr/>
          <a:lstStyle/>
          <a:p>
            <a:fld id="{98CEA5FF-CECD-4049-AB8D-91576D3E24BC}" type="slidenum">
              <a:rPr lang="en-US" smtClean="0"/>
              <a:t>2</a:t>
            </a:fld>
            <a:endParaRPr lang="en-US"/>
          </a:p>
        </p:txBody>
      </p:sp>
    </p:spTree>
    <p:extLst>
      <p:ext uri="{BB962C8B-B14F-4D97-AF65-F5344CB8AC3E}">
        <p14:creationId xmlns:p14="http://schemas.microsoft.com/office/powerpoint/2010/main" val="1558388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Arguably...</a:t>
            </a:r>
            <a:r>
              <a:rPr lang="en-US" baseline="0" dirty="0" smtClean="0"/>
              <a:t> When I say the word slope, most of us probably think along one of these lines... Rate of change is part of our everyday language . It is interesting though when we talk about fractions (slopes) that we tend to use 3 fourths and 2 thirds, and thereby rise runs, but when we talk about ratios we tend to speak about a ratio of 2 to 3.... Which is analogous to talking about the denominator (independence) first..... </a:t>
            </a:r>
            <a:r>
              <a:rPr lang="en-US" baseline="0" dirty="0" err="1" smtClean="0"/>
              <a:t>hmmmm</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98CEA5FF-CECD-4049-AB8D-91576D3E24BC}" type="slidenum">
              <a:rPr lang="en-US" smtClean="0"/>
              <a:t>3</a:t>
            </a:fld>
            <a:endParaRPr lang="en-US"/>
          </a:p>
        </p:txBody>
      </p:sp>
    </p:spTree>
    <p:extLst>
      <p:ext uri="{BB962C8B-B14F-4D97-AF65-F5344CB8AC3E}">
        <p14:creationId xmlns:p14="http://schemas.microsoft.com/office/powerpoint/2010/main" val="3088057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However.... Many students hear the word and think visually. NCTM’s P to A publication talks about the importance of the connections among 5 different modalities or representations, and how examination through a variety of lenses deepens and enriches a concept. I think we can do that well with rate of change.</a:t>
            </a:r>
            <a:endParaRPr lang="en-US" dirty="0" smtClean="0"/>
          </a:p>
          <a:p>
            <a:endParaRPr lang="en-US" dirty="0"/>
          </a:p>
        </p:txBody>
      </p:sp>
      <p:sp>
        <p:nvSpPr>
          <p:cNvPr id="4" name="Slide Number Placeholder 3"/>
          <p:cNvSpPr>
            <a:spLocks noGrp="1"/>
          </p:cNvSpPr>
          <p:nvPr>
            <p:ph type="sldNum" sz="quarter" idx="10"/>
          </p:nvPr>
        </p:nvSpPr>
        <p:spPr/>
        <p:txBody>
          <a:bodyPr/>
          <a:lstStyle/>
          <a:p>
            <a:fld id="{98CEA5FF-CECD-4049-AB8D-91576D3E24BC}" type="slidenum">
              <a:rPr lang="en-US" smtClean="0"/>
              <a:t>4</a:t>
            </a:fld>
            <a:endParaRPr lang="en-US"/>
          </a:p>
        </p:txBody>
      </p:sp>
    </p:spTree>
    <p:extLst>
      <p:ext uri="{BB962C8B-B14F-4D97-AF65-F5344CB8AC3E}">
        <p14:creationId xmlns:p14="http://schemas.microsoft.com/office/powerpoint/2010/main" val="4073511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CEA5FF-CECD-4049-AB8D-91576D3E24BC}" type="slidenum">
              <a:rPr lang="en-US" smtClean="0"/>
              <a:t>5</a:t>
            </a:fld>
            <a:endParaRPr lang="en-US"/>
          </a:p>
        </p:txBody>
      </p:sp>
    </p:spTree>
    <p:extLst>
      <p:ext uri="{BB962C8B-B14F-4D97-AF65-F5344CB8AC3E}">
        <p14:creationId xmlns:p14="http://schemas.microsoft.com/office/powerpoint/2010/main" val="3345013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CEA5FF-CECD-4049-AB8D-91576D3E24BC}" type="slidenum">
              <a:rPr lang="en-US" smtClean="0"/>
              <a:t>6</a:t>
            </a:fld>
            <a:endParaRPr lang="en-US"/>
          </a:p>
        </p:txBody>
      </p:sp>
    </p:spTree>
    <p:extLst>
      <p:ext uri="{BB962C8B-B14F-4D97-AF65-F5344CB8AC3E}">
        <p14:creationId xmlns:p14="http://schemas.microsoft.com/office/powerpoint/2010/main" val="3345013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solar eclips</a:t>
            </a:r>
            <a:r>
              <a:rPr lang="en-US" baseline="0" dirty="0" smtClean="0"/>
              <a:t>e data. Talk about the first half of the graph and describe how ambient light is changing. Why do you think its changing that way. What about the second half? What is interesting there?</a:t>
            </a:r>
            <a:endParaRPr lang="en-US" dirty="0"/>
          </a:p>
        </p:txBody>
      </p:sp>
      <p:sp>
        <p:nvSpPr>
          <p:cNvPr id="4" name="Slide Number Placeholder 3"/>
          <p:cNvSpPr>
            <a:spLocks noGrp="1"/>
          </p:cNvSpPr>
          <p:nvPr>
            <p:ph type="sldNum" sz="quarter" idx="10"/>
          </p:nvPr>
        </p:nvSpPr>
        <p:spPr/>
        <p:txBody>
          <a:bodyPr/>
          <a:lstStyle/>
          <a:p>
            <a:fld id="{98CEA5FF-CECD-4049-AB8D-91576D3E24BC}" type="slidenum">
              <a:rPr lang="en-US" smtClean="0"/>
              <a:t>7</a:t>
            </a:fld>
            <a:endParaRPr lang="en-US"/>
          </a:p>
        </p:txBody>
      </p:sp>
    </p:spTree>
    <p:extLst>
      <p:ext uri="{BB962C8B-B14F-4D97-AF65-F5344CB8AC3E}">
        <p14:creationId xmlns:p14="http://schemas.microsoft.com/office/powerpoint/2010/main" val="88968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note of the axes</a:t>
            </a:r>
            <a:r>
              <a:rPr lang="en-US" baseline="0" dirty="0" smtClean="0"/>
              <a:t> labels in this graph. What can you tell me about the rate of change of the bicycle in each run? How are the green and the blue graphs the same, how are they different. Describe how speed is changing with respect to time in the red graph. In the brown graph. </a:t>
            </a:r>
            <a:endParaRPr lang="en-US" dirty="0"/>
          </a:p>
        </p:txBody>
      </p:sp>
      <p:sp>
        <p:nvSpPr>
          <p:cNvPr id="4" name="Slide Number Placeholder 3"/>
          <p:cNvSpPr>
            <a:spLocks noGrp="1"/>
          </p:cNvSpPr>
          <p:nvPr>
            <p:ph type="sldNum" sz="quarter" idx="10"/>
          </p:nvPr>
        </p:nvSpPr>
        <p:spPr/>
        <p:txBody>
          <a:bodyPr/>
          <a:lstStyle/>
          <a:p>
            <a:fld id="{98CEA5FF-CECD-4049-AB8D-91576D3E24BC}" type="slidenum">
              <a:rPr lang="en-US" smtClean="0"/>
              <a:t>8</a:t>
            </a:fld>
            <a:endParaRPr lang="en-US"/>
          </a:p>
        </p:txBody>
      </p:sp>
    </p:spTree>
    <p:extLst>
      <p:ext uri="{BB962C8B-B14F-4D97-AF65-F5344CB8AC3E}">
        <p14:creationId xmlns:p14="http://schemas.microsoft.com/office/powerpoint/2010/main" val="3564699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E128C58D-6045-487F-AFD8-55B6B56E9F86}" type="datetimeFigureOut">
              <a:rPr lang="en-US">
                <a:solidFill>
                  <a:srgbClr val="525252"/>
                </a:solidFill>
              </a:rPr>
              <a:pPr defTabSz="457200">
                <a:defRPr/>
              </a:pPr>
              <a:t>10/3/2018</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818EA56B-ADE2-4108-BBB7-9D079231D52F}"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112828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9E359840-9455-4144-B71D-6F981C9AE7A7}" type="datetimeFigureOut">
              <a:rPr lang="en-US">
                <a:solidFill>
                  <a:srgbClr val="525252"/>
                </a:solidFill>
              </a:rPr>
              <a:pPr defTabSz="457200">
                <a:defRPr/>
              </a:pPr>
              <a:t>10/3/2018</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7C4D41FB-8AAF-4D11-8BB6-75AAFC49B67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114141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939FBAFF-CC4D-42F0-81C2-FD19E881C822}" type="datetimeFigureOut">
              <a:rPr lang="en-US">
                <a:solidFill>
                  <a:srgbClr val="525252"/>
                </a:solidFill>
              </a:rPr>
              <a:pPr defTabSz="457200">
                <a:defRPr/>
              </a:pPr>
              <a:t>10/3/2018</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E3BA88DA-5A08-4CD2-9E62-6592BC1C69D9}"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491465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7ADF1D27-BCD7-4469-A8D4-06053446F4CA}" type="datetimeFigureOut">
              <a:rPr lang="en-US">
                <a:solidFill>
                  <a:srgbClr val="525252"/>
                </a:solidFill>
              </a:rPr>
              <a:pPr defTabSz="457200">
                <a:defRPr/>
              </a:pPr>
              <a:t>10/3/2018</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5E6FBE99-549E-4F51-9B0C-41358EF58216}"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1293334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45FAC0C3-4C6A-4ED5-A4C7-BD9E4A3E64E7}" type="datetimeFigureOut">
              <a:rPr lang="en-US">
                <a:solidFill>
                  <a:srgbClr val="525252"/>
                </a:solidFill>
              </a:rPr>
              <a:pPr defTabSz="457200">
                <a:defRPr/>
              </a:pPr>
              <a:t>10/3/2018</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64565304-0C46-4D5C-961F-E41901AC2E5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3427944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smtClean="0"/>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9643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smtClean="0"/>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2233255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smtClean="0"/>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82119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smtClean="0"/>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28080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smtClean="0"/>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2503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smtClean="0"/>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462983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5" name="Slide Number Placeholder 5"/>
          <p:cNvSpPr>
            <a:spLocks noGrp="1"/>
          </p:cNvSpPr>
          <p:nvPr>
            <p:ph type="sldNum" sz="quarter" idx="11"/>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94C21E2F-7186-4F6F-AC8B-F9756EC0A499}"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18384201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C3830F7D-D99B-47D7-8A1D-B07ED6463C5D}" type="datetimeFigureOut">
              <a:rPr lang="en-US">
                <a:solidFill>
                  <a:srgbClr val="525252"/>
                </a:solidFill>
              </a:rPr>
              <a:pPr defTabSz="457200">
                <a:defRPr/>
              </a:pPr>
              <a:t>10/3/2018</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E62C7B48-82B4-469D-A675-F42A7755A7FD}"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1442941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33AE23B3-ED6E-44C0-B7E8-C0E2A1BE8FCD}" type="datetimeFigureOut">
              <a:rPr lang="en-US">
                <a:solidFill>
                  <a:srgbClr val="525252"/>
                </a:solidFill>
              </a:rPr>
              <a:pPr defTabSz="457200">
                <a:defRPr/>
              </a:pPr>
              <a:t>10/3/2018</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2C19FD4A-452E-4452-B7D3-AF4CEA771EB1}"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482117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14F735AE-ED01-4689-96B5-8F406DF4DCA6}" type="datetimeFigureOut">
              <a:rPr lang="en-US">
                <a:solidFill>
                  <a:srgbClr val="525252"/>
                </a:solidFill>
              </a:rPr>
              <a:pPr defTabSz="457200">
                <a:defRPr/>
              </a:pPr>
              <a:t>10/3/2018</a:t>
            </a:fld>
            <a:endParaRPr lang="en-US">
              <a:solidFill>
                <a:srgbClr val="525252"/>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00271EA9-59D3-455B-8818-B89ECA328528}"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3710594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283C6230-094F-4027-81A6-86BA8ED81EC4}" type="datetimeFigureOut">
              <a:rPr lang="en-US">
                <a:solidFill>
                  <a:srgbClr val="525252"/>
                </a:solidFill>
              </a:rPr>
              <a:pPr defTabSz="457200">
                <a:defRPr/>
              </a:pPr>
              <a:t>10/3/2018</a:t>
            </a:fld>
            <a:endParaRPr lang="en-US">
              <a:solidFill>
                <a:srgbClr val="525252"/>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169D96FF-B2F7-456F-AD95-43064B07E0A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075128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E28BC3DB-74DD-45E8-A86D-6E876D4DC8A4}" type="datetimeFigureOut">
              <a:rPr lang="en-US">
                <a:solidFill>
                  <a:srgbClr val="525252"/>
                </a:solidFill>
              </a:rPr>
              <a:pPr defTabSz="457200">
                <a:defRPr/>
              </a:pPr>
              <a:t>10/3/2018</a:t>
            </a:fld>
            <a:endParaRPr lang="en-US">
              <a:solidFill>
                <a:srgbClr val="525252"/>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33B5B314-EB64-46E4-8D40-B826BD6422F8}"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678562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cxnSp>
        <p:nvCxnSpPr>
          <p:cNvPr id="7" name="Straight Connector 6"/>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29" name="Picture 7"/>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859181"/>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Lst>
  <p:timing>
    <p:tnLst>
      <p:par>
        <p:cTn id="1" dur="indefinite" restart="never" nodeType="tmRoot"/>
      </p:par>
    </p:tnLst>
  </p:timing>
  <p:txStyles>
    <p:titleStyle>
      <a:lvl1pPr algn="l" rtl="0" eaLnBrk="0" fontAlgn="base" hangingPunct="0">
        <a:spcBef>
          <a:spcPct val="0"/>
        </a:spcBef>
        <a:spcAft>
          <a:spcPct val="0"/>
        </a:spcAft>
        <a:defRPr sz="4400" kern="1200">
          <a:solidFill>
            <a:schemeClr val="accent1"/>
          </a:solidFill>
          <a:latin typeface="+mj-lt"/>
          <a:ea typeface="Myriad Pro" panose="020B0503030403020204" pitchFamily="34" charset="0"/>
          <a:cs typeface="Myriad Pro"/>
        </a:defRPr>
      </a:lvl1pPr>
      <a:lvl2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2pPr>
      <a:lvl3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3pPr>
      <a:lvl4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4pPr>
      <a:lvl5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5pPr>
      <a:lvl6pPr marL="4572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6pPr>
      <a:lvl7pPr marL="9144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7pPr>
      <a:lvl8pPr marL="13716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8pPr>
      <a:lvl9pPr marL="18288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9pPr>
    </p:titleStyle>
    <p:bodyStyle>
      <a:lvl1pPr marL="342900" indent="-342900" algn="l" rtl="0" eaLnBrk="0" fontAlgn="base" hangingPunct="0">
        <a:spcBef>
          <a:spcPct val="20000"/>
        </a:spcBef>
        <a:spcAft>
          <a:spcPct val="0"/>
        </a:spcAft>
        <a:buFont typeface="Lucida Grande"/>
        <a:buChar char="»"/>
        <a:defRPr sz="3200" kern="1200">
          <a:solidFill>
            <a:schemeClr val="tx1"/>
          </a:solidFill>
          <a:latin typeface="+mn-lt"/>
          <a:ea typeface="Myriad Pro" panose="020B0503030403020204" pitchFamily="34" charset="0"/>
          <a:cs typeface="Myriad Pro"/>
        </a:defRPr>
      </a:lvl1pPr>
      <a:lvl2pPr marL="742950" indent="-285750" algn="l" rtl="0" eaLnBrk="0" fontAlgn="base" hangingPunct="0">
        <a:spcBef>
          <a:spcPct val="20000"/>
        </a:spcBef>
        <a:spcAft>
          <a:spcPct val="0"/>
        </a:spcAft>
        <a:buFont typeface="Lucida Grande"/>
        <a:buChar char="»"/>
        <a:defRPr sz="2800" kern="1200">
          <a:solidFill>
            <a:schemeClr val="tx1"/>
          </a:solidFill>
          <a:latin typeface="+mn-lt"/>
          <a:ea typeface="Myriad Pro" panose="020B0503030403020204" pitchFamily="34" charset="0"/>
          <a:cs typeface="Myriad Pro"/>
        </a:defRPr>
      </a:lvl2pPr>
      <a:lvl3pPr marL="1143000" indent="-228600" algn="l" rtl="0" eaLnBrk="0" fontAlgn="base" hangingPunct="0">
        <a:spcBef>
          <a:spcPct val="20000"/>
        </a:spcBef>
        <a:spcAft>
          <a:spcPct val="0"/>
        </a:spcAft>
        <a:buFont typeface="Lucida Grande"/>
        <a:buChar char="»"/>
        <a:defRPr sz="2400" kern="1200">
          <a:solidFill>
            <a:schemeClr val="tx1"/>
          </a:solidFill>
          <a:latin typeface="+mn-lt"/>
          <a:ea typeface="Myriad Pro" panose="020B0503030403020204" pitchFamily="34" charset="0"/>
          <a:cs typeface="Myriad Pro"/>
        </a:defRPr>
      </a:lvl3pPr>
      <a:lvl4pPr marL="16002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4pPr>
      <a:lvl5pPr marL="20574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76401"/>
            <a:ext cx="7772400" cy="1924050"/>
          </a:xfrm>
        </p:spPr>
        <p:txBody>
          <a:bodyPr/>
          <a:lstStyle/>
          <a:p>
            <a:r>
              <a:rPr lang="en-US" dirty="0" smtClean="0"/>
              <a:t>Rate of Change:</a:t>
            </a:r>
            <a:br>
              <a:rPr lang="en-US" dirty="0" smtClean="0"/>
            </a:br>
            <a:r>
              <a:rPr lang="en-US" dirty="0" smtClean="0"/>
              <a:t>Algebra to Calculus</a:t>
            </a:r>
            <a:endParaRPr lang="en-US" dirty="0"/>
          </a:p>
        </p:txBody>
      </p:sp>
      <p:sp>
        <p:nvSpPr>
          <p:cNvPr id="3" name="Subtitle 2"/>
          <p:cNvSpPr>
            <a:spLocks noGrp="1"/>
          </p:cNvSpPr>
          <p:nvPr>
            <p:ph type="subTitle" idx="1"/>
          </p:nvPr>
        </p:nvSpPr>
        <p:spPr>
          <a:xfrm>
            <a:off x="762000" y="4038600"/>
            <a:ext cx="6400800" cy="1752600"/>
          </a:xfrm>
        </p:spPr>
        <p:txBody>
          <a:bodyPr/>
          <a:lstStyle/>
          <a:p>
            <a:pPr algn="l"/>
            <a:r>
              <a:rPr lang="en-US" dirty="0" smtClean="0"/>
              <a:t>Curtis Brown</a:t>
            </a:r>
          </a:p>
          <a:p>
            <a:pPr algn="l"/>
            <a:r>
              <a:rPr lang="en-US" dirty="0" smtClean="0"/>
              <a:t>@</a:t>
            </a:r>
            <a:r>
              <a:rPr lang="en-US" dirty="0" err="1" smtClean="0"/>
              <a:t>cb_ltf</a:t>
            </a:r>
            <a:endParaRPr lang="en-US" dirty="0" smtClean="0"/>
          </a:p>
          <a:p>
            <a:pPr algn="l"/>
            <a:r>
              <a:rPr lang="en-US" dirty="0" smtClean="0"/>
              <a:t>curtis@ti.com</a:t>
            </a:r>
            <a:endParaRPr lang="en-US" dirty="0"/>
          </a:p>
        </p:txBody>
      </p:sp>
    </p:spTree>
    <p:extLst>
      <p:ext uri="{BB962C8B-B14F-4D97-AF65-F5344CB8AC3E}">
        <p14:creationId xmlns:p14="http://schemas.microsoft.com/office/powerpoint/2010/main" val="31418394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Rate of Change as a concept</a:t>
            </a:r>
            <a:endParaRPr lang="en-US" dirty="0"/>
          </a:p>
        </p:txBody>
      </p:sp>
      <p:sp>
        <p:nvSpPr>
          <p:cNvPr id="3" name="Text Placeholder 2"/>
          <p:cNvSpPr>
            <a:spLocks noGrp="1"/>
          </p:cNvSpPr>
          <p:nvPr>
            <p:ph type="body" sz="quarter" idx="10"/>
          </p:nvPr>
        </p:nvSpPr>
        <p:spPr>
          <a:xfrm>
            <a:off x="457200" y="1143000"/>
            <a:ext cx="6629400" cy="3962400"/>
          </a:xfrm>
        </p:spPr>
        <p:txBody>
          <a:bodyPr/>
          <a:lstStyle/>
          <a:p>
            <a:r>
              <a:rPr lang="en-US" dirty="0" smtClean="0"/>
              <a:t>Ratios</a:t>
            </a:r>
          </a:p>
          <a:p>
            <a:pPr lvl="1"/>
            <a:r>
              <a:rPr lang="en-US" dirty="0" smtClean="0"/>
              <a:t>a:b and 2:3</a:t>
            </a:r>
          </a:p>
          <a:p>
            <a:pPr marL="457200" lvl="1" indent="0">
              <a:buNone/>
            </a:pPr>
            <a:endParaRPr lang="en-US" dirty="0" smtClean="0"/>
          </a:p>
          <a:p>
            <a:endParaRPr lang="en-US" dirty="0"/>
          </a:p>
        </p:txBody>
      </p:sp>
      <p:pic>
        <p:nvPicPr>
          <p:cNvPr id="102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90" t="15043" r="22319" b="4344"/>
          <a:stretch/>
        </p:blipFill>
        <p:spPr bwMode="auto">
          <a:xfrm>
            <a:off x="4933949" y="2133600"/>
            <a:ext cx="3458135" cy="2789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06" y="2362200"/>
            <a:ext cx="3919522" cy="2602230"/>
          </a:xfrm>
          <a:prstGeom prst="rect">
            <a:avLst/>
          </a:prstGeom>
        </p:spPr>
      </p:pic>
    </p:spTree>
    <p:extLst>
      <p:ext uri="{BB962C8B-B14F-4D97-AF65-F5344CB8AC3E}">
        <p14:creationId xmlns:p14="http://schemas.microsoft.com/office/powerpoint/2010/main" val="1523012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Rate of Change as a concept</a:t>
            </a:r>
            <a:endParaRPr lang="en-US" dirty="0"/>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0"/>
              </p:nvPr>
            </p:nvSpPr>
            <p:spPr>
              <a:xfrm>
                <a:off x="457200" y="1143000"/>
                <a:ext cx="3962400" cy="4648200"/>
              </a:xfrm>
            </p:spPr>
            <p:txBody>
              <a:bodyPr/>
              <a:lstStyle/>
              <a:p>
                <a:r>
                  <a:rPr lang="en-US" dirty="0" smtClean="0"/>
                  <a:t>Slope?</a:t>
                </a:r>
                <a:endParaRPr lang="en-US" dirty="0"/>
              </a:p>
              <a:p>
                <a:pPr lvl="1"/>
                <a14:m>
                  <m:oMath xmlns:m="http://schemas.openxmlformats.org/officeDocument/2006/math">
                    <m:f>
                      <m:fPr>
                        <m:ctrlPr>
                          <a:rPr lang="en-US" b="0" i="1" smtClean="0">
                            <a:latin typeface="Cambria Math"/>
                          </a:rPr>
                        </m:ctrlPr>
                      </m:fPr>
                      <m:num>
                        <m:r>
                          <a:rPr lang="en-US" b="0" i="1" smtClean="0">
                            <a:latin typeface="Cambria Math"/>
                          </a:rPr>
                          <m:t>𝑟𝑖𝑠𝑒</m:t>
                        </m:r>
                      </m:num>
                      <m:den>
                        <m:r>
                          <a:rPr lang="en-US" b="0" i="1" smtClean="0">
                            <a:latin typeface="Cambria Math"/>
                          </a:rPr>
                          <m:t>𝑟𝑢𝑛</m:t>
                        </m:r>
                      </m:den>
                    </m:f>
                  </m:oMath>
                </a14:m>
                <a:endParaRPr lang="en-US" b="0" i="1" dirty="0" smtClean="0">
                  <a:latin typeface="Cambria Math"/>
                </a:endParaRPr>
              </a:p>
              <a:p>
                <a:pPr lvl="1"/>
                <a14:m>
                  <m:oMath xmlns:m="http://schemas.openxmlformats.org/officeDocument/2006/math">
                    <m:r>
                      <a:rPr lang="en-US" b="0" i="1" smtClean="0">
                        <a:latin typeface="Cambria Math"/>
                      </a:rPr>
                      <m:t>𝑚</m:t>
                    </m:r>
                    <m:r>
                      <a:rPr lang="en-US" b="0" i="1" smtClean="0">
                        <a:latin typeface="Cambria Math"/>
                      </a:rPr>
                      <m:t>=</m:t>
                    </m:r>
                    <m:f>
                      <m:fPr>
                        <m:ctrlPr>
                          <a:rPr lang="en-US" b="0" i="1" smtClean="0">
                            <a:latin typeface="Cambria Math"/>
                          </a:rPr>
                        </m:ctrlPr>
                      </m:fPr>
                      <m:num>
                        <m:sSub>
                          <m:sSubPr>
                            <m:ctrlPr>
                              <a:rPr lang="en-US" b="0" i="1" smtClean="0">
                                <a:latin typeface="Cambria Math"/>
                              </a:rPr>
                            </m:ctrlPr>
                          </m:sSubPr>
                          <m:e>
                            <m:r>
                              <a:rPr lang="en-US" b="0" i="1" smtClean="0">
                                <a:latin typeface="Cambria Math"/>
                              </a:rPr>
                              <m:t>𝑦</m:t>
                            </m:r>
                          </m:e>
                          <m:sub>
                            <m:r>
                              <a:rPr lang="en-US" b="0" i="1" smtClean="0">
                                <a:latin typeface="Cambria Math"/>
                              </a:rPr>
                              <m:t>2</m:t>
                            </m:r>
                          </m:sub>
                        </m:sSub>
                        <m:r>
                          <a:rPr lang="en-US" b="0" i="1" smtClean="0">
                            <a:latin typeface="Cambria Math"/>
                          </a:rPr>
                          <m:t>−</m:t>
                        </m:r>
                        <m:sSub>
                          <m:sSubPr>
                            <m:ctrlPr>
                              <a:rPr lang="en-US" b="0" i="1" smtClean="0">
                                <a:latin typeface="Cambria Math"/>
                              </a:rPr>
                            </m:ctrlPr>
                          </m:sSubPr>
                          <m:e>
                            <m:r>
                              <a:rPr lang="en-US" b="0" i="1" smtClean="0">
                                <a:latin typeface="Cambria Math"/>
                              </a:rPr>
                              <m:t>𝑦</m:t>
                            </m:r>
                          </m:e>
                          <m:sub>
                            <m:r>
                              <a:rPr lang="en-US" b="0" i="1" smtClean="0">
                                <a:latin typeface="Cambria Math"/>
                              </a:rPr>
                              <m:t>1</m:t>
                            </m:r>
                          </m:sub>
                        </m:sSub>
                      </m:num>
                      <m:den>
                        <m:sSub>
                          <m:sSubPr>
                            <m:ctrlPr>
                              <a:rPr lang="en-US" i="1">
                                <a:latin typeface="Cambria Math"/>
                              </a:rPr>
                            </m:ctrlPr>
                          </m:sSubPr>
                          <m:e>
                            <m:r>
                              <a:rPr lang="en-US" b="0" i="1" smtClean="0">
                                <a:latin typeface="Cambria Math"/>
                              </a:rPr>
                              <m:t>𝑥</m:t>
                            </m:r>
                          </m:e>
                          <m:sub>
                            <m:r>
                              <a:rPr lang="en-US" i="1">
                                <a:latin typeface="Cambria Math"/>
                              </a:rPr>
                              <m:t>2</m:t>
                            </m:r>
                          </m:sub>
                        </m:sSub>
                        <m:r>
                          <a:rPr lang="en-US" i="1">
                            <a:latin typeface="Cambria Math"/>
                          </a:rPr>
                          <m:t>−</m:t>
                        </m:r>
                        <m:sSub>
                          <m:sSubPr>
                            <m:ctrlPr>
                              <a:rPr lang="en-US" i="1">
                                <a:latin typeface="Cambria Math"/>
                              </a:rPr>
                            </m:ctrlPr>
                          </m:sSubPr>
                          <m:e>
                            <m:r>
                              <a:rPr lang="en-US" b="0" i="1" smtClean="0">
                                <a:latin typeface="Cambria Math"/>
                              </a:rPr>
                              <m:t>𝑥</m:t>
                            </m:r>
                          </m:e>
                          <m:sub>
                            <m:r>
                              <a:rPr lang="en-US" i="1">
                                <a:latin typeface="Cambria Math"/>
                              </a:rPr>
                              <m:t>1</m:t>
                            </m:r>
                          </m:sub>
                        </m:sSub>
                      </m:den>
                    </m:f>
                  </m:oMath>
                </a14:m>
                <a:endParaRPr lang="en-US" dirty="0" smtClean="0"/>
              </a:p>
              <a:p>
                <a:pPr lvl="1"/>
                <a14:m>
                  <m:oMath xmlns:m="http://schemas.openxmlformats.org/officeDocument/2006/math">
                    <m:r>
                      <a:rPr lang="en-US" i="1">
                        <a:latin typeface="Cambria Math"/>
                      </a:rPr>
                      <m:t>𝑚</m:t>
                    </m:r>
                    <m:r>
                      <a:rPr lang="en-US" i="1">
                        <a:latin typeface="Cambria Math"/>
                      </a:rPr>
                      <m:t>=</m:t>
                    </m:r>
                    <m:f>
                      <m:fPr>
                        <m:ctrlPr>
                          <a:rPr lang="en-US" i="1">
                            <a:latin typeface="Cambria Math"/>
                          </a:rPr>
                        </m:ctrlPr>
                      </m:fPr>
                      <m:num>
                        <m:r>
                          <a:rPr lang="en-US" i="1" smtClean="0">
                            <a:latin typeface="Cambria Math"/>
                            <a:ea typeface="Cambria Math"/>
                          </a:rPr>
                          <m:t>∆</m:t>
                        </m:r>
                        <m:r>
                          <a:rPr lang="en-US" b="0" i="1" smtClean="0">
                            <a:latin typeface="Cambria Math"/>
                            <a:ea typeface="Cambria Math"/>
                          </a:rPr>
                          <m:t>𝑦</m:t>
                        </m:r>
                      </m:num>
                      <m:den>
                        <m:r>
                          <a:rPr lang="en-US" i="1" smtClean="0">
                            <a:latin typeface="Cambria Math"/>
                            <a:ea typeface="Cambria Math"/>
                          </a:rPr>
                          <m:t>∆</m:t>
                        </m:r>
                        <m:r>
                          <a:rPr lang="en-US" b="0" i="1" smtClean="0">
                            <a:latin typeface="Cambria Math"/>
                            <a:ea typeface="Cambria Math"/>
                          </a:rPr>
                          <m:t>𝑥</m:t>
                        </m:r>
                      </m:den>
                    </m:f>
                  </m:oMath>
                </a14:m>
                <a:endParaRPr lang="en-US" dirty="0" smtClean="0"/>
              </a:p>
              <a:p>
                <a:pPr lvl="1"/>
                <a14:m>
                  <m:oMath xmlns:m="http://schemas.openxmlformats.org/officeDocument/2006/math">
                    <m:r>
                      <a:rPr lang="en-US" b="0" i="1" smtClean="0">
                        <a:latin typeface="Cambria Math"/>
                      </a:rPr>
                      <m:t>𝑚</m:t>
                    </m:r>
                    <m:r>
                      <a:rPr lang="en-US" b="0" i="1" smtClean="0">
                        <a:latin typeface="Cambria Math"/>
                      </a:rPr>
                      <m:t>=</m:t>
                    </m:r>
                    <m:f>
                      <m:fPr>
                        <m:ctrlPr>
                          <a:rPr lang="en-US" b="0" i="1" smtClean="0">
                            <a:latin typeface="Cambria Math"/>
                          </a:rPr>
                        </m:ctrlPr>
                      </m:fPr>
                      <m:num>
                        <m:r>
                          <a:rPr lang="en-US" b="0" i="1" smtClean="0">
                            <a:latin typeface="Cambria Math"/>
                          </a:rPr>
                          <m:t>𝑓</m:t>
                        </m:r>
                        <m:d>
                          <m:dPr>
                            <m:ctrlPr>
                              <a:rPr lang="en-US" b="0" i="1" smtClean="0">
                                <a:latin typeface="Cambria Math"/>
                              </a:rPr>
                            </m:ctrlPr>
                          </m:dPr>
                          <m:e>
                            <m:sSub>
                              <m:sSubPr>
                                <m:ctrlPr>
                                  <a:rPr lang="en-US" b="0" i="1" smtClean="0">
                                    <a:latin typeface="Cambria Math"/>
                                  </a:rPr>
                                </m:ctrlPr>
                              </m:sSubPr>
                              <m:e>
                                <m:r>
                                  <a:rPr lang="en-US" b="0" i="1" smtClean="0">
                                    <a:latin typeface="Cambria Math"/>
                                  </a:rPr>
                                  <m:t>𝑥</m:t>
                                </m:r>
                              </m:e>
                              <m:sub>
                                <m:r>
                                  <a:rPr lang="en-US" b="0" i="1" smtClean="0">
                                    <a:latin typeface="Cambria Math"/>
                                  </a:rPr>
                                  <m:t>2</m:t>
                                </m:r>
                              </m:sub>
                            </m:sSub>
                          </m:e>
                        </m:d>
                        <m:r>
                          <a:rPr lang="en-US" b="0" i="1" smtClean="0">
                            <a:latin typeface="Cambria Math"/>
                          </a:rPr>
                          <m:t>−</m:t>
                        </m:r>
                        <m:r>
                          <a:rPr lang="en-US" i="1">
                            <a:latin typeface="Cambria Math"/>
                          </a:rPr>
                          <m:t>𝑓</m:t>
                        </m:r>
                        <m:r>
                          <a:rPr lang="en-US" i="1">
                            <a:latin typeface="Cambria Math"/>
                          </a:rPr>
                          <m:t>(</m:t>
                        </m:r>
                        <m:sSub>
                          <m:sSubPr>
                            <m:ctrlPr>
                              <a:rPr lang="en-US" i="1">
                                <a:latin typeface="Cambria Math"/>
                              </a:rPr>
                            </m:ctrlPr>
                          </m:sSubPr>
                          <m:e>
                            <m:r>
                              <a:rPr lang="en-US" i="1">
                                <a:latin typeface="Cambria Math"/>
                              </a:rPr>
                              <m:t>𝑥</m:t>
                            </m:r>
                          </m:e>
                          <m:sub>
                            <m:r>
                              <a:rPr lang="en-US" b="0" i="1" smtClean="0">
                                <a:latin typeface="Cambria Math"/>
                              </a:rPr>
                              <m:t>1</m:t>
                            </m:r>
                          </m:sub>
                        </m:sSub>
                        <m:r>
                          <a:rPr lang="en-US" i="1">
                            <a:latin typeface="Cambria Math"/>
                          </a:rPr>
                          <m:t>)</m:t>
                        </m:r>
                      </m:num>
                      <m:den>
                        <m:sSub>
                          <m:sSubPr>
                            <m:ctrlPr>
                              <a:rPr lang="en-US" b="0" i="1" smtClean="0">
                                <a:latin typeface="Cambria Math"/>
                              </a:rPr>
                            </m:ctrlPr>
                          </m:sSubPr>
                          <m:e>
                            <m:r>
                              <a:rPr lang="en-US" b="0" i="1" smtClean="0">
                                <a:latin typeface="Cambria Math"/>
                              </a:rPr>
                              <m:t>𝑥</m:t>
                            </m:r>
                          </m:e>
                          <m:sub>
                            <m:r>
                              <a:rPr lang="en-US" b="0" i="1" smtClean="0">
                                <a:latin typeface="Cambria Math"/>
                              </a:rPr>
                              <m:t>2</m:t>
                            </m:r>
                          </m:sub>
                        </m:sSub>
                        <m:r>
                          <a:rPr lang="en-US" b="0" i="1" smtClean="0">
                            <a:latin typeface="Cambria Math"/>
                          </a:rPr>
                          <m:t>−</m:t>
                        </m:r>
                        <m:sSub>
                          <m:sSubPr>
                            <m:ctrlPr>
                              <a:rPr lang="en-US" b="0" i="1" smtClean="0">
                                <a:latin typeface="Cambria Math"/>
                              </a:rPr>
                            </m:ctrlPr>
                          </m:sSubPr>
                          <m:e>
                            <m:r>
                              <a:rPr lang="en-US" b="0" i="1" smtClean="0">
                                <a:latin typeface="Cambria Math"/>
                              </a:rPr>
                              <m:t>𝑥</m:t>
                            </m:r>
                          </m:e>
                          <m:sub>
                            <m:r>
                              <a:rPr lang="en-US" b="0" i="1" smtClean="0">
                                <a:latin typeface="Cambria Math"/>
                              </a:rPr>
                              <m:t>1</m:t>
                            </m:r>
                          </m:sub>
                        </m:sSub>
                      </m:den>
                    </m:f>
                  </m:oMath>
                </a14:m>
                <a:endParaRPr lang="en-US" dirty="0"/>
              </a:p>
              <a:p>
                <a:pPr lvl="1"/>
                <a14:m>
                  <m:oMath xmlns:m="http://schemas.openxmlformats.org/officeDocument/2006/math">
                    <m:func>
                      <m:funcPr>
                        <m:ctrlPr>
                          <a:rPr lang="en-US" i="1" smtClean="0">
                            <a:latin typeface="Cambria Math"/>
                          </a:rPr>
                        </m:ctrlPr>
                      </m:funcPr>
                      <m:fName>
                        <m:limLow>
                          <m:limLowPr>
                            <m:ctrlPr>
                              <a:rPr lang="en-US" i="1" smtClean="0">
                                <a:latin typeface="Cambria Math"/>
                              </a:rPr>
                            </m:ctrlPr>
                          </m:limLowPr>
                          <m:e>
                            <m:r>
                              <m:rPr>
                                <m:sty m:val="p"/>
                              </m:rPr>
                              <a:rPr lang="en-US" i="0" smtClean="0">
                                <a:latin typeface="Cambria Math"/>
                              </a:rPr>
                              <m:t>lim</m:t>
                            </m:r>
                          </m:e>
                          <m:lim>
                            <m:r>
                              <a:rPr lang="en-US" b="0" i="1" smtClean="0">
                                <a:latin typeface="Cambria Math"/>
                              </a:rPr>
                              <m:t>h</m:t>
                            </m:r>
                            <m:r>
                              <a:rPr lang="en-US" b="0" i="1" smtClean="0">
                                <a:latin typeface="Cambria Math"/>
                                <a:ea typeface="Cambria Math"/>
                              </a:rPr>
                              <m:t>→0</m:t>
                            </m:r>
                          </m:lim>
                        </m:limLow>
                      </m:fName>
                      <m:e>
                        <m:f>
                          <m:fPr>
                            <m:ctrlPr>
                              <a:rPr lang="en-US" i="1" smtClean="0">
                                <a:latin typeface="Cambria Math"/>
                              </a:rPr>
                            </m:ctrlPr>
                          </m:fPr>
                          <m:num>
                            <m:r>
                              <a:rPr lang="en-US" b="0" i="1" smtClean="0">
                                <a:latin typeface="Cambria Math"/>
                              </a:rPr>
                              <m:t>𝑓</m:t>
                            </m:r>
                            <m:d>
                              <m:dPr>
                                <m:ctrlPr>
                                  <a:rPr lang="en-US" b="0" i="1" smtClean="0">
                                    <a:latin typeface="Cambria Math"/>
                                  </a:rPr>
                                </m:ctrlPr>
                              </m:dPr>
                              <m:e>
                                <m:r>
                                  <a:rPr lang="en-US" b="0" i="1" smtClean="0">
                                    <a:latin typeface="Cambria Math"/>
                                  </a:rPr>
                                  <m:t>𝑥</m:t>
                                </m:r>
                                <m:r>
                                  <a:rPr lang="en-US" b="0" i="1" smtClean="0">
                                    <a:latin typeface="Cambria Math"/>
                                  </a:rPr>
                                  <m:t>+</m:t>
                                </m:r>
                                <m:r>
                                  <a:rPr lang="en-US" b="0" i="1" smtClean="0">
                                    <a:latin typeface="Cambria Math"/>
                                  </a:rPr>
                                  <m:t>h</m:t>
                                </m:r>
                              </m:e>
                            </m:d>
                            <m:r>
                              <a:rPr lang="en-US" b="0" i="1" smtClean="0">
                                <a:latin typeface="Cambria Math"/>
                              </a:rPr>
                              <m:t>−</m:t>
                            </m:r>
                            <m:r>
                              <a:rPr lang="en-US" b="0" i="1" smtClean="0">
                                <a:latin typeface="Cambria Math"/>
                              </a:rPr>
                              <m:t>𝑓</m:t>
                            </m:r>
                            <m:r>
                              <a:rPr lang="en-US" b="0" i="1" smtClean="0">
                                <a:latin typeface="Cambria Math"/>
                              </a:rPr>
                              <m:t>(</m:t>
                            </m:r>
                            <m:r>
                              <a:rPr lang="en-US" b="0" i="1" smtClean="0">
                                <a:latin typeface="Cambria Math"/>
                              </a:rPr>
                              <m:t>𝑥</m:t>
                            </m:r>
                            <m:r>
                              <a:rPr lang="en-US" b="0" i="1" smtClean="0">
                                <a:latin typeface="Cambria Math"/>
                              </a:rPr>
                              <m:t>)</m:t>
                            </m:r>
                          </m:num>
                          <m:den>
                            <m:d>
                              <m:dPr>
                                <m:ctrlPr>
                                  <a:rPr lang="en-US" b="0" i="1" smtClean="0">
                                    <a:latin typeface="Cambria Math"/>
                                  </a:rPr>
                                </m:ctrlPr>
                              </m:dPr>
                              <m:e>
                                <m:r>
                                  <a:rPr lang="en-US" b="0" i="1" smtClean="0">
                                    <a:latin typeface="Cambria Math"/>
                                  </a:rPr>
                                  <m:t>𝑥</m:t>
                                </m:r>
                                <m:r>
                                  <a:rPr lang="en-US" b="0" i="1" smtClean="0">
                                    <a:latin typeface="Cambria Math"/>
                                  </a:rPr>
                                  <m:t>+</m:t>
                                </m:r>
                                <m:r>
                                  <a:rPr lang="en-US" b="0" i="1" smtClean="0">
                                    <a:latin typeface="Cambria Math"/>
                                  </a:rPr>
                                  <m:t>h</m:t>
                                </m:r>
                              </m:e>
                            </m:d>
                            <m:r>
                              <a:rPr lang="en-US" b="0" i="1" smtClean="0">
                                <a:latin typeface="Cambria Math"/>
                              </a:rPr>
                              <m:t>−</m:t>
                            </m:r>
                            <m:r>
                              <a:rPr lang="en-US" b="0" i="1" smtClean="0">
                                <a:latin typeface="Cambria Math"/>
                              </a:rPr>
                              <m:t>𝑥</m:t>
                            </m:r>
                          </m:den>
                        </m:f>
                      </m:e>
                    </m:func>
                  </m:oMath>
                </a14:m>
                <a:endParaRPr lang="en-US" dirty="0" smtClean="0"/>
              </a:p>
              <a:p>
                <a:pPr lvl="1"/>
                <a:endParaRPr lang="en-US" dirty="0" smtClean="0"/>
              </a:p>
              <a:p>
                <a:endParaRPr lang="en-US" dirty="0"/>
              </a:p>
            </p:txBody>
          </p:sp>
        </mc:Choice>
        <mc:Fallback xmlns="">
          <p:sp>
            <p:nvSpPr>
              <p:cNvPr id="3" name="Text Placeholder 2"/>
              <p:cNvSpPr>
                <a:spLocks noGrp="1" noRot="1" noChangeAspect="1" noMove="1" noResize="1" noEditPoints="1" noAdjustHandles="1" noChangeArrowheads="1" noChangeShapeType="1" noTextEdit="1"/>
              </p:cNvSpPr>
              <p:nvPr>
                <p:ph type="body" sz="quarter" idx="10"/>
              </p:nvPr>
            </p:nvSpPr>
            <p:spPr>
              <a:xfrm>
                <a:off x="457200" y="1143000"/>
                <a:ext cx="3962400" cy="4648200"/>
              </a:xfrm>
              <a:blipFill rotWithShape="1">
                <a:blip r:embed="rId3"/>
                <a:stretch>
                  <a:fillRect l="-3385" t="-1706"/>
                </a:stretch>
              </a:blipFill>
            </p:spPr>
            <p:txBody>
              <a:bodyPr/>
              <a:lstStyle/>
              <a:p>
                <a:r>
                  <a:rPr lang="en-US">
                    <a:noFill/>
                  </a:rPr>
                  <a:t> </a:t>
                </a:r>
              </a:p>
            </p:txBody>
          </p:sp>
        </mc:Fallback>
      </mc:AlternateContent>
      <p:sp>
        <p:nvSpPr>
          <p:cNvPr id="5" name="TextBox 4"/>
          <p:cNvSpPr txBox="1"/>
          <p:nvPr/>
        </p:nvSpPr>
        <p:spPr>
          <a:xfrm>
            <a:off x="4953000" y="1295400"/>
            <a:ext cx="2590800" cy="5170646"/>
          </a:xfrm>
          <a:prstGeom prst="rect">
            <a:avLst/>
          </a:prstGeom>
          <a:noFill/>
        </p:spPr>
        <p:txBody>
          <a:bodyPr wrap="square" rtlCol="0">
            <a:spAutoFit/>
          </a:bodyPr>
          <a:lstStyle/>
          <a:p>
            <a:pPr marL="285750" indent="-285750" eaLnBrk="0" fontAlgn="base" hangingPunct="0">
              <a:spcBef>
                <a:spcPct val="20000"/>
              </a:spcBef>
              <a:spcAft>
                <a:spcPct val="0"/>
              </a:spcAft>
              <a:buFont typeface="Lucida Grande"/>
              <a:buChar char="»"/>
            </a:pPr>
            <a:r>
              <a:rPr lang="en-US" sz="2400" dirty="0">
                <a:ea typeface="Myriad Pro" panose="020B0503030403020204" pitchFamily="34" charset="0"/>
                <a:cs typeface="Myriad Pro"/>
              </a:rPr>
              <a:t>Common </a:t>
            </a:r>
            <a:r>
              <a:rPr lang="en-US" sz="2400" dirty="0" smtClean="0">
                <a:ea typeface="Myriad Pro" panose="020B0503030403020204" pitchFamily="34" charset="0"/>
                <a:cs typeface="Myriad Pro"/>
              </a:rPr>
              <a:t>rates:</a:t>
            </a:r>
          </a:p>
          <a:p>
            <a:pPr marL="742950" lvl="1" indent="-285750" eaLnBrk="0" fontAlgn="base" hangingPunct="0">
              <a:spcBef>
                <a:spcPct val="20000"/>
              </a:spcBef>
              <a:spcAft>
                <a:spcPct val="0"/>
              </a:spcAft>
              <a:buFont typeface="Lucida Grande"/>
              <a:buChar char="»"/>
            </a:pPr>
            <a:r>
              <a:rPr lang="en-US" sz="2400" dirty="0" smtClean="0">
                <a:ea typeface="Myriad Pro" panose="020B0503030403020204" pitchFamily="34" charset="0"/>
                <a:cs typeface="Myriad Pro"/>
              </a:rPr>
              <a:t>mpg</a:t>
            </a:r>
            <a:endParaRPr lang="en-US" sz="2400" dirty="0">
              <a:ea typeface="Myriad Pro" panose="020B0503030403020204" pitchFamily="34" charset="0"/>
              <a:cs typeface="Myriad Pro"/>
            </a:endParaRPr>
          </a:p>
          <a:p>
            <a:pPr marL="742950" lvl="1" indent="-285750" eaLnBrk="0" fontAlgn="base" hangingPunct="0">
              <a:spcBef>
                <a:spcPct val="20000"/>
              </a:spcBef>
              <a:spcAft>
                <a:spcPct val="0"/>
              </a:spcAft>
              <a:buFont typeface="Lucida Grande"/>
              <a:buChar char="»"/>
            </a:pPr>
            <a:r>
              <a:rPr lang="en-US" sz="2400" dirty="0" smtClean="0">
                <a:ea typeface="Myriad Pro" panose="020B0503030403020204" pitchFamily="34" charset="0"/>
                <a:cs typeface="Myriad Pro"/>
              </a:rPr>
              <a:t>bpm</a:t>
            </a:r>
            <a:endParaRPr lang="en-US" sz="2400" dirty="0">
              <a:ea typeface="Myriad Pro" panose="020B0503030403020204" pitchFamily="34" charset="0"/>
              <a:cs typeface="Myriad Pro"/>
            </a:endParaRPr>
          </a:p>
          <a:p>
            <a:pPr marL="742950" lvl="1" indent="-285750" eaLnBrk="0" fontAlgn="base" hangingPunct="0">
              <a:spcBef>
                <a:spcPct val="20000"/>
              </a:spcBef>
              <a:spcAft>
                <a:spcPct val="0"/>
              </a:spcAft>
              <a:buFont typeface="Lucida Grande"/>
              <a:buChar char="»"/>
            </a:pPr>
            <a:r>
              <a:rPr lang="en-US" sz="2400" dirty="0">
                <a:ea typeface="Myriad Pro" panose="020B0503030403020204" pitchFamily="34" charset="0"/>
                <a:cs typeface="Myriad Pro"/>
              </a:rPr>
              <a:t>Mbps</a:t>
            </a:r>
          </a:p>
          <a:p>
            <a:pPr marL="742950" lvl="1" indent="-285750" eaLnBrk="0" fontAlgn="base" hangingPunct="0">
              <a:spcBef>
                <a:spcPct val="20000"/>
              </a:spcBef>
              <a:spcAft>
                <a:spcPct val="0"/>
              </a:spcAft>
              <a:buFont typeface="Lucida Grande"/>
              <a:buChar char="»"/>
            </a:pPr>
            <a:r>
              <a:rPr lang="en-US" sz="2400" dirty="0" smtClean="0">
                <a:ea typeface="Myriad Pro" panose="020B0503030403020204" pitchFamily="34" charset="0"/>
                <a:cs typeface="Myriad Pro"/>
              </a:rPr>
              <a:t>fps</a:t>
            </a:r>
            <a:endParaRPr lang="en-US" sz="2400" dirty="0">
              <a:ea typeface="Myriad Pro" panose="020B0503030403020204" pitchFamily="34" charset="0"/>
              <a:cs typeface="Myriad Pro"/>
            </a:endParaRPr>
          </a:p>
          <a:p>
            <a:pPr marL="742950" lvl="1" indent="-285750" eaLnBrk="0" fontAlgn="base" hangingPunct="0">
              <a:spcBef>
                <a:spcPct val="20000"/>
              </a:spcBef>
              <a:spcAft>
                <a:spcPct val="0"/>
              </a:spcAft>
              <a:buFont typeface="Lucida Grande"/>
              <a:buChar char="»"/>
            </a:pPr>
            <a:r>
              <a:rPr lang="en-US" sz="2400" dirty="0" smtClean="0">
                <a:ea typeface="Myriad Pro" panose="020B0503030403020204" pitchFamily="34" charset="0"/>
                <a:cs typeface="Myriad Pro"/>
              </a:rPr>
              <a:t>wpm</a:t>
            </a:r>
            <a:endParaRPr lang="en-US" sz="2400" dirty="0">
              <a:ea typeface="Myriad Pro" panose="020B0503030403020204" pitchFamily="34" charset="0"/>
              <a:cs typeface="Myriad Pro"/>
            </a:endParaRPr>
          </a:p>
          <a:p>
            <a:pPr marL="742950" lvl="1" indent="-285750" eaLnBrk="0" fontAlgn="base" hangingPunct="0">
              <a:spcBef>
                <a:spcPct val="20000"/>
              </a:spcBef>
              <a:spcAft>
                <a:spcPct val="0"/>
              </a:spcAft>
              <a:buFont typeface="Lucida Grande"/>
              <a:buChar char="»"/>
            </a:pPr>
            <a:r>
              <a:rPr lang="en-US" sz="2400" dirty="0" smtClean="0">
                <a:ea typeface="Myriad Pro" panose="020B0503030403020204" pitchFamily="34" charset="0"/>
                <a:cs typeface="Myriad Pro"/>
              </a:rPr>
              <a:t>$/</a:t>
            </a:r>
            <a:r>
              <a:rPr lang="en-US" sz="2400" dirty="0" err="1">
                <a:ea typeface="Myriad Pro" panose="020B0503030403020204" pitchFamily="34" charset="0"/>
                <a:cs typeface="Myriad Pro"/>
              </a:rPr>
              <a:t>hr</a:t>
            </a:r>
            <a:endParaRPr lang="en-US" sz="2400" dirty="0">
              <a:ea typeface="Myriad Pro" panose="020B0503030403020204" pitchFamily="34" charset="0"/>
              <a:cs typeface="Myriad Pro"/>
            </a:endParaRPr>
          </a:p>
          <a:p>
            <a:pPr marL="742950" lvl="1" indent="-285750" eaLnBrk="0" fontAlgn="base" hangingPunct="0">
              <a:spcBef>
                <a:spcPct val="20000"/>
              </a:spcBef>
              <a:spcAft>
                <a:spcPct val="0"/>
              </a:spcAft>
              <a:buFont typeface="Lucida Grande"/>
              <a:buChar char="»"/>
            </a:pPr>
            <a:r>
              <a:rPr lang="en-US" sz="2400" dirty="0">
                <a:ea typeface="Myriad Pro" panose="020B0503030403020204" pitchFamily="34" charset="0"/>
                <a:cs typeface="Myriad Pro"/>
              </a:rPr>
              <a:t>p</a:t>
            </a:r>
            <a:r>
              <a:rPr lang="en-US" sz="2400" dirty="0" smtClean="0">
                <a:ea typeface="Myriad Pro" panose="020B0503030403020204" pitchFamily="34" charset="0"/>
                <a:cs typeface="Myriad Pro"/>
              </a:rPr>
              <a:t>pm</a:t>
            </a:r>
          </a:p>
          <a:p>
            <a:pPr marL="742950" lvl="1" indent="-285750" eaLnBrk="0" fontAlgn="base" hangingPunct="0">
              <a:spcBef>
                <a:spcPct val="20000"/>
              </a:spcBef>
              <a:spcAft>
                <a:spcPct val="0"/>
              </a:spcAft>
              <a:buFont typeface="Lucida Grande"/>
              <a:buChar char="»"/>
            </a:pPr>
            <a:r>
              <a:rPr lang="en-US" sz="2400" dirty="0" err="1" smtClean="0">
                <a:ea typeface="Myriad Pro" panose="020B0503030403020204" pitchFamily="34" charset="0"/>
                <a:cs typeface="Myriad Pro"/>
              </a:rPr>
              <a:t>gpf</a:t>
            </a:r>
            <a:endParaRPr lang="en-US" sz="2400" dirty="0">
              <a:ea typeface="Myriad Pro" panose="020B0503030403020204" pitchFamily="34" charset="0"/>
              <a:cs typeface="Myriad Pro"/>
            </a:endParaRPr>
          </a:p>
          <a:p>
            <a:pPr marL="742950" lvl="1" indent="-285750" eaLnBrk="0" fontAlgn="base" hangingPunct="0">
              <a:spcBef>
                <a:spcPct val="20000"/>
              </a:spcBef>
              <a:spcAft>
                <a:spcPct val="0"/>
              </a:spcAft>
              <a:buFont typeface="Lucida Grande"/>
              <a:buChar char="»"/>
            </a:pPr>
            <a:endParaRPr lang="en-US" sz="2400" dirty="0" smtClean="0">
              <a:ea typeface="Myriad Pro" panose="020B0503030403020204" pitchFamily="34" charset="0"/>
              <a:cs typeface="Myriad Pro"/>
            </a:endParaRPr>
          </a:p>
          <a:p>
            <a:pPr marL="742950" lvl="1" indent="-285750" eaLnBrk="0" fontAlgn="base" hangingPunct="0">
              <a:spcBef>
                <a:spcPct val="20000"/>
              </a:spcBef>
              <a:spcAft>
                <a:spcPct val="0"/>
              </a:spcAft>
              <a:buFont typeface="Lucida Grande"/>
              <a:buChar char="»"/>
            </a:pPr>
            <a:endParaRPr lang="en-US" sz="2400" dirty="0">
              <a:ea typeface="Myriad Pro" panose="020B0503030403020204" pitchFamily="34" charset="0"/>
              <a:cs typeface="Myriad Pro"/>
            </a:endParaRPr>
          </a:p>
          <a:p>
            <a:endParaRPr lang="en-US" dirty="0" smtClean="0"/>
          </a:p>
        </p:txBody>
      </p:sp>
    </p:spTree>
    <p:extLst>
      <p:ext uri="{BB962C8B-B14F-4D97-AF65-F5344CB8AC3E}">
        <p14:creationId xmlns:p14="http://schemas.microsoft.com/office/powerpoint/2010/main" val="1829918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9"/>
                                          </p:stCondLst>
                                        </p:cTn>
                                        <p:tgtEl>
                                          <p:spTgt spid="3">
                                            <p:txEl>
                                              <p:pRg st="2" end="2"/>
                                            </p:txEl>
                                          </p:spTgt>
                                        </p:tgtEl>
                                        <p:attrNameLst>
                                          <p:attrName>style.visibility</p:attrName>
                                        </p:attrNameLst>
                                      </p:cBhvr>
                                      <p:to>
                                        <p:strVal val="visible"/>
                                      </p:to>
                                    </p:set>
                                  </p:childTnLst>
                                </p:cTn>
                              </p:par>
                            </p:childTnLst>
                          </p:cTn>
                        </p:par>
                        <p:par>
                          <p:cTn id="10" fill="hold">
                            <p:stCondLst>
                              <p:cond delay="510"/>
                            </p:stCondLst>
                            <p:childTnLst>
                              <p:par>
                                <p:cTn id="11" presetID="1" presetClass="entr" presetSubtype="0" fill="hold" nodeType="afterEffect">
                                  <p:stCondLst>
                                    <p:cond delay="50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par>
                          <p:cTn id="13" fill="hold">
                            <p:stCondLst>
                              <p:cond delay="1010"/>
                            </p:stCondLst>
                            <p:childTnLst>
                              <p:par>
                                <p:cTn id="14" presetID="1" presetClass="entr" presetSubtype="0" fill="hold" nodeType="afterEffect">
                                  <p:stCondLst>
                                    <p:cond delay="50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childTnLst>
                          </p:cTn>
                        </p:par>
                        <p:par>
                          <p:cTn id="16" fill="hold">
                            <p:stCondLst>
                              <p:cond delay="1510"/>
                            </p:stCondLst>
                            <p:childTnLst>
                              <p:par>
                                <p:cTn id="17" presetID="1" presetClass="entr" presetSubtype="0" fill="hold" nodeType="afterEffect">
                                  <p:stCondLst>
                                    <p:cond delay="50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Rate of Change as a Concept</a:t>
            </a:r>
            <a:endParaRPr lang="en-US" dirty="0"/>
          </a:p>
        </p:txBody>
      </p:sp>
      <p:sp>
        <p:nvSpPr>
          <p:cNvPr id="3" name="Text Placeholder 2"/>
          <p:cNvSpPr>
            <a:spLocks noGrp="1"/>
          </p:cNvSpPr>
          <p:nvPr>
            <p:ph type="body" sz="quarter" idx="10"/>
          </p:nvPr>
        </p:nvSpPr>
        <p:spPr>
          <a:xfrm>
            <a:off x="381000" y="1143000"/>
            <a:ext cx="3124200" cy="3276600"/>
          </a:xfrm>
        </p:spPr>
        <p:txBody>
          <a:bodyPr/>
          <a:lstStyle/>
          <a:p>
            <a:pPr marL="0" indent="0">
              <a:buNone/>
            </a:pPr>
            <a:r>
              <a:rPr lang="en-US" sz="2000" dirty="0" smtClean="0"/>
              <a:t>[Using] different representations is like examining the concept through a variety of lenses, with each lens providing a different perspective that makes the picture (concept) deeper and richer (</a:t>
            </a:r>
            <a:r>
              <a:rPr lang="en-US" sz="2000" dirty="0" err="1" smtClean="0"/>
              <a:t>Tripathi</a:t>
            </a:r>
            <a:r>
              <a:rPr lang="en-US" sz="2000" dirty="0" smtClean="0"/>
              <a:t>, 2008)</a:t>
            </a:r>
          </a:p>
          <a:p>
            <a:endParaRPr lang="en-US" sz="2800" dirty="0"/>
          </a:p>
        </p:txBody>
      </p:sp>
      <p:graphicFrame>
        <p:nvGraphicFramePr>
          <p:cNvPr id="4" name="Diagram 3"/>
          <p:cNvGraphicFramePr/>
          <p:nvPr>
            <p:extLst>
              <p:ext uri="{D42A27DB-BD31-4B8C-83A1-F6EECF244321}">
                <p14:modId xmlns:p14="http://schemas.microsoft.com/office/powerpoint/2010/main" val="2641865989"/>
              </p:ext>
            </p:extLst>
          </p:nvPr>
        </p:nvGraphicFramePr>
        <p:xfrm>
          <a:off x="3352800" y="914400"/>
          <a:ext cx="5486400" cy="3733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04800" y="4800600"/>
            <a:ext cx="7848599" cy="1200329"/>
          </a:xfrm>
          <a:prstGeom prst="rect">
            <a:avLst/>
          </a:prstGeom>
          <a:noFill/>
        </p:spPr>
        <p:txBody>
          <a:bodyPr wrap="square" rtlCol="0">
            <a:spAutoFit/>
          </a:bodyPr>
          <a:lstStyle/>
          <a:p>
            <a:r>
              <a:rPr lang="en-US" dirty="0"/>
              <a:t>Visual Representations are of particular importance in the math classroom, helping students to advance their understanding of the mathematical concepts and procedures, make sense of problems, and engage in mathematical discourse. (Principles to Actions NCTM p.25)</a:t>
            </a:r>
          </a:p>
        </p:txBody>
      </p:sp>
    </p:spTree>
    <p:extLst>
      <p:ext uri="{BB962C8B-B14F-4D97-AF65-F5344CB8AC3E}">
        <p14:creationId xmlns:p14="http://schemas.microsoft.com/office/powerpoint/2010/main" val="2798184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lstStyle/>
          <a:p>
            <a:r>
              <a:rPr lang="en-US" sz="4200" dirty="0" smtClean="0"/>
              <a:t>Rate of Change in a graph</a:t>
            </a:r>
            <a:endParaRPr lang="en-US" sz="4200" dirty="0"/>
          </a:p>
        </p:txBody>
      </p:sp>
      <p:sp>
        <p:nvSpPr>
          <p:cNvPr id="3" name="Content Placeholder 2"/>
          <p:cNvSpPr>
            <a:spLocks noGrp="1"/>
          </p:cNvSpPr>
          <p:nvPr>
            <p:ph sz="half" idx="1"/>
          </p:nvPr>
        </p:nvSpPr>
        <p:spPr>
          <a:xfrm>
            <a:off x="609600" y="1371601"/>
            <a:ext cx="7543800" cy="1143000"/>
          </a:xfrm>
        </p:spPr>
        <p:txBody>
          <a:bodyPr/>
          <a:lstStyle/>
          <a:p>
            <a:r>
              <a:rPr lang="en-US" sz="2800" dirty="0" smtClean="0"/>
              <a:t>Instead of just points, let’s explore graphs of many types:</a:t>
            </a:r>
          </a:p>
          <a:p>
            <a:pPr marL="0" indent="0">
              <a:buNone/>
            </a:pPr>
            <a:endParaRPr lang="en-US" sz="2800" dirty="0" smtClean="0"/>
          </a:p>
          <a:p>
            <a:pPr lvl="1"/>
            <a:endParaRPr lang="en-US" sz="2400" dirty="0" smtClean="0"/>
          </a:p>
          <a:p>
            <a:pPr lvl="1"/>
            <a:endParaRPr lang="en-US" dirty="0" smtClean="0"/>
          </a:p>
        </p:txBody>
      </p:sp>
      <p:sp>
        <p:nvSpPr>
          <p:cNvPr id="5" name="TextBox 4"/>
          <p:cNvSpPr txBox="1"/>
          <p:nvPr/>
        </p:nvSpPr>
        <p:spPr>
          <a:xfrm>
            <a:off x="533400" y="2286000"/>
            <a:ext cx="4191000" cy="4130361"/>
          </a:xfrm>
          <a:prstGeom prst="rect">
            <a:avLst/>
          </a:prstGeom>
          <a:noFill/>
        </p:spPr>
        <p:txBody>
          <a:bodyPr wrap="square" rtlCol="0">
            <a:spAutoFit/>
          </a:bodyPr>
          <a:lstStyle/>
          <a:p>
            <a:pPr marL="800100" lvl="2" indent="-342900" eaLnBrk="0" fontAlgn="base" hangingPunct="0">
              <a:spcBef>
                <a:spcPct val="20000"/>
              </a:spcBef>
              <a:spcAft>
                <a:spcPct val="0"/>
              </a:spcAft>
              <a:buFont typeface="Lucida Grande"/>
              <a:buChar char="»"/>
            </a:pPr>
            <a:r>
              <a:rPr lang="en-US" sz="2000" dirty="0">
                <a:ea typeface="Myriad Pro" panose="020B0503030403020204" pitchFamily="34" charset="0"/>
                <a:cs typeface="Myriad Pro"/>
              </a:rPr>
              <a:t>Describe how quantities are changing in relation to one </a:t>
            </a:r>
            <a:r>
              <a:rPr lang="en-US" sz="2000" dirty="0" smtClean="0">
                <a:ea typeface="Myriad Pro" panose="020B0503030403020204" pitchFamily="34" charset="0"/>
                <a:cs typeface="Myriad Pro"/>
              </a:rPr>
              <a:t>another: </a:t>
            </a:r>
            <a:endParaRPr lang="en-US" sz="2000" dirty="0">
              <a:ea typeface="Myriad Pro" panose="020B0503030403020204" pitchFamily="34" charset="0"/>
              <a:cs typeface="Myriad Pro"/>
            </a:endParaRPr>
          </a:p>
          <a:p>
            <a:pPr marL="1257300" lvl="4" indent="-342900" eaLnBrk="0" fontAlgn="base" hangingPunct="0">
              <a:spcBef>
                <a:spcPct val="20000"/>
              </a:spcBef>
              <a:spcAft>
                <a:spcPct val="0"/>
              </a:spcAft>
              <a:buFont typeface="Lucida Grande"/>
              <a:buChar char="»"/>
            </a:pPr>
            <a:r>
              <a:rPr lang="en-US" dirty="0">
                <a:ea typeface="Myriad Pro" panose="020B0503030403020204" pitchFamily="34" charset="0"/>
                <a:cs typeface="Myriad Pro"/>
              </a:rPr>
              <a:t>Increasing/decreasing</a:t>
            </a:r>
          </a:p>
          <a:p>
            <a:pPr marL="1257300" lvl="4" indent="-342900" eaLnBrk="0" fontAlgn="base" hangingPunct="0">
              <a:spcBef>
                <a:spcPct val="20000"/>
              </a:spcBef>
              <a:spcAft>
                <a:spcPct val="0"/>
              </a:spcAft>
              <a:buFont typeface="Lucida Grande"/>
              <a:buChar char="»"/>
            </a:pPr>
            <a:r>
              <a:rPr lang="en-US" dirty="0">
                <a:ea typeface="Myriad Pro" panose="020B0503030403020204" pitchFamily="34" charset="0"/>
                <a:cs typeface="Myriad Pro"/>
              </a:rPr>
              <a:t>Constant rate</a:t>
            </a:r>
          </a:p>
          <a:p>
            <a:pPr marL="1257300" lvl="4" indent="-342900" eaLnBrk="0" fontAlgn="base" hangingPunct="0">
              <a:spcBef>
                <a:spcPct val="20000"/>
              </a:spcBef>
              <a:spcAft>
                <a:spcPct val="0"/>
              </a:spcAft>
              <a:buFont typeface="Lucida Grande"/>
              <a:buChar char="»"/>
            </a:pPr>
            <a:r>
              <a:rPr lang="en-US" dirty="0">
                <a:ea typeface="Myriad Pro" panose="020B0503030403020204" pitchFamily="34" charset="0"/>
                <a:cs typeface="Myriad Pro"/>
              </a:rPr>
              <a:t>Increasing/decreasing at an increasing/decreasing rate</a:t>
            </a:r>
          </a:p>
          <a:p>
            <a:pPr marL="800100" lvl="2" indent="-342900" eaLnBrk="0" fontAlgn="base" hangingPunct="0">
              <a:spcBef>
                <a:spcPct val="20000"/>
              </a:spcBef>
              <a:spcAft>
                <a:spcPct val="0"/>
              </a:spcAft>
              <a:buFont typeface="Lucida Grande"/>
              <a:buChar char="»"/>
            </a:pPr>
            <a:r>
              <a:rPr lang="en-US" sz="2000" dirty="0">
                <a:ea typeface="Myriad Pro" panose="020B0503030403020204" pitchFamily="34" charset="0"/>
                <a:cs typeface="Myriad Pro"/>
              </a:rPr>
              <a:t> Associate visual/graphical with context</a:t>
            </a:r>
          </a:p>
          <a:p>
            <a:pPr marL="1257300" lvl="4" indent="-342900" eaLnBrk="0" fontAlgn="base" hangingPunct="0">
              <a:spcBef>
                <a:spcPct val="20000"/>
              </a:spcBef>
              <a:spcAft>
                <a:spcPct val="0"/>
              </a:spcAft>
              <a:buFont typeface="Lucida Grande"/>
              <a:buChar char="»"/>
            </a:pPr>
            <a:r>
              <a:rPr lang="en-US" dirty="0">
                <a:ea typeface="Myriad Pro" panose="020B0503030403020204" pitchFamily="34" charset="0"/>
                <a:cs typeface="Myriad Pro"/>
              </a:rPr>
              <a:t>Numbers aren’t important (at least at first)</a:t>
            </a:r>
          </a:p>
          <a:p>
            <a:endParaRPr lang="en-US" dirty="0"/>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0932" t="12394" r="1582" b="2947"/>
          <a:stretch/>
        </p:blipFill>
        <p:spPr bwMode="auto">
          <a:xfrm>
            <a:off x="4876800" y="2362200"/>
            <a:ext cx="3581400" cy="3376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381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lstStyle/>
          <a:p>
            <a:r>
              <a:rPr lang="en-US" sz="4200" dirty="0" smtClean="0"/>
              <a:t>Rate of Change in a </a:t>
            </a:r>
            <a:r>
              <a:rPr lang="en-US" sz="4200" dirty="0"/>
              <a:t>T</a:t>
            </a:r>
            <a:r>
              <a:rPr lang="en-US" sz="4200" dirty="0" smtClean="0"/>
              <a:t>able</a:t>
            </a:r>
            <a:endParaRPr lang="en-US" sz="4200" dirty="0"/>
          </a:p>
        </p:txBody>
      </p:sp>
      <p:sp>
        <p:nvSpPr>
          <p:cNvPr id="3" name="Content Placeholder 2"/>
          <p:cNvSpPr>
            <a:spLocks noGrp="1"/>
          </p:cNvSpPr>
          <p:nvPr>
            <p:ph sz="half" idx="1"/>
          </p:nvPr>
        </p:nvSpPr>
        <p:spPr>
          <a:xfrm>
            <a:off x="609600" y="1371601"/>
            <a:ext cx="7543800" cy="1143000"/>
          </a:xfrm>
        </p:spPr>
        <p:txBody>
          <a:bodyPr/>
          <a:lstStyle/>
          <a:p>
            <a:r>
              <a:rPr lang="en-US" sz="2800" dirty="0" smtClean="0"/>
              <a:t>Along with graphs, </a:t>
            </a:r>
            <a:r>
              <a:rPr lang="en-US" sz="2800" dirty="0" smtClean="0"/>
              <a:t>let’s explore </a:t>
            </a:r>
            <a:r>
              <a:rPr lang="en-US" sz="2800" dirty="0" smtClean="0"/>
              <a:t>tables of all varieties:</a:t>
            </a:r>
            <a:endParaRPr lang="en-US" sz="2800" dirty="0" smtClean="0"/>
          </a:p>
          <a:p>
            <a:pPr marL="0" indent="0">
              <a:buNone/>
            </a:pPr>
            <a:endParaRPr lang="en-US" sz="2800" dirty="0" smtClean="0"/>
          </a:p>
          <a:p>
            <a:pPr lvl="1"/>
            <a:endParaRPr lang="en-US" sz="2400" dirty="0" smtClean="0"/>
          </a:p>
          <a:p>
            <a:pPr lvl="1"/>
            <a:endParaRPr lang="en-US" dirty="0" smtClean="0"/>
          </a:p>
        </p:txBody>
      </p:sp>
      <p:sp>
        <p:nvSpPr>
          <p:cNvPr id="5" name="TextBox 4"/>
          <p:cNvSpPr txBox="1"/>
          <p:nvPr/>
        </p:nvSpPr>
        <p:spPr>
          <a:xfrm>
            <a:off x="533400" y="2286000"/>
            <a:ext cx="4191000" cy="3822585"/>
          </a:xfrm>
          <a:prstGeom prst="rect">
            <a:avLst/>
          </a:prstGeom>
          <a:noFill/>
        </p:spPr>
        <p:txBody>
          <a:bodyPr wrap="square" rtlCol="0">
            <a:spAutoFit/>
          </a:bodyPr>
          <a:lstStyle/>
          <a:p>
            <a:pPr marL="800100" lvl="2" indent="-342900" eaLnBrk="0" fontAlgn="base" hangingPunct="0">
              <a:spcBef>
                <a:spcPct val="20000"/>
              </a:spcBef>
              <a:spcAft>
                <a:spcPct val="0"/>
              </a:spcAft>
              <a:buFont typeface="Lucida Grande"/>
              <a:buChar char="»"/>
            </a:pPr>
            <a:r>
              <a:rPr lang="en-US" sz="2000" dirty="0">
                <a:ea typeface="Myriad Pro" panose="020B0503030403020204" pitchFamily="34" charset="0"/>
                <a:cs typeface="Myriad Pro"/>
              </a:rPr>
              <a:t>Describe how quantities are changing in relation to one </a:t>
            </a:r>
            <a:r>
              <a:rPr lang="en-US" sz="2000" dirty="0" smtClean="0">
                <a:ea typeface="Myriad Pro" panose="020B0503030403020204" pitchFamily="34" charset="0"/>
                <a:cs typeface="Myriad Pro"/>
              </a:rPr>
              <a:t>another: </a:t>
            </a:r>
            <a:endParaRPr lang="en-US" sz="2000" dirty="0">
              <a:ea typeface="Myriad Pro" panose="020B0503030403020204" pitchFamily="34" charset="0"/>
              <a:cs typeface="Myriad Pro"/>
            </a:endParaRPr>
          </a:p>
          <a:p>
            <a:pPr marL="1257300" lvl="4" indent="-342900" eaLnBrk="0" fontAlgn="base" hangingPunct="0">
              <a:spcBef>
                <a:spcPct val="20000"/>
              </a:spcBef>
              <a:spcAft>
                <a:spcPct val="0"/>
              </a:spcAft>
              <a:buFont typeface="Lucida Grande"/>
              <a:buChar char="»"/>
            </a:pPr>
            <a:r>
              <a:rPr lang="en-US" dirty="0">
                <a:ea typeface="Myriad Pro" panose="020B0503030403020204" pitchFamily="34" charset="0"/>
                <a:cs typeface="Myriad Pro"/>
              </a:rPr>
              <a:t>Increasing/decreasing</a:t>
            </a:r>
          </a:p>
          <a:p>
            <a:pPr marL="1257300" lvl="4" indent="-342900" eaLnBrk="0" fontAlgn="base" hangingPunct="0">
              <a:spcBef>
                <a:spcPct val="20000"/>
              </a:spcBef>
              <a:spcAft>
                <a:spcPct val="0"/>
              </a:spcAft>
              <a:buFont typeface="Lucida Grande"/>
              <a:buChar char="»"/>
            </a:pPr>
            <a:r>
              <a:rPr lang="en-US" dirty="0">
                <a:ea typeface="Myriad Pro" panose="020B0503030403020204" pitchFamily="34" charset="0"/>
                <a:cs typeface="Myriad Pro"/>
              </a:rPr>
              <a:t>Constant rate</a:t>
            </a:r>
          </a:p>
          <a:p>
            <a:pPr marL="1257300" lvl="4" indent="-342900" eaLnBrk="0" fontAlgn="base" hangingPunct="0">
              <a:spcBef>
                <a:spcPct val="20000"/>
              </a:spcBef>
              <a:spcAft>
                <a:spcPct val="0"/>
              </a:spcAft>
              <a:buFont typeface="Lucida Grande"/>
              <a:buChar char="»"/>
            </a:pPr>
            <a:r>
              <a:rPr lang="en-US" dirty="0">
                <a:ea typeface="Myriad Pro" panose="020B0503030403020204" pitchFamily="34" charset="0"/>
                <a:cs typeface="Myriad Pro"/>
              </a:rPr>
              <a:t>Increasing/decreasing at an increasing/decreasing rate</a:t>
            </a:r>
          </a:p>
          <a:p>
            <a:pPr marL="800100" lvl="2" indent="-342900" eaLnBrk="0" fontAlgn="base" hangingPunct="0">
              <a:spcBef>
                <a:spcPct val="20000"/>
              </a:spcBef>
              <a:spcAft>
                <a:spcPct val="0"/>
              </a:spcAft>
              <a:buFont typeface="Lucida Grande"/>
              <a:buChar char="»"/>
            </a:pPr>
            <a:r>
              <a:rPr lang="en-US" sz="2000" dirty="0">
                <a:ea typeface="Myriad Pro" panose="020B0503030403020204" pitchFamily="34" charset="0"/>
                <a:cs typeface="Myriad Pro"/>
              </a:rPr>
              <a:t> Associate </a:t>
            </a:r>
            <a:r>
              <a:rPr lang="en-US" sz="2000" dirty="0" smtClean="0">
                <a:ea typeface="Myriad Pro" panose="020B0503030403020204" pitchFamily="34" charset="0"/>
                <a:cs typeface="Myriad Pro"/>
              </a:rPr>
              <a:t>visual/numerical </a:t>
            </a:r>
            <a:endParaRPr lang="en-US" sz="2000" dirty="0">
              <a:ea typeface="Myriad Pro" panose="020B0503030403020204" pitchFamily="34" charset="0"/>
              <a:cs typeface="Myriad Pro"/>
            </a:endParaRPr>
          </a:p>
          <a:p>
            <a:pPr marL="1257300" lvl="4" indent="-342900" eaLnBrk="0" fontAlgn="base" hangingPunct="0">
              <a:spcBef>
                <a:spcPct val="20000"/>
              </a:spcBef>
              <a:spcAft>
                <a:spcPct val="0"/>
              </a:spcAft>
              <a:buFont typeface="Lucida Grande"/>
              <a:buChar char="»"/>
            </a:pPr>
            <a:r>
              <a:rPr lang="en-US" dirty="0" smtClean="0">
                <a:ea typeface="Myriad Pro" panose="020B0503030403020204" pitchFamily="34" charset="0"/>
                <a:cs typeface="Myriad Pro"/>
              </a:rPr>
              <a:t>Exact values</a:t>
            </a:r>
            <a:r>
              <a:rPr lang="en-US" dirty="0" smtClean="0">
                <a:ea typeface="Myriad Pro" panose="020B0503030403020204" pitchFamily="34" charset="0"/>
                <a:cs typeface="Myriad Pro"/>
              </a:rPr>
              <a:t> </a:t>
            </a:r>
            <a:r>
              <a:rPr lang="en-US" dirty="0">
                <a:ea typeface="Myriad Pro" panose="020B0503030403020204" pitchFamily="34" charset="0"/>
                <a:cs typeface="Myriad Pro"/>
              </a:rPr>
              <a:t>aren’t important (at least at first)</a:t>
            </a:r>
          </a:p>
          <a:p>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2286000"/>
            <a:ext cx="4161279" cy="3124200"/>
          </a:xfrm>
          <a:prstGeom prst="rect">
            <a:avLst/>
          </a:prstGeom>
        </p:spPr>
      </p:pic>
    </p:spTree>
    <p:extLst>
      <p:ext uri="{BB962C8B-B14F-4D97-AF65-F5344CB8AC3E}">
        <p14:creationId xmlns:p14="http://schemas.microsoft.com/office/powerpoint/2010/main" val="1353408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Rate of Change in a graph</a:t>
            </a:r>
            <a:endParaRPr lang="en-US" dirty="0"/>
          </a:p>
        </p:txBody>
      </p:sp>
      <p:pic>
        <p:nvPicPr>
          <p:cNvPr id="2051" name="Picture 3" descr="C:\Users\a0226426\Documents\_Content\Innovator and RV stuff\Innovator\Eclipse project\eclipse data picture brightness_v_tim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99" y="1600199"/>
            <a:ext cx="4755631" cy="35814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0226426\Documents\_Content\Innovator and RV stuff\Innovator\Eclipse project\innovator_calc_setup.jpg"/>
          <p:cNvPicPr>
            <a:picLocks noChangeAspect="1" noChangeArrowheads="1"/>
          </p:cNvPicPr>
          <p:nvPr/>
        </p:nvPicPr>
        <p:blipFill rotWithShape="1">
          <a:blip r:embed="rId4">
            <a:extLst>
              <a:ext uri="{28A0092B-C50C-407E-A947-70E740481C1C}">
                <a14:useLocalDpi xmlns:a14="http://schemas.microsoft.com/office/drawing/2010/main" val="0"/>
              </a:ext>
            </a:extLst>
          </a:blip>
          <a:srcRect l="25428" t="12571" r="20858" b="28190"/>
          <a:stretch/>
        </p:blipFill>
        <p:spPr bwMode="auto">
          <a:xfrm>
            <a:off x="5562600" y="1600199"/>
            <a:ext cx="3225800" cy="2668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91880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Rate of Change in a graph</a:t>
            </a:r>
            <a:endParaRPr lang="en-US" dirty="0"/>
          </a:p>
        </p:txBody>
      </p:sp>
      <p:pic>
        <p:nvPicPr>
          <p:cNvPr id="1026" name="Picture 2"/>
          <p:cNvPicPr>
            <a:picLocks noGrp="1" noChangeAspect="1" noChangeArrowheads="1"/>
          </p:cNvPicPr>
          <p:nvPr>
            <p:ph sz="half" idx="1"/>
          </p:nvPr>
        </p:nvPicPr>
        <p:blipFill rotWithShape="1">
          <a:blip r:embed="rId3" cstate="print">
            <a:extLst>
              <a:ext uri="{28A0092B-C50C-407E-A947-70E740481C1C}">
                <a14:useLocalDpi xmlns:a14="http://schemas.microsoft.com/office/drawing/2010/main" val="0"/>
              </a:ext>
            </a:extLst>
          </a:blip>
          <a:srcRect l="30956" t="12654" r="1743" b="2546"/>
          <a:stretch/>
        </p:blipFill>
        <p:spPr bwMode="auto">
          <a:xfrm>
            <a:off x="533400" y="1543050"/>
            <a:ext cx="4419600" cy="4183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C:\Users\a0226426\Documents\_Marketing\Exeter Conference\Proposals_18\bike.jpg"/>
          <p:cNvPicPr>
            <a:picLocks noGrp="1" noChangeAspect="1" noChangeArrowheads="1"/>
          </p:cNvPicPr>
          <p:nvPr>
            <p:ph sz="half" idx="2"/>
          </p:nvPr>
        </p:nvPicPr>
        <p:blipFill rotWithShape="1">
          <a:blip r:embed="rId4" cstate="print">
            <a:extLst>
              <a:ext uri="{28A0092B-C50C-407E-A947-70E740481C1C}">
                <a14:useLocalDpi xmlns:a14="http://schemas.microsoft.com/office/drawing/2010/main" val="0"/>
              </a:ext>
            </a:extLst>
          </a:blip>
          <a:srcRect t="21326"/>
          <a:stretch/>
        </p:blipFill>
        <p:spPr bwMode="auto">
          <a:xfrm>
            <a:off x="5181600" y="1600199"/>
            <a:ext cx="3165872" cy="3320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60427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lstStyle/>
          <a:p>
            <a:r>
              <a:rPr lang="en-US" sz="4200" dirty="0" smtClean="0"/>
              <a:t>Rate of Change as a demonstration</a:t>
            </a:r>
            <a:endParaRPr lang="en-US" sz="4200" dirty="0"/>
          </a:p>
        </p:txBody>
      </p:sp>
      <p:pic>
        <p:nvPicPr>
          <p:cNvPr id="20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 y="1352550"/>
            <a:ext cx="3981450" cy="2992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00" y="3352800"/>
            <a:ext cx="4221480" cy="3172665"/>
          </a:xfrm>
          <a:prstGeom prst="rect">
            <a:avLst/>
          </a:prstGeom>
        </p:spPr>
      </p:pic>
    </p:spTree>
    <p:extLst>
      <p:ext uri="{BB962C8B-B14F-4D97-AF65-F5344CB8AC3E}">
        <p14:creationId xmlns:p14="http://schemas.microsoft.com/office/powerpoint/2010/main" val="3526213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ET_new">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16127</TotalTime>
  <Words>639</Words>
  <Application>Microsoft Office PowerPoint</Application>
  <PresentationFormat>On-screen Show (4:3)</PresentationFormat>
  <Paragraphs>67</Paragraphs>
  <Slides>9</Slides>
  <Notes>8</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1_ET_new</vt:lpstr>
      <vt:lpstr>Rate of Change: Algebra to Calculus</vt:lpstr>
      <vt:lpstr>Rate of Change as a concept</vt:lpstr>
      <vt:lpstr>Rate of Change as a concept</vt:lpstr>
      <vt:lpstr>Rate of Change as a Concept</vt:lpstr>
      <vt:lpstr>Rate of Change in a graph</vt:lpstr>
      <vt:lpstr>Rate of Change in a Table</vt:lpstr>
      <vt:lpstr>Rate of Change in a graph</vt:lpstr>
      <vt:lpstr>Rate of Change in a graph</vt:lpstr>
      <vt:lpstr>Rate of Change as a demonstration</vt:lpstr>
    </vt:vector>
  </TitlesOfParts>
  <Company>Texas Instruments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Coding to</dc:title>
  <dc:creator>Brown, Curtis</dc:creator>
  <cp:lastModifiedBy>Brown, Curtis</cp:lastModifiedBy>
  <cp:revision>144</cp:revision>
  <dcterms:created xsi:type="dcterms:W3CDTF">2017-10-17T15:34:02Z</dcterms:created>
  <dcterms:modified xsi:type="dcterms:W3CDTF">2018-10-03T20:46:31Z</dcterms:modified>
</cp:coreProperties>
</file>