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  <p:sldId id="268" r:id="rId7"/>
    <p:sldId id="260" r:id="rId8"/>
    <p:sldId id="262" r:id="rId9"/>
    <p:sldId id="263" r:id="rId10"/>
    <p:sldId id="264" r:id="rId11"/>
    <p:sldId id="265" r:id="rId12"/>
    <p:sldId id="266" r:id="rId13"/>
    <p:sldId id="270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1" autoAdjust="0"/>
    <p:restoredTop sz="94660"/>
  </p:normalViewPr>
  <p:slideViewPr>
    <p:cSldViewPr>
      <p:cViewPr varScale="1">
        <p:scale>
          <a:sx n="72" d="100"/>
          <a:sy n="72" d="100"/>
        </p:scale>
        <p:origin x="-106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E3FD276-D4DA-4FAF-B28B-F04AC548C35E}" type="datetimeFigureOut">
              <a:rPr lang="zh-CN" altLang="en-US" smtClean="0"/>
              <a:t>2015-4-11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BC1E608-C415-41F8-87AD-676383808C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图形变换与点的</a:t>
            </a:r>
            <a:r>
              <a:rPr lang="zh-CN" altLang="en-US" dirty="0"/>
              <a:t>轨迹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2060"/>
                </a:solidFill>
              </a:rPr>
              <a:t>浙江省黄岩中学金克勤</a:t>
            </a:r>
            <a:endParaRPr lang="zh-CN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8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历史上的渊源：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作为机械构造的理论工具，这种点的轨迹问题称为连杆系统。利用连杆系统能否画出直线，这个问题困扰了人们近百年，人们曾经怀疑这种连杆系统不存在。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36153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00809"/>
            <a:ext cx="8229600" cy="2664296"/>
          </a:xfrm>
        </p:spPr>
        <p:txBody>
          <a:bodyPr/>
          <a:lstStyle/>
          <a:p>
            <a:r>
              <a:rPr lang="en-US" altLang="zh-CN" dirty="0" smtClean="0"/>
              <a:t>1864</a:t>
            </a:r>
            <a:r>
              <a:rPr lang="zh-CN" altLang="en-US" dirty="0" smtClean="0"/>
              <a:t>年法国人查尔斯</a:t>
            </a:r>
            <a:r>
              <a:rPr lang="en-US" altLang="zh-CN" dirty="0" smtClean="0"/>
              <a:t>-</a:t>
            </a:r>
            <a:r>
              <a:rPr lang="zh-CN" altLang="en-US" dirty="0" smtClean="0"/>
              <a:t>尼古拉斯</a:t>
            </a:r>
            <a:r>
              <a:rPr lang="en-US" altLang="zh-CN" dirty="0" smtClean="0"/>
              <a:t>·</a:t>
            </a:r>
            <a:r>
              <a:rPr lang="zh-CN" altLang="en-US" dirty="0" smtClean="0"/>
              <a:t>波赛利（</a:t>
            </a:r>
            <a:r>
              <a:rPr lang="en-US" altLang="zh-CN" dirty="0" smtClean="0"/>
              <a:t>Charles-Nicolas </a:t>
            </a:r>
            <a:r>
              <a:rPr lang="en-US" altLang="zh-CN" dirty="0" err="1" smtClean="0"/>
              <a:t>Peaucelier</a:t>
            </a:r>
            <a:r>
              <a:rPr lang="zh-CN" altLang="en-US" dirty="0" smtClean="0"/>
              <a:t>）发现了第一个能画出直线的连杆系统，你知道他是怎样实现的吗？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999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5482952" cy="4525963"/>
          </a:xfrm>
        </p:spPr>
        <p:txBody>
          <a:bodyPr/>
          <a:lstStyle/>
          <a:p>
            <a:r>
              <a:rPr lang="en-US" altLang="zh-CN" dirty="0" smtClean="0"/>
              <a:t>1877</a:t>
            </a:r>
            <a:r>
              <a:rPr lang="zh-CN" altLang="en-US" dirty="0" smtClean="0"/>
              <a:t>年，英国数学家艾尔弗雷德</a:t>
            </a:r>
            <a:r>
              <a:rPr lang="en-US" altLang="zh-CN" dirty="0" smtClean="0"/>
              <a:t>·</a:t>
            </a:r>
            <a:r>
              <a:rPr lang="zh-CN" altLang="en-US" dirty="0" smtClean="0"/>
              <a:t>肯普（</a:t>
            </a:r>
            <a:r>
              <a:rPr lang="en-US" altLang="zh-CN" dirty="0" smtClean="0"/>
              <a:t>Alfred </a:t>
            </a:r>
            <a:r>
              <a:rPr lang="en-US" altLang="zh-CN" dirty="0" err="1" smtClean="0"/>
              <a:t>Kempe</a:t>
            </a:r>
            <a:r>
              <a:rPr lang="en-US" altLang="zh-CN" dirty="0" smtClean="0"/>
              <a:t>)</a:t>
            </a:r>
            <a:r>
              <a:rPr lang="zh-CN" altLang="en-US" dirty="0" smtClean="0"/>
              <a:t>得到了一个结论：连杆系统不仅能画出直线和圆，还能画出椭圆、双曲线、抛物线，甚至双纽线等复杂曲线。事实上，任何代数曲线都可以用连杆系统画出。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893234"/>
            <a:ext cx="2232248" cy="314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5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3240360"/>
          </a:xfrm>
        </p:spPr>
        <p:txBody>
          <a:bodyPr/>
          <a:lstStyle/>
          <a:p>
            <a:r>
              <a:rPr lang="zh-CN" altLang="en-US" dirty="0" smtClean="0"/>
              <a:t>练习题</a:t>
            </a:r>
            <a:r>
              <a:rPr lang="en-US" altLang="zh-CN" dirty="0" smtClean="0"/>
              <a:t>:</a:t>
            </a:r>
          </a:p>
          <a:p>
            <a:r>
              <a:rPr lang="zh-CN" altLang="en-US" dirty="0" smtClean="0"/>
              <a:t>在半径为</a:t>
            </a:r>
            <a:r>
              <a:rPr lang="en-US" altLang="zh-CN" dirty="0" smtClean="0"/>
              <a:t>2r</a:t>
            </a:r>
            <a:r>
              <a:rPr lang="zh-CN" altLang="en-US" dirty="0" smtClean="0"/>
              <a:t>的圆</a:t>
            </a:r>
            <a:r>
              <a:rPr lang="en-US" altLang="zh-CN" dirty="0" smtClean="0"/>
              <a:t>O</a:t>
            </a:r>
            <a:r>
              <a:rPr lang="zh-CN" altLang="en-US" dirty="0" smtClean="0"/>
              <a:t>上有一动点</a:t>
            </a:r>
            <a:r>
              <a:rPr lang="en-US" altLang="zh-CN" dirty="0" smtClean="0"/>
              <a:t>A</a:t>
            </a:r>
            <a:r>
              <a:rPr lang="zh-CN" altLang="en-US" dirty="0" smtClean="0"/>
              <a:t>以单位等速运动，同时在以</a:t>
            </a:r>
            <a:r>
              <a:rPr lang="en-US" altLang="zh-CN" dirty="0" smtClean="0"/>
              <a:t>A</a:t>
            </a:r>
            <a:r>
              <a:rPr lang="zh-CN" altLang="en-US" dirty="0" smtClean="0"/>
              <a:t>为圆心，</a:t>
            </a:r>
            <a:r>
              <a:rPr lang="en-US" altLang="zh-CN" dirty="0" smtClean="0"/>
              <a:t>r</a:t>
            </a:r>
            <a:r>
              <a:rPr lang="zh-CN" altLang="en-US" dirty="0" smtClean="0"/>
              <a:t>为半径的圆上的一点</a:t>
            </a:r>
            <a:r>
              <a:rPr lang="en-US" altLang="zh-CN" dirty="0" smtClean="0"/>
              <a:t>B</a:t>
            </a:r>
            <a:r>
              <a:rPr lang="zh-CN" altLang="en-US" dirty="0" smtClean="0"/>
              <a:t>以两倍于</a:t>
            </a:r>
            <a:r>
              <a:rPr lang="en-US" altLang="zh-CN" dirty="0" smtClean="0"/>
              <a:t>A</a:t>
            </a:r>
            <a:r>
              <a:rPr lang="zh-CN" altLang="en-US" dirty="0" smtClean="0"/>
              <a:t>的角速度运动。试研究点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的运动轨迹以及</a:t>
            </a:r>
            <a:r>
              <a:rPr lang="en-US" altLang="zh-CN" dirty="0" smtClean="0"/>
              <a:t>B</a:t>
            </a:r>
            <a:r>
              <a:rPr lang="zh-CN" altLang="en-US" dirty="0" smtClean="0"/>
              <a:t>点的纵坐标关于时间的函数图象</a:t>
            </a:r>
            <a:r>
              <a:rPr lang="zh-CN" altLang="en-US" dirty="0"/>
              <a:t>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73016"/>
            <a:ext cx="250507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110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研究图形的几何变换与点的轨迹是几何中引人入胜的课题</a:t>
            </a:r>
            <a:r>
              <a:rPr lang="en-US" altLang="zh-CN" dirty="0"/>
              <a:t>,</a:t>
            </a:r>
            <a:r>
              <a:rPr lang="zh-CN" altLang="en-US" dirty="0"/>
              <a:t>也是激发学生几何学习与几何研究的重要内容。</a:t>
            </a:r>
          </a:p>
          <a:p>
            <a:r>
              <a:rPr lang="en-US" altLang="zh-CN" dirty="0" smtClean="0"/>
              <a:t>TI—</a:t>
            </a:r>
            <a:r>
              <a:rPr lang="en-US" altLang="zh-CN" dirty="0" err="1" smtClean="0"/>
              <a:t>nspire</a:t>
            </a:r>
            <a:r>
              <a:rPr lang="zh-CN" altLang="en-US" dirty="0"/>
              <a:t>图形计算器为研究几何问题提供了几何作图、几何变换和数量（向量）运算的平台，为研究几何问题提供了有力的工具。</a:t>
            </a:r>
          </a:p>
          <a:p>
            <a:r>
              <a:rPr lang="zh-CN" altLang="en-US" dirty="0" smtClean="0"/>
              <a:t>谢谢</a:t>
            </a:r>
            <a:r>
              <a:rPr lang="zh-CN" altLang="en-US" dirty="0"/>
              <a:t>大家的参与，欢迎批评指正！</a:t>
            </a:r>
          </a:p>
        </p:txBody>
      </p:sp>
    </p:spTree>
    <p:extLst>
      <p:ext uri="{BB962C8B-B14F-4D97-AF65-F5344CB8AC3E}">
        <p14:creationId xmlns:p14="http://schemas.microsoft.com/office/powerpoint/2010/main" val="317807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关于几何变换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几何变换的种类：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TI—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nspireCX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-C</a:t>
            </a:r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图形计</a:t>
            </a:r>
            <a:r>
              <a:rPr lang="zh-CN" altLang="en-US" dirty="0" smtClean="0"/>
              <a:t>算器的</a:t>
            </a:r>
            <a:r>
              <a:rPr lang="en-US" altLang="zh-CN" dirty="0" smtClean="0"/>
              <a:t>“</a:t>
            </a:r>
            <a:r>
              <a:rPr lang="zh-CN" altLang="en-US" dirty="0" smtClean="0"/>
              <a:t>图形</a:t>
            </a:r>
            <a:r>
              <a:rPr lang="en-US" altLang="zh-CN" dirty="0" smtClean="0"/>
              <a:t>”</a:t>
            </a:r>
            <a:r>
              <a:rPr lang="zh-CN" altLang="en-US" dirty="0" smtClean="0"/>
              <a:t>与</a:t>
            </a:r>
            <a:r>
              <a:rPr lang="en-US" altLang="zh-CN" dirty="0" smtClean="0"/>
              <a:t>“</a:t>
            </a:r>
            <a:r>
              <a:rPr lang="zh-CN" altLang="en-US" dirty="0" smtClean="0"/>
              <a:t>几何</a:t>
            </a:r>
            <a:r>
              <a:rPr lang="en-US" altLang="zh-CN" dirty="0" smtClean="0"/>
              <a:t>”</a:t>
            </a:r>
            <a:r>
              <a:rPr lang="zh-CN" altLang="en-US" dirty="0" smtClean="0"/>
              <a:t>页面中，设置了</a:t>
            </a:r>
            <a:r>
              <a:rPr lang="en-US" altLang="zh-CN" dirty="0" smtClean="0"/>
              <a:t>“</a:t>
            </a:r>
            <a:r>
              <a:rPr lang="zh-CN" altLang="en-US" dirty="0" smtClean="0"/>
              <a:t>中心对称</a:t>
            </a:r>
            <a:r>
              <a:rPr lang="en-US" altLang="zh-CN" dirty="0" smtClean="0"/>
              <a:t>”、“</a:t>
            </a:r>
            <a:r>
              <a:rPr lang="zh-CN" altLang="en-US" dirty="0" smtClean="0"/>
              <a:t>轴对称</a:t>
            </a:r>
            <a:r>
              <a:rPr lang="en-US" altLang="zh-CN" dirty="0" smtClean="0"/>
              <a:t>”、“</a:t>
            </a:r>
            <a:r>
              <a:rPr lang="zh-CN" altLang="en-US" dirty="0" smtClean="0"/>
              <a:t>平移</a:t>
            </a:r>
            <a:r>
              <a:rPr lang="en-US" altLang="zh-CN" dirty="0" smtClean="0"/>
              <a:t>”、“</a:t>
            </a:r>
            <a:r>
              <a:rPr lang="zh-CN" altLang="en-US" dirty="0" smtClean="0"/>
              <a:t>旋转</a:t>
            </a:r>
            <a:r>
              <a:rPr lang="en-US" altLang="zh-CN" dirty="0" smtClean="0"/>
              <a:t>”、“</a:t>
            </a:r>
            <a:r>
              <a:rPr lang="zh-CN" altLang="en-US" dirty="0" smtClean="0"/>
              <a:t>缩放</a:t>
            </a:r>
            <a:r>
              <a:rPr lang="en-US" altLang="zh-CN" dirty="0" smtClean="0"/>
              <a:t>”</a:t>
            </a:r>
            <a:r>
              <a:rPr lang="zh-CN" altLang="en-US" dirty="0" smtClean="0"/>
              <a:t>这几种几何变换。</a:t>
            </a:r>
            <a:endParaRPr lang="en-US" altLang="zh-CN" dirty="0" smtClean="0"/>
          </a:p>
          <a:p>
            <a:r>
              <a:rPr lang="zh-CN" altLang="en-US" dirty="0" smtClean="0"/>
              <a:t>图形变换从本质上来说就是点的变换，也就是向量的变换与坐标的变换。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4212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980729"/>
                <a:ext cx="8229600" cy="2088232"/>
              </a:xfrm>
            </p:spPr>
            <p:txBody>
              <a:bodyPr>
                <a:normAutofit/>
              </a:bodyPr>
              <a:lstStyle/>
              <a:p>
                <a:r>
                  <a:rPr lang="zh-CN" altLang="en-US" dirty="0" smtClean="0"/>
                  <a:t>问题</a:t>
                </a:r>
                <a:r>
                  <a:rPr lang="en-US" altLang="zh-CN" dirty="0" smtClean="0"/>
                  <a:t>1：</a:t>
                </a:r>
                <a:r>
                  <a:rPr lang="zh-CN" altLang="en-US" dirty="0" smtClean="0"/>
                  <a:t>圆</a:t>
                </a:r>
                <a:r>
                  <a:rPr lang="en-US" altLang="zh-CN" dirty="0" smtClean="0"/>
                  <a:t>O</a:t>
                </a:r>
                <a:r>
                  <a:rPr lang="zh-CN" altLang="en-US" dirty="0" smtClean="0"/>
                  <a:t>上任意一点</a:t>
                </a:r>
                <a:r>
                  <a:rPr lang="en-US" altLang="zh-CN" dirty="0" smtClean="0"/>
                  <a:t>P</a:t>
                </a:r>
                <a:r>
                  <a:rPr lang="zh-CN" altLang="en-US" dirty="0" smtClean="0"/>
                  <a:t>关于定点</a:t>
                </a:r>
                <a:r>
                  <a:rPr lang="en-US" altLang="zh-CN" dirty="0" smtClean="0"/>
                  <a:t>A</a:t>
                </a:r>
                <a:r>
                  <a:rPr lang="zh-CN" altLang="en-US" dirty="0" smtClean="0"/>
                  <a:t>作缩放系数为</a:t>
                </a:r>
                <a:r>
                  <a:rPr lang="en-US" altLang="zh-CN" dirty="0" smtClean="0"/>
                  <a:t>k(k=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smtClean="0">
                            <a:latin typeface="Cambria Math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/>
                              </a:rPr>
                              <m:t>′</m:t>
                            </m:r>
                          </m:sup>
                        </m:sSup>
                        <m:r>
                          <a:rPr lang="en-US" altLang="zh-CN" b="0" i="1" smtClean="0">
                            <a:latin typeface="Cambria Math"/>
                          </a:rPr>
                          <m:t>𝐴</m:t>
                        </m:r>
                      </m:num>
                      <m:den>
                        <m:r>
                          <a:rPr lang="en-US" altLang="zh-CN" b="0" i="1" smtClean="0">
                            <a:latin typeface="Cambria Math"/>
                          </a:rPr>
                          <m:t>𝑃𝐴</m:t>
                        </m:r>
                      </m:den>
                    </m:f>
                  </m:oMath>
                </a14:m>
                <a:r>
                  <a:rPr lang="en-US" altLang="zh-CN" dirty="0" smtClean="0"/>
                  <a:t>)</a:t>
                </a:r>
                <a:r>
                  <a:rPr lang="zh-CN" altLang="en-US" dirty="0" smtClean="0"/>
                  <a:t>的变换，那么变换后的点</a:t>
                </a:r>
                <a:r>
                  <a:rPr lang="en-US" altLang="zh-CN" dirty="0" smtClean="0"/>
                  <a:t>P’</a:t>
                </a:r>
                <a:r>
                  <a:rPr lang="zh-CN" altLang="en-US" dirty="0" smtClean="0"/>
                  <a:t>的轨迹是什么？</a:t>
                </a:r>
                <a:endParaRPr lang="en-US" altLang="zh-CN" dirty="0" smtClean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980729"/>
                <a:ext cx="8229600" cy="2088232"/>
              </a:xfrm>
              <a:blipFill rotWithShape="1">
                <a:blip r:embed="rId2"/>
                <a:stretch>
                  <a:fillRect l="-1704" t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24944"/>
            <a:ext cx="46863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755576" y="836712"/>
            <a:ext cx="7776864" cy="2088232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91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zh-CN" altLang="en-US" dirty="0"/>
                  <a:t>结论：圆关于定点作缩放变换，变换以后的图形是圆。</a:t>
                </a:r>
                <a:endParaRPr lang="en-US" altLang="zh-CN" dirty="0"/>
              </a:p>
              <a:p>
                <a:r>
                  <a:rPr lang="zh-CN" altLang="en-US" dirty="0"/>
                  <a:t>请用解析法证明上述的结论。</a:t>
                </a:r>
                <a:endParaRPr lang="en-US" altLang="zh-CN" dirty="0"/>
              </a:p>
              <a:p>
                <a:r>
                  <a:rPr lang="zh-CN" altLang="en-US" dirty="0"/>
                  <a:t>设圆</a:t>
                </a:r>
                <a:r>
                  <a:rPr lang="en-US" altLang="zh-CN" dirty="0"/>
                  <a:t>O</a:t>
                </a:r>
                <a:r>
                  <a:rPr lang="zh-CN" altLang="en-US" dirty="0"/>
                  <a:t>的方程为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altLang="zh-CN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en-US" altLang="zh-CN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/>
                          </a:rPr>
                          <m:t>𝑦</m:t>
                        </m:r>
                      </m:e>
                      <m:sup>
                        <m:r>
                          <a:rPr lang="en-US" altLang="zh-CN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altLang="zh-CN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zh-CN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/>
                          </a:rPr>
                          <m:t>𝑟</m:t>
                        </m:r>
                      </m:e>
                      <m:sup>
                        <m:r>
                          <a:rPr lang="en-US" altLang="zh-CN" i="1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dirty="0"/>
                  <a:t>，圆</a:t>
                </a:r>
                <a:r>
                  <a:rPr lang="en-US" altLang="zh-CN" dirty="0"/>
                  <a:t>O</a:t>
                </a:r>
                <a:r>
                  <a:rPr lang="zh-CN" altLang="en-US" dirty="0"/>
                  <a:t>上任意一点</a:t>
                </a:r>
                <a:r>
                  <a:rPr lang="en-US" altLang="zh-CN" dirty="0"/>
                  <a:t>P(x1,y1)</a:t>
                </a:r>
                <a:r>
                  <a:rPr lang="zh-CN" altLang="en-US" dirty="0"/>
                  <a:t>，缩放中心</a:t>
                </a:r>
                <a:r>
                  <a:rPr lang="en-US" altLang="zh-CN" dirty="0"/>
                  <a:t>A(</a:t>
                </a:r>
                <a:r>
                  <a:rPr lang="en-US" altLang="zh-CN" dirty="0" err="1"/>
                  <a:t>m,n</a:t>
                </a:r>
                <a:r>
                  <a:rPr lang="en-US" altLang="zh-CN" dirty="0"/>
                  <a:t>),</a:t>
                </a:r>
                <a:r>
                  <a:rPr lang="zh-CN" altLang="en-US" dirty="0"/>
                  <a:t>，变换后点</a:t>
                </a:r>
                <a:r>
                  <a:rPr lang="en-US" altLang="zh-CN" dirty="0"/>
                  <a:t>P’(</a:t>
                </a:r>
                <a:r>
                  <a:rPr lang="en-US" altLang="zh-CN" dirty="0" err="1"/>
                  <a:t>x,y</a:t>
                </a:r>
                <a:r>
                  <a:rPr lang="en-US" altLang="zh-CN" dirty="0"/>
                  <a:t>)</a:t>
                </a:r>
                <a:r>
                  <a:rPr lang="zh-CN" altLang="en-US" dirty="0"/>
                  <a:t>，求点</a:t>
                </a:r>
                <a:r>
                  <a:rPr lang="en-US" altLang="zh-CN" dirty="0"/>
                  <a:t>P’</a:t>
                </a:r>
                <a:r>
                  <a:rPr lang="zh-CN" altLang="en-US" dirty="0"/>
                  <a:t>的轨迹方程。</a:t>
                </a:r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752" r="-18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圆角矩形 1"/>
          <p:cNvSpPr/>
          <p:nvPr/>
        </p:nvSpPr>
        <p:spPr>
          <a:xfrm>
            <a:off x="827584" y="1556792"/>
            <a:ext cx="7560840" cy="1152128"/>
          </a:xfrm>
          <a:prstGeom prst="roundRect">
            <a:avLst/>
          </a:prstGeom>
          <a:solidFill>
            <a:schemeClr val="accent1">
              <a:alpha val="2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8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36597" y="1412776"/>
                <a:ext cx="8229600" cy="2016224"/>
              </a:xfrm>
            </p:spPr>
            <p:txBody>
              <a:bodyPr/>
              <a:lstStyle/>
              <a:p>
                <a:r>
                  <a:rPr lang="zh-CN" altLang="en-US" dirty="0" smtClean="0"/>
                  <a:t>问题</a:t>
                </a:r>
                <a:r>
                  <a:rPr lang="en-US" altLang="zh-CN" dirty="0" smtClean="0"/>
                  <a:t>2：⊙O</a:t>
                </a:r>
                <a:r>
                  <a:rPr lang="zh-CN" altLang="en-US" dirty="0" smtClean="0"/>
                  <a:t>是</a:t>
                </a:r>
                <a:r>
                  <a:rPr lang="en-US" altLang="zh-CN" dirty="0" smtClean="0"/>
                  <a:t>△ABC</a:t>
                </a:r>
                <a:r>
                  <a:rPr lang="zh-CN" altLang="en-US" dirty="0" smtClean="0"/>
                  <a:t>的外接圆，</a:t>
                </a:r>
                <a:r>
                  <a:rPr lang="en-US" altLang="zh-CN" dirty="0" smtClean="0"/>
                  <a:t>H</a:t>
                </a:r>
                <a:r>
                  <a:rPr lang="zh-CN" altLang="en-US" dirty="0" smtClean="0"/>
                  <a:t>为</a:t>
                </a:r>
                <a:r>
                  <a:rPr lang="en-US" altLang="zh-CN" dirty="0" smtClean="0"/>
                  <a:t>△ABC</a:t>
                </a:r>
                <a:r>
                  <a:rPr lang="zh-CN" altLang="en-US" dirty="0" smtClean="0"/>
                  <a:t>的</a:t>
                </a:r>
                <a:r>
                  <a:rPr lang="zh-CN" altLang="en-US" dirty="0"/>
                  <a:t>垂</a:t>
                </a:r>
                <a:r>
                  <a:rPr lang="zh-CN" altLang="en-US" dirty="0" smtClean="0"/>
                  <a:t>心，以</a:t>
                </a:r>
                <a:r>
                  <a:rPr lang="en-US" altLang="zh-CN" dirty="0" smtClean="0"/>
                  <a:t>H</a:t>
                </a:r>
                <a:r>
                  <a:rPr lang="zh-CN" altLang="en-US" dirty="0" smtClean="0"/>
                  <a:t>为缩放中心，缩放系数</a:t>
                </a:r>
                <a:r>
                  <a:rPr lang="en-US" altLang="zh-CN" dirty="0" smtClean="0"/>
                  <a:t>k=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b="0" i="1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dirty="0" smtClean="0"/>
                  <a:t>变换</a:t>
                </a:r>
                <a:r>
                  <a:rPr lang="en-US" altLang="zh-CN" dirty="0" smtClean="0"/>
                  <a:t>⊙O，</a:t>
                </a:r>
                <a:r>
                  <a:rPr lang="zh-CN" altLang="en-US" dirty="0" smtClean="0"/>
                  <a:t>得到</a:t>
                </a:r>
                <a:r>
                  <a:rPr lang="en-US" altLang="zh-CN" dirty="0" smtClean="0"/>
                  <a:t>⊙ H，</a:t>
                </a:r>
                <a:r>
                  <a:rPr lang="zh-CN" altLang="en-US" dirty="0" smtClean="0"/>
                  <a:t>试探索</a:t>
                </a:r>
                <a:r>
                  <a:rPr lang="en-US" altLang="zh-CN" dirty="0" smtClean="0"/>
                  <a:t>⊙H</a:t>
                </a:r>
                <a:r>
                  <a:rPr lang="zh-CN" altLang="en-US" dirty="0" smtClean="0"/>
                  <a:t>的性质。</a:t>
                </a:r>
                <a:endParaRPr lang="zh-CN" altLang="en-US" dirty="0"/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36597" y="1412776"/>
                <a:ext cx="8229600" cy="2016224"/>
              </a:xfrm>
              <a:blipFill rotWithShape="1">
                <a:blip r:embed="rId2"/>
                <a:stretch>
                  <a:fillRect l="-148" t="-5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429000"/>
            <a:ext cx="2663050" cy="264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22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680520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九点圆</a:t>
            </a:r>
            <a:r>
              <a:rPr lang="zh-CN" altLang="en-US" dirty="0"/>
              <a:t>（又称欧拉圆、费尔巴哈圆）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平面几何中，对任何三角形，九点圆通过三角形三边的中点、三高的垂足、和顶点到垂心的三条线段的中点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九点圆</a:t>
            </a:r>
            <a:r>
              <a:rPr lang="zh-CN" altLang="en-US" dirty="0"/>
              <a:t>还具有以下性质：</a:t>
            </a:r>
          </a:p>
          <a:p>
            <a:r>
              <a:rPr lang="zh-CN" altLang="en-US" dirty="0"/>
              <a:t>九点圆的半径是外接圆的一半，且九点圆平分垂心与外接圆上的任一点的连线。</a:t>
            </a:r>
          </a:p>
          <a:p>
            <a:r>
              <a:rPr lang="zh-CN" altLang="en-US" dirty="0"/>
              <a:t>圆心在欧拉线上，且在垂心到外心的线段的中点。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397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5963"/>
          </a:xfrm>
        </p:spPr>
        <p:txBody>
          <a:bodyPr/>
          <a:lstStyle/>
          <a:p>
            <a:r>
              <a:rPr lang="zh-CN" altLang="en-US" dirty="0" smtClean="0"/>
              <a:t>问题</a:t>
            </a:r>
            <a:r>
              <a:rPr lang="en-US" altLang="zh-CN" dirty="0" smtClean="0"/>
              <a:t>3：</a:t>
            </a:r>
            <a:r>
              <a:rPr lang="zh-CN" altLang="en-US" dirty="0" smtClean="0"/>
              <a:t>在锐角三角形</a:t>
            </a:r>
            <a:r>
              <a:rPr lang="en-US" altLang="zh-CN" dirty="0" smtClean="0"/>
              <a:t>ABC</a:t>
            </a:r>
            <a:r>
              <a:rPr lang="zh-CN" altLang="en-US" dirty="0" smtClean="0"/>
              <a:t>中，求内接三角形</a:t>
            </a:r>
            <a:r>
              <a:rPr lang="en-US" altLang="zh-CN" dirty="0" smtClean="0"/>
              <a:t>DEF</a:t>
            </a:r>
            <a:r>
              <a:rPr lang="zh-CN" altLang="en-US" dirty="0" smtClean="0"/>
              <a:t>周长最小时的位置。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4445" y="2771962"/>
            <a:ext cx="3771900" cy="290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25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3340968"/>
          </a:xfrm>
        </p:spPr>
        <p:txBody>
          <a:bodyPr/>
          <a:lstStyle/>
          <a:p>
            <a:r>
              <a:rPr lang="zh-CN" altLang="en-US" dirty="0" smtClean="0">
                <a:latin typeface="华文中宋" pitchFamily="2" charset="-122"/>
                <a:ea typeface="华文中宋" pitchFamily="2" charset="-122"/>
              </a:rPr>
              <a:t>关于点的轨迹</a:t>
            </a:r>
            <a:endParaRPr lang="en-US" altLang="zh-CN" dirty="0" smtClean="0">
              <a:latin typeface="华文中宋" pitchFamily="2" charset="-122"/>
              <a:ea typeface="华文中宋" pitchFamily="2" charset="-122"/>
            </a:endParaRPr>
          </a:p>
          <a:p>
            <a:pPr algn="just"/>
            <a:r>
              <a:rPr lang="zh-CN" altLang="en-US" dirty="0" smtClean="0"/>
              <a:t>我们把</a:t>
            </a:r>
            <a:r>
              <a:rPr lang="zh-CN" altLang="en-US" dirty="0"/>
              <a:t>符合某一条件的所有的点的集合，叫做符合这个条件的点的</a:t>
            </a:r>
            <a:r>
              <a:rPr lang="zh-CN" altLang="en-US" dirty="0" smtClean="0"/>
              <a:t>轨迹。</a:t>
            </a:r>
            <a:endParaRPr lang="en-US" altLang="zh-CN" dirty="0" smtClean="0"/>
          </a:p>
          <a:p>
            <a:pPr algn="just"/>
            <a:r>
              <a:rPr lang="zh-CN" altLang="en-US" dirty="0" smtClean="0"/>
              <a:t>平面上点的轨迹就是动点</a:t>
            </a:r>
            <a:r>
              <a:rPr lang="en-US" altLang="zh-CN" dirty="0" smtClean="0"/>
              <a:t>P(</a:t>
            </a:r>
            <a:r>
              <a:rPr lang="en-US" altLang="zh-CN" dirty="0" err="1" smtClean="0"/>
              <a:t>x,y</a:t>
            </a:r>
            <a:r>
              <a:rPr lang="en-US" altLang="zh-CN" dirty="0" smtClean="0"/>
              <a:t>)</a:t>
            </a:r>
            <a:r>
              <a:rPr lang="zh-CN" altLang="en-US" dirty="0" smtClean="0"/>
              <a:t>的坐标</a:t>
            </a:r>
            <a:r>
              <a:rPr lang="en-US" altLang="zh-CN" dirty="0" err="1" smtClean="0"/>
              <a:t>x,y</a:t>
            </a:r>
            <a:r>
              <a:rPr lang="zh-CN" altLang="en-US" dirty="0" smtClean="0"/>
              <a:t>所满足的条件。</a:t>
            </a:r>
            <a:endParaRPr lang="zh-CN" altLang="en-US" dirty="0"/>
          </a:p>
        </p:txBody>
      </p:sp>
      <p:sp>
        <p:nvSpPr>
          <p:cNvPr id="2" name="圆角矩形 1"/>
          <p:cNvSpPr/>
          <p:nvPr/>
        </p:nvSpPr>
        <p:spPr>
          <a:xfrm>
            <a:off x="450776" y="1556792"/>
            <a:ext cx="8352928" cy="2952328"/>
          </a:xfrm>
          <a:prstGeom prst="roundRect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75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620689"/>
            <a:ext cx="8229600" cy="2952328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问题</a:t>
            </a:r>
            <a:r>
              <a:rPr lang="en-US" altLang="zh-CN" dirty="0" smtClean="0"/>
              <a:t>3：</a:t>
            </a:r>
            <a:r>
              <a:rPr lang="zh-CN" altLang="en-US" dirty="0" smtClean="0"/>
              <a:t>如果我们和一条定长的线段</a:t>
            </a:r>
            <a:r>
              <a:rPr lang="en-US" altLang="zh-CN" dirty="0" smtClean="0"/>
              <a:t>AB，</a:t>
            </a:r>
            <a:r>
              <a:rPr lang="zh-CN" altLang="en-US" dirty="0" smtClean="0"/>
              <a:t>固定其中一个端点</a:t>
            </a:r>
            <a:r>
              <a:rPr lang="en-US" altLang="zh-CN" dirty="0" smtClean="0"/>
              <a:t>A，</a:t>
            </a:r>
            <a:r>
              <a:rPr lang="zh-CN" altLang="en-US" dirty="0" smtClean="0"/>
              <a:t>则端点</a:t>
            </a:r>
            <a:r>
              <a:rPr lang="en-US" altLang="zh-CN" dirty="0" smtClean="0"/>
              <a:t>B</a:t>
            </a:r>
            <a:r>
              <a:rPr lang="zh-CN" altLang="en-US" dirty="0" smtClean="0"/>
              <a:t>的轨迹是一个以</a:t>
            </a:r>
            <a:r>
              <a:rPr lang="en-US" altLang="zh-CN" dirty="0" smtClean="0"/>
              <a:t>A</a:t>
            </a:r>
            <a:r>
              <a:rPr lang="zh-CN" altLang="en-US" dirty="0" smtClean="0"/>
              <a:t>为圆心的圆。下面的图是由五条长度相等的线段构成的，固定</a:t>
            </a:r>
            <a:r>
              <a:rPr lang="en-US" altLang="zh-CN" dirty="0" smtClean="0"/>
              <a:t>A，B</a:t>
            </a:r>
            <a:r>
              <a:rPr lang="zh-CN" altLang="en-US" dirty="0" smtClean="0"/>
              <a:t>两个端点后，显然点</a:t>
            </a:r>
            <a:r>
              <a:rPr lang="en-US" altLang="zh-CN" dirty="0" smtClean="0"/>
              <a:t>C</a:t>
            </a:r>
            <a:r>
              <a:rPr lang="zh-CN" altLang="en-US" dirty="0" smtClean="0"/>
              <a:t>和</a:t>
            </a:r>
            <a:r>
              <a:rPr lang="en-US" altLang="zh-CN" dirty="0" smtClean="0"/>
              <a:t>D</a:t>
            </a:r>
            <a:r>
              <a:rPr lang="zh-CN" altLang="en-US" dirty="0" smtClean="0"/>
              <a:t>的轨迹都是圆弧，现在的问题是点</a:t>
            </a:r>
            <a:r>
              <a:rPr lang="en-US" altLang="zh-CN" dirty="0" smtClean="0"/>
              <a:t>E</a:t>
            </a:r>
            <a:r>
              <a:rPr lang="zh-CN" altLang="en-US" dirty="0" smtClean="0"/>
              <a:t>的轨迹是什么？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56992"/>
            <a:ext cx="24003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142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1170</TotalTime>
  <Words>725</Words>
  <Application>Microsoft Office PowerPoint</Application>
  <PresentationFormat>全屏显示(4:3)</PresentationFormat>
  <Paragraphs>30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暗香扑面</vt:lpstr>
      <vt:lpstr>图形变换与点的轨迹</vt:lpstr>
      <vt:lpstr>关于几何变换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黄岩中学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图形变换与点的轨迹</dc:title>
  <dc:creator>金克勤</dc:creator>
  <cp:lastModifiedBy>金克勤</cp:lastModifiedBy>
  <cp:revision>29</cp:revision>
  <dcterms:created xsi:type="dcterms:W3CDTF">2015-04-05T22:34:02Z</dcterms:created>
  <dcterms:modified xsi:type="dcterms:W3CDTF">2015-04-11T00:45:24Z</dcterms:modified>
</cp:coreProperties>
</file>