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9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368" autoAdjust="0"/>
    <p:restoredTop sz="94660"/>
  </p:normalViewPr>
  <p:slideViewPr>
    <p:cSldViewPr snapToGrid="0">
      <p:cViewPr varScale="1">
        <p:scale>
          <a:sx n="70" d="100"/>
          <a:sy n="70" d="100"/>
        </p:scale>
        <p:origin x="105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6CB3BD-222F-4D0B-BF17-23668CAED6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4A1FBB-8429-47CD-B00C-160F742D7B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4A7144-890E-42C2-A558-BBBDC9541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21742-D5CA-4D93-A9A0-C8349294B010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F98D7-BBF0-4540-B479-E8413B026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3BD657-548B-4AC5-A859-F48D7D440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5BA17-90B9-43B9-A22A-45B0DA645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063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3B580-CF53-474C-A47D-F73FA9AE0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EC0606-7635-49E8-81CE-524D98907D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5877E3-8380-4B4D-B5ED-E7BCA835D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21742-D5CA-4D93-A9A0-C8349294B010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A234F1-4169-408A-8F56-9C38C114A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E61B27-8316-4C51-A0DE-231A3B39F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5BA17-90B9-43B9-A22A-45B0DA645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929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46B7B0-6C39-422B-AB0E-E4931455A3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ED5DD8-0FBE-4559-A3EA-7AA9C281E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9D7433-4F77-47AE-A985-6F4AD6AF8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21742-D5CA-4D93-A9A0-C8349294B010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7CA0D5-988B-4B73-B8B5-F0CD9DAE6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DFF236-F887-4C25-B745-555A9ACA9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5BA17-90B9-43B9-A22A-45B0DA645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282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84F73-875E-4427-A45B-B26B56520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D54482-A34F-42EF-B4C2-FAF20CDF64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9AC1F-A806-45C1-B2B0-D593B3717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21742-D5CA-4D93-A9A0-C8349294B010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8B5433-00A7-4A9D-BA1A-0169AA35B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6C1A20-30DE-4A03-BFBC-5EC8D5657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5BA17-90B9-43B9-A22A-45B0DA645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116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415E9-7D73-40D1-AC6F-EB88B337F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ABF373-6BCB-4634-98F4-CC52DFA9F7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1040FE-7FBE-41FC-9ACC-76215F2C4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21742-D5CA-4D93-A9A0-C8349294B010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052D9-CAE5-46A7-ACE7-59F00CFBE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ACC819-9AAD-412E-A4CD-02AFC7653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5BA17-90B9-43B9-A22A-45B0DA645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348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9B094-B052-4A15-8818-D1C38DB58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40D8FB-F80A-4960-BD23-EF87240F06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14A85B-10AE-4533-B092-05042D2BD9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DFC44B-2066-4A91-834B-6DEE9BF1C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21742-D5CA-4D93-A9A0-C8349294B010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C306F4-802B-41C5-B652-4C7F11AB8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291F2A-ED5B-4947-B206-AE85AFA0E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5BA17-90B9-43B9-A22A-45B0DA645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522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6576E6-BC0F-4708-ADF1-ED1A18785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07A7FF-6F74-4D8C-A465-784DB1FAF6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2DF4F4-D227-43B0-99F2-97C50F1B17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1A12EF-81CE-4C38-BCC9-803F8FE147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0E9F86-9966-40F3-A8B5-B3E5000D0B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5B1715-FD1C-4E83-A7B1-20EAD9BC6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21742-D5CA-4D93-A9A0-C8349294B010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2531A5-CF6E-4125-B268-B75B68808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60FCEF-755E-474B-9108-717987578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5BA17-90B9-43B9-A22A-45B0DA645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033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08EF55-B3B2-4FAE-81D4-CBCF165B2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AA8E6B-1717-4855-A4BD-F5775DF45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21742-D5CA-4D93-A9A0-C8349294B010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726ECA-2223-4F16-9D46-F0312C894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58E9CD-BAD3-471D-B21B-35CAD0CB2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5BA17-90B9-43B9-A22A-45B0DA645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577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BE30AB-17E4-4461-A20F-E06467B3E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21742-D5CA-4D93-A9A0-C8349294B010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B56F96-E150-4979-9495-0F914B0A5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0CC049-CE18-4038-A090-8E3FB4E2D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5BA17-90B9-43B9-A22A-45B0DA645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618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0DCE1-1D58-473E-9704-02F6C7261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FBE144-BE38-4945-90D3-F3D0D41766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902EB9-9ED1-4373-9C44-D14191B8B2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3E1600-6DFE-443D-9244-1E8D0F342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21742-D5CA-4D93-A9A0-C8349294B010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60D4C5-D2EC-4616-AFAB-C8D4AA323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0ADECE-2294-44D7-95D0-1EB567947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5BA17-90B9-43B9-A22A-45B0DA645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099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8096A-EFC7-4604-B375-C1759048F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3FAECB-7997-454C-99A8-569DFAA111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CAA026-F435-4C81-8D1E-85B1961CE3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199261-C2BD-4C49-B89B-333100CEE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21742-D5CA-4D93-A9A0-C8349294B010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94671B-3900-4F10-A984-6D70BA24D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9C4760-123F-45A5-9444-12D8D2BBA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5BA17-90B9-43B9-A22A-45B0DA645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507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841162-C0FF-4068-95B9-83102319C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30DC23-A6A3-4CF3-BE82-BCFB600A0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582041-E5B7-405F-90F1-A71515B7D5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221742-D5CA-4D93-A9A0-C8349294B010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CB46CD-31B2-4F09-BEB4-281A386989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FC6EA4-356A-49D1-A561-DC1A7D23EE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5BA17-90B9-43B9-A22A-45B0DA645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588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EA757F-6FC7-4145-BEB5-F67B496CD0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571" y="346218"/>
            <a:ext cx="11273246" cy="4709160"/>
          </a:xfrm>
        </p:spPr>
        <p:txBody>
          <a:bodyPr>
            <a:normAutofit/>
          </a:bodyPr>
          <a:lstStyle/>
          <a:p>
            <a:pPr algn="l"/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My quadratic function </a:t>
            </a:r>
            <a:r>
              <a:rPr lang="en-US" sz="4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4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 has </a:t>
            </a:r>
            <a:b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one zero at the origin and </a:t>
            </a:r>
            <a:b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 other zero elsewhere on the </a:t>
            </a:r>
            <a:r>
              <a:rPr lang="en-US" sz="4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-axis. </a:t>
            </a:r>
            <a:endParaRPr lang="en-US" sz="5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A02513-9CC2-4004-9BAD-CD56F299A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493" y="2194034"/>
            <a:ext cx="3623324" cy="4424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713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EA757F-6FC7-4145-BEB5-F67B496CD0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571" y="346218"/>
            <a:ext cx="11273246" cy="4709160"/>
          </a:xfrm>
        </p:spPr>
        <p:txBody>
          <a:bodyPr>
            <a:normAutofit/>
          </a:bodyPr>
          <a:lstStyle/>
          <a:p>
            <a:pPr algn="l"/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My quadratic function </a:t>
            </a:r>
            <a:r>
              <a:rPr lang="en-US" sz="4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4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 has </a:t>
            </a:r>
            <a:b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one zero at the origin and </a:t>
            </a:r>
            <a:b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 other zero elsewhere on the </a:t>
            </a:r>
            <a:r>
              <a:rPr lang="en-US" sz="4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-axis. </a:t>
            </a:r>
            <a:endParaRPr lang="en-US" sz="5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A02513-9CC2-4004-9BAD-CD56F299A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493" y="2194034"/>
            <a:ext cx="3623324" cy="44244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347536-2073-4597-981B-6E1EE0F82E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219" y="2423735"/>
            <a:ext cx="4713620" cy="4088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449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EA757F-6FC7-4145-BEB5-F67B496CD0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571" y="346218"/>
            <a:ext cx="11273246" cy="1600148"/>
          </a:xfrm>
        </p:spPr>
        <p:txBody>
          <a:bodyPr>
            <a:normAutofit/>
          </a:bodyPr>
          <a:lstStyle/>
          <a:p>
            <a:pPr algn="l"/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My quadratic function </a:t>
            </a:r>
            <a:r>
              <a:rPr lang="en-US" sz="4400" i="1" dirty="0">
                <a:solidFill>
                  <a:schemeClr val="bg1">
                    <a:lumMod val="6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</a:t>
            </a:r>
            <a:r>
              <a:rPr lang="en-US" sz="4400" dirty="0">
                <a:solidFill>
                  <a:schemeClr val="bg1">
                    <a:lumMod val="6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4400" i="1" dirty="0">
                <a:solidFill>
                  <a:schemeClr val="bg1">
                    <a:lumMod val="6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solidFill>
                  <a:schemeClr val="bg1">
                    <a:lumMod val="6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 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has </a:t>
            </a:r>
            <a:b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its vertex at one of the zeros of </a:t>
            </a:r>
            <a:r>
              <a:rPr lang="en-US" sz="4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4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).</a:t>
            </a:r>
            <a:endParaRPr lang="en-US" sz="5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A02513-9CC2-4004-9BAD-CD56F299A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493" y="2194034"/>
            <a:ext cx="3623324" cy="44244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347536-2073-4597-981B-6E1EE0F82E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219" y="2423735"/>
            <a:ext cx="4713620" cy="408804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64574193-74EC-49D6-B2C8-0A79550A1FE2}"/>
              </a:ext>
            </a:extLst>
          </p:cNvPr>
          <p:cNvSpPr txBox="1">
            <a:spLocks/>
          </p:cNvSpPr>
          <p:nvPr/>
        </p:nvSpPr>
        <p:spPr>
          <a:xfrm>
            <a:off x="2259239" y="6121896"/>
            <a:ext cx="3623324" cy="46673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i="1" dirty="0">
                <a:latin typeface="Times New Roman" panose="02020603050405020304" pitchFamily="18" charset="0"/>
                <a:ea typeface="Calibri" panose="020F0502020204030204" pitchFamily="34" charset="0"/>
              </a:rPr>
              <a:t> f                                                        </a:t>
            </a:r>
            <a:r>
              <a:rPr lang="en-US" sz="14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f</a:t>
            </a:r>
            <a:r>
              <a:rPr lang="en-US" sz="14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</a:t>
            </a:r>
            <a:endParaRPr lang="en-US" sz="3600" dirty="0"/>
          </a:p>
          <a:p>
            <a:pPr algn="l"/>
            <a:endParaRPr lang="en-US" sz="2800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6B6E9BF-75A4-4B6E-A6D5-C421614868B5}"/>
              </a:ext>
            </a:extLst>
          </p:cNvPr>
          <p:cNvSpPr txBox="1">
            <a:spLocks/>
          </p:cNvSpPr>
          <p:nvPr/>
        </p:nvSpPr>
        <p:spPr>
          <a:xfrm>
            <a:off x="2254837" y="2194034"/>
            <a:ext cx="3623324" cy="46673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i="1" dirty="0">
                <a:latin typeface="Times New Roman" panose="02020603050405020304" pitchFamily="18" charset="0"/>
                <a:ea typeface="Calibri" panose="020F0502020204030204" pitchFamily="34" charset="0"/>
              </a:rPr>
              <a:t> f                                                       </a:t>
            </a:r>
            <a:r>
              <a:rPr lang="en-US" sz="14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f</a:t>
            </a:r>
            <a:r>
              <a:rPr lang="en-US" sz="14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</a:t>
            </a:r>
            <a:endParaRPr lang="en-US" sz="3600" dirty="0"/>
          </a:p>
          <a:p>
            <a:pPr algn="l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77447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EA757F-6FC7-4145-BEB5-F67B496CD0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571" y="346218"/>
            <a:ext cx="11273246" cy="1600148"/>
          </a:xfrm>
        </p:spPr>
        <p:txBody>
          <a:bodyPr>
            <a:normAutofit/>
          </a:bodyPr>
          <a:lstStyle/>
          <a:p>
            <a:pPr algn="l"/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My quadratic function </a:t>
            </a:r>
            <a:r>
              <a:rPr lang="en-US" sz="4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4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 has </a:t>
            </a:r>
            <a:b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its vertex at one of the zeros of </a:t>
            </a:r>
            <a:r>
              <a:rPr lang="en-US" sz="4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4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).</a:t>
            </a:r>
            <a:endParaRPr lang="en-US" sz="5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A02513-9CC2-4004-9BAD-CD56F299A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493" y="2194034"/>
            <a:ext cx="3623324" cy="44244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347536-2073-4597-981B-6E1EE0F82E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219" y="2423735"/>
            <a:ext cx="4713620" cy="40880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7348BDB-E1BA-4033-B665-A2DD7C5B5B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518" y="2423735"/>
            <a:ext cx="1967061" cy="17339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2758C7-7882-4A2D-BE73-C49866454D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386" y="2375637"/>
            <a:ext cx="1798011" cy="17980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35B8230-2FDB-4446-9FB7-C82E32550E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386" y="4708565"/>
            <a:ext cx="1873128" cy="17593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F94C89D-E431-421B-B422-7ABCDE6D7B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962" y="4736070"/>
            <a:ext cx="2166060" cy="1710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1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EA757F-6FC7-4145-BEB5-F67B496CD0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571" y="346218"/>
            <a:ext cx="11273246" cy="1600148"/>
          </a:xfrm>
        </p:spPr>
        <p:txBody>
          <a:bodyPr>
            <a:normAutofit/>
          </a:bodyPr>
          <a:lstStyle/>
          <a:p>
            <a:pPr algn="l"/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My quadratic function </a:t>
            </a:r>
            <a:r>
              <a:rPr lang="en-US" sz="4400" i="1" dirty="0">
                <a:solidFill>
                  <a:schemeClr val="bg1">
                    <a:lumMod val="6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</a:t>
            </a:r>
            <a:r>
              <a:rPr lang="en-US" sz="4400" dirty="0">
                <a:solidFill>
                  <a:schemeClr val="bg1">
                    <a:lumMod val="6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4400" i="1" dirty="0">
                <a:solidFill>
                  <a:schemeClr val="bg1">
                    <a:lumMod val="6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solidFill>
                  <a:schemeClr val="bg1">
                    <a:lumMod val="6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 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has </a:t>
            </a:r>
            <a:b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its vertex at one of the zeros of </a:t>
            </a:r>
            <a:r>
              <a:rPr lang="en-US" sz="4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4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 and now</a:t>
            </a:r>
            <a:endParaRPr lang="en-US" sz="5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A02513-9CC2-4004-9BAD-CD56F299A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493" y="2194034"/>
            <a:ext cx="3623324" cy="44244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347536-2073-4597-981B-6E1EE0F82E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219" y="2423735"/>
            <a:ext cx="4713620" cy="40880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7348BDB-E1BA-4033-B665-A2DD7C5B5B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040" y="2423735"/>
            <a:ext cx="1967061" cy="17339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2758C7-7882-4A2D-BE73-C49866454D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386" y="2375637"/>
            <a:ext cx="1798011" cy="17980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35B8230-2FDB-4446-9FB7-C82E32550E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386" y="4708565"/>
            <a:ext cx="1873128" cy="17593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F94C89D-E431-421B-B422-7ABCDE6D7B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962" y="4736070"/>
            <a:ext cx="2166060" cy="1710820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633DD51F-ADF5-4D75-90F1-60B41026AA2B}"/>
              </a:ext>
            </a:extLst>
          </p:cNvPr>
          <p:cNvSpPr txBox="1">
            <a:spLocks/>
          </p:cNvSpPr>
          <p:nvPr/>
        </p:nvSpPr>
        <p:spPr>
          <a:xfrm>
            <a:off x="326571" y="1558769"/>
            <a:ext cx="11273246" cy="16001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en-US" sz="4400" i="1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</a:t>
            </a:r>
            <a:r>
              <a:rPr lang="en-US" sz="44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4400" i="1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 </a:t>
            </a: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is a </a:t>
            </a:r>
            <a:r>
              <a:rPr lang="en-US" sz="4400" b="1" dirty="0">
                <a:latin typeface="Times New Roman" panose="02020603050405020304" pitchFamily="18" charset="0"/>
                <a:ea typeface="Calibri" panose="020F0502020204030204" pitchFamily="34" charset="0"/>
              </a:rPr>
              <a:t>vertical reflection </a:t>
            </a: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of 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</a:rPr>
              <a:t>f</a:t>
            </a: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).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526776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EA757F-6FC7-4145-BEB5-F67B496CD0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571" y="346218"/>
            <a:ext cx="11273246" cy="1600148"/>
          </a:xfrm>
        </p:spPr>
        <p:txBody>
          <a:bodyPr>
            <a:normAutofit/>
          </a:bodyPr>
          <a:lstStyle/>
          <a:p>
            <a:pPr algn="l"/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My quadratic function </a:t>
            </a:r>
            <a:r>
              <a:rPr lang="en-US" sz="4400" i="1" dirty="0">
                <a:solidFill>
                  <a:schemeClr val="bg1">
                    <a:lumMod val="6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</a:t>
            </a:r>
            <a:r>
              <a:rPr lang="en-US" sz="4400" dirty="0">
                <a:solidFill>
                  <a:schemeClr val="bg1">
                    <a:lumMod val="6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4400" i="1" dirty="0">
                <a:solidFill>
                  <a:schemeClr val="bg1">
                    <a:lumMod val="6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solidFill>
                  <a:schemeClr val="bg1">
                    <a:lumMod val="6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 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has </a:t>
            </a:r>
            <a:b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its vertex at one of the zeros of </a:t>
            </a:r>
            <a:r>
              <a:rPr lang="en-US" sz="4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4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 and now</a:t>
            </a:r>
            <a:endParaRPr lang="en-US" sz="5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A02513-9CC2-4004-9BAD-CD56F299A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493" y="2194034"/>
            <a:ext cx="3623324" cy="44244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347536-2073-4597-981B-6E1EE0F82E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219" y="2423735"/>
            <a:ext cx="4713620" cy="4088047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633DD51F-ADF5-4D75-90F1-60B41026AA2B}"/>
              </a:ext>
            </a:extLst>
          </p:cNvPr>
          <p:cNvSpPr txBox="1">
            <a:spLocks/>
          </p:cNvSpPr>
          <p:nvPr/>
        </p:nvSpPr>
        <p:spPr>
          <a:xfrm>
            <a:off x="326571" y="1558769"/>
            <a:ext cx="11273246" cy="16001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en-US" sz="4400" i="1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</a:t>
            </a:r>
            <a:r>
              <a:rPr lang="en-US" sz="44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4400" i="1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 </a:t>
            </a: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is a </a:t>
            </a:r>
            <a:r>
              <a:rPr lang="en-US" sz="4400" b="1" dirty="0">
                <a:latin typeface="Times New Roman" panose="02020603050405020304" pitchFamily="18" charset="0"/>
                <a:ea typeface="Calibri" panose="020F0502020204030204" pitchFamily="34" charset="0"/>
              </a:rPr>
              <a:t>vertical reflection </a:t>
            </a: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of 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</a:rPr>
              <a:t>f</a:t>
            </a: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).</a:t>
            </a:r>
            <a:endParaRPr lang="en-US" sz="5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DD4F64-105B-4F91-9EF3-7369C60974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812" y="4540848"/>
            <a:ext cx="2262462" cy="200329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4C5361-808B-433F-B2E2-C43E5A04A6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77" y="4406264"/>
            <a:ext cx="2198418" cy="235836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3464F30-DBA5-4E74-A9B0-4463E0B4CC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526" y="2352649"/>
            <a:ext cx="2190823" cy="211510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A6B08E3-EF7F-401F-980F-49A13CE8F8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67" y="2349789"/>
            <a:ext cx="2312249" cy="2126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604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EA757F-6FC7-4145-BEB5-F67B496CD0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571" y="346218"/>
            <a:ext cx="11273246" cy="1600148"/>
          </a:xfrm>
        </p:spPr>
        <p:txBody>
          <a:bodyPr>
            <a:normAutofit/>
          </a:bodyPr>
          <a:lstStyle/>
          <a:p>
            <a:pPr algn="l"/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My quadratic function </a:t>
            </a:r>
            <a:r>
              <a:rPr lang="en-US" sz="4400" i="1" dirty="0">
                <a:solidFill>
                  <a:schemeClr val="bg1">
                    <a:lumMod val="6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</a:t>
            </a:r>
            <a:r>
              <a:rPr lang="en-US" sz="4400" dirty="0">
                <a:solidFill>
                  <a:schemeClr val="bg1">
                    <a:lumMod val="6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4400" i="1" dirty="0">
                <a:solidFill>
                  <a:schemeClr val="bg1">
                    <a:lumMod val="6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solidFill>
                  <a:schemeClr val="bg1">
                    <a:lumMod val="6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 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has </a:t>
            </a:r>
            <a:b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its vertex at one of the zeros of </a:t>
            </a:r>
            <a:r>
              <a:rPr lang="en-US" sz="4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4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 and now</a:t>
            </a:r>
            <a:endParaRPr lang="en-US" sz="5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A02513-9CC2-4004-9BAD-CD56F299A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493" y="2194034"/>
            <a:ext cx="3623324" cy="44244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347536-2073-4597-981B-6E1EE0F82E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219" y="2423735"/>
            <a:ext cx="4713620" cy="4088047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633DD51F-ADF5-4D75-90F1-60B41026AA2B}"/>
              </a:ext>
            </a:extLst>
          </p:cNvPr>
          <p:cNvSpPr txBox="1">
            <a:spLocks/>
          </p:cNvSpPr>
          <p:nvPr/>
        </p:nvSpPr>
        <p:spPr>
          <a:xfrm>
            <a:off x="326571" y="1558769"/>
            <a:ext cx="11273246" cy="16001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en-US" sz="4400" i="1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</a:t>
            </a:r>
            <a:r>
              <a:rPr lang="en-US" sz="44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4400" i="1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 </a:t>
            </a: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is a </a:t>
            </a:r>
            <a:r>
              <a:rPr lang="en-US" sz="4400" b="1" dirty="0">
                <a:latin typeface="Times New Roman" panose="02020603050405020304" pitchFamily="18" charset="0"/>
                <a:ea typeface="Calibri" panose="020F0502020204030204" pitchFamily="34" charset="0"/>
              </a:rPr>
              <a:t>vertical reflection </a:t>
            </a: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of 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</a:rPr>
              <a:t>f</a:t>
            </a: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).</a:t>
            </a:r>
            <a:endParaRPr lang="en-US" sz="5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DD4F64-105B-4F91-9EF3-7369C60974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812" y="4540848"/>
            <a:ext cx="2262462" cy="200329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4C5361-808B-433F-B2E2-C43E5A04A6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77" y="4406264"/>
            <a:ext cx="2198418" cy="235836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3464F30-DBA5-4E74-A9B0-4463E0B4CC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526" y="2352649"/>
            <a:ext cx="2190823" cy="211510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A6B08E3-EF7F-401F-980F-49A13CE8F8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78" y="2253423"/>
            <a:ext cx="2329640" cy="2306742"/>
          </a:xfrm>
          <a:prstGeom prst="rect">
            <a:avLst/>
          </a:prstGeom>
        </p:spPr>
      </p:pic>
      <p:sp>
        <p:nvSpPr>
          <p:cNvPr id="18" name="Subtitle 2">
            <a:extLst>
              <a:ext uri="{FF2B5EF4-FFF2-40B4-BE49-F238E27FC236}">
                <a16:creationId xmlns:a16="http://schemas.microsoft.com/office/drawing/2014/main" id="{A5DCE4BF-8F25-46A6-8DBD-9549B90B8628}"/>
              </a:ext>
            </a:extLst>
          </p:cNvPr>
          <p:cNvSpPr txBox="1">
            <a:spLocks/>
          </p:cNvSpPr>
          <p:nvPr/>
        </p:nvSpPr>
        <p:spPr>
          <a:xfrm>
            <a:off x="6332306" y="3682183"/>
            <a:ext cx="2074704" cy="137856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</a:rPr>
              <a:t>Notice?</a:t>
            </a:r>
            <a:b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</a:rPr>
              <a:t>Wonder?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221243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C09447-A342-4F31-8018-E30497B0B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618" y="2299935"/>
            <a:ext cx="4114800" cy="41148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9FEA757F-6FC7-4145-BEB5-F67B496CD0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571" y="346218"/>
            <a:ext cx="11273246" cy="1600148"/>
          </a:xfrm>
        </p:spPr>
        <p:txBody>
          <a:bodyPr>
            <a:normAutofit/>
          </a:bodyPr>
          <a:lstStyle/>
          <a:p>
            <a:pPr algn="l"/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My quadratic function </a:t>
            </a:r>
            <a:r>
              <a:rPr lang="en-US" sz="4400" i="1" dirty="0">
                <a:solidFill>
                  <a:schemeClr val="bg1">
                    <a:lumMod val="6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</a:t>
            </a:r>
            <a:r>
              <a:rPr lang="en-US" sz="4400" dirty="0">
                <a:solidFill>
                  <a:schemeClr val="bg1">
                    <a:lumMod val="6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4400" i="1" dirty="0">
                <a:solidFill>
                  <a:schemeClr val="bg1">
                    <a:lumMod val="6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solidFill>
                  <a:schemeClr val="bg1">
                    <a:lumMod val="6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 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has </a:t>
            </a:r>
            <a:b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its vertex at one of the zeros of </a:t>
            </a:r>
            <a:r>
              <a:rPr lang="en-US" sz="4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4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 and now</a:t>
            </a:r>
            <a:endParaRPr lang="en-US" sz="5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A02513-9CC2-4004-9BAD-CD56F299A6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493" y="2194034"/>
            <a:ext cx="3623324" cy="4424461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633DD51F-ADF5-4D75-90F1-60B41026AA2B}"/>
              </a:ext>
            </a:extLst>
          </p:cNvPr>
          <p:cNvSpPr txBox="1">
            <a:spLocks/>
          </p:cNvSpPr>
          <p:nvPr/>
        </p:nvSpPr>
        <p:spPr>
          <a:xfrm>
            <a:off x="326571" y="1558769"/>
            <a:ext cx="11273246" cy="16001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en-US" sz="4400" i="1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</a:t>
            </a:r>
            <a:r>
              <a:rPr lang="en-US" sz="44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4400" i="1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 </a:t>
            </a: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is a </a:t>
            </a:r>
            <a:r>
              <a:rPr lang="en-US" sz="4400" b="1" dirty="0">
                <a:latin typeface="Times New Roman" panose="02020603050405020304" pitchFamily="18" charset="0"/>
                <a:ea typeface="Calibri" panose="020F0502020204030204" pitchFamily="34" charset="0"/>
              </a:rPr>
              <a:t>vertical reflection </a:t>
            </a: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of 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</a:rPr>
              <a:t>f</a:t>
            </a: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4400" i="1" dirty="0"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).</a:t>
            </a:r>
            <a:endParaRPr lang="en-US" sz="5400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9582DF05-72AC-4F06-AB16-66C777952ABB}"/>
              </a:ext>
            </a:extLst>
          </p:cNvPr>
          <p:cNvSpPr txBox="1">
            <a:spLocks/>
          </p:cNvSpPr>
          <p:nvPr/>
        </p:nvSpPr>
        <p:spPr>
          <a:xfrm>
            <a:off x="3758064" y="2352449"/>
            <a:ext cx="820743" cy="466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i="1" dirty="0">
                <a:latin typeface="Times New Roman" panose="02020603050405020304" pitchFamily="18" charset="0"/>
                <a:ea typeface="Calibri" panose="020F0502020204030204" pitchFamily="34" charset="0"/>
              </a:rPr>
              <a:t> f</a:t>
            </a:r>
            <a:endParaRPr lang="en-US" sz="3600" dirty="0"/>
          </a:p>
          <a:p>
            <a:pPr algn="l"/>
            <a:endParaRPr lang="en-US" sz="2800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F2DA6F03-82B2-46FD-8C7D-F92E422A8F2D}"/>
              </a:ext>
            </a:extLst>
          </p:cNvPr>
          <p:cNvSpPr txBox="1">
            <a:spLocks/>
          </p:cNvSpPr>
          <p:nvPr/>
        </p:nvSpPr>
        <p:spPr>
          <a:xfrm>
            <a:off x="4150675" y="6045046"/>
            <a:ext cx="820743" cy="466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i="1" dirty="0">
                <a:latin typeface="Times New Roman" panose="02020603050405020304" pitchFamily="18" charset="0"/>
                <a:ea typeface="Calibri" panose="020F0502020204030204" pitchFamily="34" charset="0"/>
              </a:rPr>
              <a:t> g</a:t>
            </a:r>
            <a:endParaRPr lang="en-US" sz="3600" dirty="0"/>
          </a:p>
          <a:p>
            <a:pPr algn="l"/>
            <a:endParaRPr lang="en-US" sz="2800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F9553682-93B1-452E-8B7E-15C661FE1F4D}"/>
              </a:ext>
            </a:extLst>
          </p:cNvPr>
          <p:cNvSpPr txBox="1">
            <a:spLocks/>
          </p:cNvSpPr>
          <p:nvPr/>
        </p:nvSpPr>
        <p:spPr>
          <a:xfrm>
            <a:off x="1272532" y="6045046"/>
            <a:ext cx="820743" cy="466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i="1" dirty="0">
                <a:latin typeface="Times New Roman" panose="02020603050405020304" pitchFamily="18" charset="0"/>
                <a:ea typeface="Calibri" panose="020F0502020204030204" pitchFamily="34" charset="0"/>
              </a:rPr>
              <a:t> g</a:t>
            </a:r>
            <a:endParaRPr lang="en-US" sz="3600" dirty="0"/>
          </a:p>
          <a:p>
            <a:pPr algn="l"/>
            <a:endParaRPr lang="en-US" sz="2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B84162-1E90-44E6-B15D-D2B47CEA4A1C}"/>
              </a:ext>
            </a:extLst>
          </p:cNvPr>
          <p:cNvSpPr/>
          <p:nvPr/>
        </p:nvSpPr>
        <p:spPr>
          <a:xfrm>
            <a:off x="826776" y="2264016"/>
            <a:ext cx="4144641" cy="4150719"/>
          </a:xfrm>
          <a:prstGeom prst="rect">
            <a:avLst/>
          </a:prstGeom>
          <a:noFill/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957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D17013C3-3D01-43FD-8546-D646ECEBB1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52" y="135808"/>
            <a:ext cx="6134100" cy="46101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7A02513-9CC2-4004-9BAD-CD56F299A6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493" y="2194034"/>
            <a:ext cx="3623324" cy="442446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2849D8D-7639-4EA0-9FD9-FFB6838170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52" y="2638525"/>
            <a:ext cx="6134100" cy="4610100"/>
          </a:xfrm>
          <a:prstGeom prst="rect">
            <a:avLst/>
          </a:prstGeom>
        </p:spPr>
      </p:pic>
      <p:sp>
        <p:nvSpPr>
          <p:cNvPr id="18" name="Subtitle 2">
            <a:extLst>
              <a:ext uri="{FF2B5EF4-FFF2-40B4-BE49-F238E27FC236}">
                <a16:creationId xmlns:a16="http://schemas.microsoft.com/office/drawing/2014/main" id="{23672CCA-6DE9-41DB-B402-2155790472D0}"/>
              </a:ext>
            </a:extLst>
          </p:cNvPr>
          <p:cNvSpPr txBox="1">
            <a:spLocks/>
          </p:cNvSpPr>
          <p:nvPr/>
        </p:nvSpPr>
        <p:spPr>
          <a:xfrm>
            <a:off x="2144747" y="6246880"/>
            <a:ext cx="820743" cy="4667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i="1" dirty="0">
                <a:latin typeface="Times New Roman" panose="02020603050405020304" pitchFamily="18" charset="0"/>
                <a:ea typeface="Calibri" panose="020F0502020204030204" pitchFamily="34" charset="0"/>
              </a:rPr>
              <a:t> g</a:t>
            </a:r>
            <a:endParaRPr lang="en-US" sz="6600" dirty="0"/>
          </a:p>
          <a:p>
            <a:pPr algn="l"/>
            <a:endParaRPr lang="en-US" sz="5400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9582DF05-72AC-4F06-AB16-66C777952ABB}"/>
              </a:ext>
            </a:extLst>
          </p:cNvPr>
          <p:cNvSpPr txBox="1">
            <a:spLocks/>
          </p:cNvSpPr>
          <p:nvPr/>
        </p:nvSpPr>
        <p:spPr>
          <a:xfrm>
            <a:off x="4235202" y="3392838"/>
            <a:ext cx="820743" cy="4667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i="1" dirty="0">
                <a:latin typeface="Times New Roman" panose="02020603050405020304" pitchFamily="18" charset="0"/>
                <a:ea typeface="Calibri" panose="020F0502020204030204" pitchFamily="34" charset="0"/>
              </a:rPr>
              <a:t> f</a:t>
            </a:r>
            <a:endParaRPr lang="en-US" sz="6600" dirty="0"/>
          </a:p>
          <a:p>
            <a:pPr algn="l"/>
            <a:endParaRPr lang="en-US" sz="5400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F2DA6F03-82B2-46FD-8C7D-F92E422A8F2D}"/>
              </a:ext>
            </a:extLst>
          </p:cNvPr>
          <p:cNvSpPr txBox="1">
            <a:spLocks/>
          </p:cNvSpPr>
          <p:nvPr/>
        </p:nvSpPr>
        <p:spPr>
          <a:xfrm>
            <a:off x="4867784" y="6255456"/>
            <a:ext cx="820743" cy="4667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200" i="1" dirty="0">
                <a:latin typeface="Times New Roman" panose="02020603050405020304" pitchFamily="18" charset="0"/>
                <a:ea typeface="Calibri" panose="020F0502020204030204" pitchFamily="34" charset="0"/>
              </a:rPr>
              <a:t> g</a:t>
            </a:r>
            <a:endParaRPr lang="en-US" sz="6600" dirty="0"/>
          </a:p>
          <a:p>
            <a:pPr algn="l"/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4411638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261</Words>
  <Application>Microsoft Office PowerPoint</Application>
  <PresentationFormat>Widescreen</PresentationFormat>
  <Paragraphs>21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LaMaster</dc:creator>
  <cp:lastModifiedBy>John LaMaster</cp:lastModifiedBy>
  <cp:revision>10</cp:revision>
  <dcterms:created xsi:type="dcterms:W3CDTF">2024-07-24T21:54:57Z</dcterms:created>
  <dcterms:modified xsi:type="dcterms:W3CDTF">2024-07-29T20:55:33Z</dcterms:modified>
</cp:coreProperties>
</file>