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8" r:id="rId6"/>
    <p:sldId id="269" r:id="rId7"/>
    <p:sldId id="270" r:id="rId8"/>
    <p:sldId id="271" r:id="rId9"/>
    <p:sldId id="272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74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E32EE-3E85-4EF3-9CC2-C1F584A1B360}" type="datetimeFigureOut">
              <a:rPr lang="en-US" smtClean="0"/>
              <a:t>10/3/2014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11D03-6D08-41B0-A192-C26967436E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64683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E32EE-3E85-4EF3-9CC2-C1F584A1B360}" type="datetimeFigureOut">
              <a:rPr lang="en-US" smtClean="0"/>
              <a:t>10/3/2014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11D03-6D08-41B0-A192-C26967436E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206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E32EE-3E85-4EF3-9CC2-C1F584A1B360}" type="datetimeFigureOut">
              <a:rPr lang="en-US" smtClean="0"/>
              <a:t>10/3/2014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11D03-6D08-41B0-A192-C26967436E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208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E32EE-3E85-4EF3-9CC2-C1F584A1B360}" type="datetimeFigureOut">
              <a:rPr lang="en-US" smtClean="0"/>
              <a:t>10/3/2014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11D03-6D08-41B0-A192-C26967436E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964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E32EE-3E85-4EF3-9CC2-C1F584A1B360}" type="datetimeFigureOut">
              <a:rPr lang="en-US" smtClean="0"/>
              <a:t>10/3/2014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11D03-6D08-41B0-A192-C26967436E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7471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E32EE-3E85-4EF3-9CC2-C1F584A1B360}" type="datetimeFigureOut">
              <a:rPr lang="en-US" smtClean="0"/>
              <a:t>10/3/2014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11D03-6D08-41B0-A192-C26967436E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9028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E32EE-3E85-4EF3-9CC2-C1F584A1B360}" type="datetimeFigureOut">
              <a:rPr lang="en-US" smtClean="0"/>
              <a:t>10/3/2014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11D03-6D08-41B0-A192-C26967436E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3547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E32EE-3E85-4EF3-9CC2-C1F584A1B360}" type="datetimeFigureOut">
              <a:rPr lang="en-US" smtClean="0"/>
              <a:t>10/3/2014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11D03-6D08-41B0-A192-C26967436E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0695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E32EE-3E85-4EF3-9CC2-C1F584A1B360}" type="datetimeFigureOut">
              <a:rPr lang="en-US" smtClean="0"/>
              <a:t>10/3/2014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11D03-6D08-41B0-A192-C26967436E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471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E32EE-3E85-4EF3-9CC2-C1F584A1B360}" type="datetimeFigureOut">
              <a:rPr lang="en-US" smtClean="0"/>
              <a:t>10/3/2014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11D03-6D08-41B0-A192-C26967436E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4256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E32EE-3E85-4EF3-9CC2-C1F584A1B360}" type="datetimeFigureOut">
              <a:rPr lang="en-US" smtClean="0"/>
              <a:t>10/3/2014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11D03-6D08-41B0-A192-C26967436E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9380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FE32EE-3E85-4EF3-9CC2-C1F584A1B360}" type="datetimeFigureOut">
              <a:rPr lang="en-US" smtClean="0"/>
              <a:t>10/3/2014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011D03-6D08-41B0-A192-C26967436E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01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What is formative assessment?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837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Yes No Quick Polls</a:t>
            </a:r>
            <a:endParaRPr lang="en-US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997" r="-12997"/>
          <a:stretch>
            <a:fillRect/>
          </a:stretch>
        </p:blipFill>
        <p:spPr>
          <a:xfrm>
            <a:off x="-76200" y="1600200"/>
            <a:ext cx="92202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3252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580" b="-4580"/>
          <a:stretch>
            <a:fillRect/>
          </a:stretch>
        </p:blipFill>
        <p:spPr>
          <a:xfrm>
            <a:off x="685800" y="685800"/>
            <a:ext cx="7620000" cy="31241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Doing a problem twice</a:t>
            </a:r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3657600"/>
            <a:ext cx="68580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5297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(</a:t>
            </a:r>
            <a:r>
              <a:rPr lang="en-US" dirty="0" err="1" smtClean="0">
                <a:solidFill>
                  <a:srgbClr val="FF0000"/>
                </a:solidFill>
              </a:rPr>
              <a:t>x,</a:t>
            </a:r>
            <a:r>
              <a:rPr lang="en-US" dirty="0" err="1">
                <a:solidFill>
                  <a:srgbClr val="FF0000"/>
                </a:solidFill>
              </a:rPr>
              <a:t>y</a:t>
            </a:r>
            <a:r>
              <a:rPr lang="en-US" dirty="0" smtClean="0">
                <a:solidFill>
                  <a:srgbClr val="FF0000"/>
                </a:solidFill>
              </a:rPr>
              <a:t>) Input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1981200" y="1371600"/>
            <a:ext cx="4953000" cy="1676400"/>
          </a:xfrm>
          <a:prstGeom prst="rect">
            <a:avLst/>
          </a:prstGeom>
        </p:spPr>
      </p:pic>
      <p:pic>
        <p:nvPicPr>
          <p:cNvPr id="6" name="Picture 5" descr="xy answer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2971800"/>
            <a:ext cx="6457432" cy="2286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85800" y="5410200"/>
            <a:ext cx="79143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I used to get a lot of x=1 and nothing else</a:t>
            </a:r>
            <a:endParaRPr 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3674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(x,y) input continued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2000" y="1371600"/>
            <a:ext cx="74676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The default review pane for this question is a graph.  This has really improved my students’ understanding that the answer is a POINT, not just a value.</a:t>
            </a:r>
            <a:endParaRPr 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914400" y="3886200"/>
            <a:ext cx="25230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Insert graph picture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10586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en-US" dirty="0" smtClean="0"/>
              <a:t>Show your thinking</a:t>
            </a:r>
            <a:endParaRPr lang="en-US" dirty="0"/>
          </a:p>
        </p:txBody>
      </p:sp>
      <p:pic>
        <p:nvPicPr>
          <p:cNvPr id="5" name="Picture 4" descr="show steps 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965450"/>
            <a:ext cx="8693150" cy="3892550"/>
          </a:xfrm>
          <a:prstGeom prst="rect">
            <a:avLst/>
          </a:prstGeom>
        </p:spPr>
      </p:pic>
      <p:pic>
        <p:nvPicPr>
          <p:cNvPr id="4" name="Picture 3"/>
          <p:cNvPicPr/>
          <p:nvPr/>
        </p:nvPicPr>
        <p:blipFill>
          <a:blip r:embed="rId3"/>
          <a:stretch>
            <a:fillRect/>
          </a:stretch>
        </p:blipFill>
        <p:spPr>
          <a:xfrm>
            <a:off x="1752600" y="1219200"/>
            <a:ext cx="5486400" cy="204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236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how steps 2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53" b="3553"/>
          <a:stretch>
            <a:fillRect/>
          </a:stretch>
        </p:blipFill>
        <p:spPr>
          <a:xfrm>
            <a:off x="457200" y="838200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27650015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how steps 3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76" b="9776"/>
          <a:stretch>
            <a:fillRect/>
          </a:stretch>
        </p:blipFill>
        <p:spPr>
          <a:xfrm>
            <a:off x="381000" y="762000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35890552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how steps 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990600"/>
            <a:ext cx="807720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945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57375"/>
            <a:ext cx="9131011" cy="271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41391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4" r="3346"/>
          <a:stretch/>
        </p:blipFill>
        <p:spPr bwMode="auto">
          <a:xfrm>
            <a:off x="174320" y="1676400"/>
            <a:ext cx="8942540" cy="4914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Formative vs. Summative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1082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Why focus on formative assessment?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en-US" dirty="0"/>
              <a:t>Continuous formative assessment processes integrated into daily instruction can result in increased student achievement 70 to 80% faster (</a:t>
            </a:r>
            <a:r>
              <a:rPr lang="en-US" dirty="0" err="1"/>
              <a:t>Wiliam</a:t>
            </a:r>
            <a:r>
              <a:rPr lang="en-US" dirty="0"/>
              <a:t>, 2011).</a:t>
            </a:r>
          </a:p>
          <a:p>
            <a:pPr lvl="0"/>
            <a:r>
              <a:rPr lang="en-US" dirty="0">
                <a:solidFill>
                  <a:srgbClr val="FF0000"/>
                </a:solidFill>
              </a:rPr>
              <a:t>Frequent engagement in formative assessment processes can lead to gains of 30 percentile points on external assessment instruments (</a:t>
            </a:r>
            <a:r>
              <a:rPr lang="en-US" dirty="0" err="1">
                <a:solidFill>
                  <a:srgbClr val="FF0000"/>
                </a:solidFill>
              </a:rPr>
              <a:t>Marzano</a:t>
            </a:r>
            <a:r>
              <a:rPr lang="en-US" dirty="0">
                <a:solidFill>
                  <a:srgbClr val="FF0000"/>
                </a:solidFill>
              </a:rPr>
              <a:t>, 2007).</a:t>
            </a:r>
          </a:p>
          <a:p>
            <a:pPr lvl="0"/>
            <a:r>
              <a:rPr lang="en-US" dirty="0"/>
              <a:t>Improved formative assessment practices are especially impactful for typically low achieving students, better than engagement in educational interventions (Black &amp; </a:t>
            </a:r>
            <a:r>
              <a:rPr lang="en-US" dirty="0" err="1"/>
              <a:t>Wiliam</a:t>
            </a:r>
            <a:r>
              <a:rPr lang="en-US" dirty="0"/>
              <a:t>, 1998). </a:t>
            </a:r>
          </a:p>
        </p:txBody>
      </p:sp>
    </p:spTree>
    <p:extLst>
      <p:ext uri="{BB962C8B-B14F-4D97-AF65-F5344CB8AC3E}">
        <p14:creationId xmlns:p14="http://schemas.microsoft.com/office/powerpoint/2010/main" val="1901736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E</a:t>
            </a:r>
            <a:r>
              <a:rPr lang="en-US" b="1" dirty="0" smtClean="0">
                <a:solidFill>
                  <a:srgbClr val="FF0000"/>
                </a:solidFill>
              </a:rPr>
              <a:t>ffective </a:t>
            </a:r>
            <a:r>
              <a:rPr lang="en-US" b="1" dirty="0">
                <a:solidFill>
                  <a:srgbClr val="FF0000"/>
                </a:solidFill>
              </a:rPr>
              <a:t>formative assessment </a:t>
            </a:r>
            <a:r>
              <a:rPr lang="en-US" b="1" dirty="0" smtClean="0">
                <a:solidFill>
                  <a:srgbClr val="FF0000"/>
                </a:solidFill>
              </a:rPr>
              <a:t>processes…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en-US" dirty="0" smtClean="0"/>
              <a:t>Clarify </a:t>
            </a:r>
            <a:r>
              <a:rPr lang="en-US" dirty="0"/>
              <a:t>and </a:t>
            </a:r>
            <a:r>
              <a:rPr lang="en-US" dirty="0" smtClean="0"/>
              <a:t>share </a:t>
            </a:r>
            <a:r>
              <a:rPr lang="en-US" dirty="0"/>
              <a:t>with students learning targets and criteria for success.</a:t>
            </a:r>
          </a:p>
          <a:p>
            <a:pPr lvl="0"/>
            <a:r>
              <a:rPr lang="en-US" dirty="0" smtClean="0">
                <a:solidFill>
                  <a:srgbClr val="FF0000"/>
                </a:solidFill>
              </a:rPr>
              <a:t>Create </a:t>
            </a:r>
            <a:r>
              <a:rPr lang="en-US" dirty="0">
                <a:solidFill>
                  <a:srgbClr val="FF0000"/>
                </a:solidFill>
              </a:rPr>
              <a:t>effective classroom discussions, questions, learning tasks, and assessment instruments that are aligned with the defined targets.</a:t>
            </a:r>
          </a:p>
          <a:p>
            <a:pPr lvl="0"/>
            <a:r>
              <a:rPr lang="en-US" dirty="0" smtClean="0"/>
              <a:t>Provide </a:t>
            </a:r>
            <a:r>
              <a:rPr lang="en-US" dirty="0"/>
              <a:t>feedback that moves learners forward.</a:t>
            </a:r>
          </a:p>
          <a:p>
            <a:pPr lvl="0"/>
            <a:r>
              <a:rPr lang="en-US" dirty="0" smtClean="0">
                <a:solidFill>
                  <a:srgbClr val="FF0000"/>
                </a:solidFill>
              </a:rPr>
              <a:t>Activate </a:t>
            </a:r>
            <a:r>
              <a:rPr lang="en-US" dirty="0">
                <a:solidFill>
                  <a:srgbClr val="FF0000"/>
                </a:solidFill>
              </a:rPr>
              <a:t>students as the owners of their own learning.</a:t>
            </a:r>
          </a:p>
          <a:p>
            <a:pPr lvl="0"/>
            <a:r>
              <a:rPr lang="en-US" dirty="0" smtClean="0"/>
              <a:t>Activate </a:t>
            </a:r>
            <a:r>
              <a:rPr lang="en-US" dirty="0"/>
              <a:t>students as instructional resources for one another.  </a:t>
            </a:r>
          </a:p>
          <a:p>
            <a:pPr marL="0" indent="0" algn="r">
              <a:buNone/>
            </a:pPr>
            <a:r>
              <a:rPr lang="en-US" sz="2400" dirty="0" smtClean="0"/>
              <a:t>(Leahy</a:t>
            </a:r>
            <a:r>
              <a:rPr lang="en-US" sz="2400" dirty="0"/>
              <a:t>, Lyon, Thompson, and </a:t>
            </a:r>
            <a:r>
              <a:rPr lang="en-US" sz="2400" dirty="0" err="1" smtClean="0"/>
              <a:t>Wiliam</a:t>
            </a:r>
            <a:r>
              <a:rPr lang="en-US" sz="2400" dirty="0" smtClean="0"/>
              <a:t>, </a:t>
            </a:r>
            <a:r>
              <a:rPr lang="en-US" sz="2400" dirty="0" smtClean="0"/>
              <a:t>2005)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13805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914400"/>
            <a:ext cx="8435590" cy="3786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03897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10"/>
          <a:stretch/>
        </p:blipFill>
        <p:spPr bwMode="auto">
          <a:xfrm>
            <a:off x="1" y="842963"/>
            <a:ext cx="9018740" cy="517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17909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156376"/>
            <a:ext cx="8382000" cy="6545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09078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930517"/>
            <a:ext cx="6400799" cy="4996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81986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3400"/>
            <a:ext cx="9001125" cy="461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675" y="3083490"/>
            <a:ext cx="4048125" cy="373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5702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1638</TotalTime>
  <Words>230</Words>
  <Application>Microsoft Office PowerPoint</Application>
  <PresentationFormat>On-screen Show (4:3)</PresentationFormat>
  <Paragraphs>21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What is formative assessment?</vt:lpstr>
      <vt:lpstr>Formative vs. Summative</vt:lpstr>
      <vt:lpstr>Why focus on formative assessment?</vt:lpstr>
      <vt:lpstr>Effective formative assessment processes…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Yes No Quick Polls</vt:lpstr>
      <vt:lpstr>Doing a problem twice</vt:lpstr>
      <vt:lpstr>(x,y) Input</vt:lpstr>
      <vt:lpstr>(x,y) input continued</vt:lpstr>
      <vt:lpstr>Show your thinking</vt:lpstr>
      <vt:lpstr>PowerPoint Presentation</vt:lpstr>
      <vt:lpstr>PowerPoint Presentation</vt:lpstr>
      <vt:lpstr>PowerPoint Presentation</vt:lpstr>
      <vt:lpstr>PowerPoint Presentation</vt:lpstr>
    </vt:vector>
  </TitlesOfParts>
  <Company>MCPS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Administrator</cp:lastModifiedBy>
  <cp:revision>14</cp:revision>
  <dcterms:created xsi:type="dcterms:W3CDTF">2014-10-01T14:35:55Z</dcterms:created>
  <dcterms:modified xsi:type="dcterms:W3CDTF">2014-10-03T18:33:03Z</dcterms:modified>
</cp:coreProperties>
</file>